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426" r:id="rId23"/>
    <p:sldId id="277" r:id="rId24"/>
    <p:sldId id="278" r:id="rId25"/>
    <p:sldId id="279" r:id="rId26"/>
    <p:sldId id="280" r:id="rId27"/>
    <p:sldId id="282" r:id="rId28"/>
    <p:sldId id="283" r:id="rId29"/>
    <p:sldId id="403" r:id="rId30"/>
    <p:sldId id="404" r:id="rId31"/>
    <p:sldId id="405" r:id="rId32"/>
    <p:sldId id="310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406" r:id="rId93"/>
    <p:sldId id="408" r:id="rId94"/>
    <p:sldId id="407" r:id="rId95"/>
    <p:sldId id="288" r:id="rId96"/>
    <p:sldId id="289" r:id="rId97"/>
    <p:sldId id="409" r:id="rId98"/>
    <p:sldId id="412" r:id="rId99"/>
    <p:sldId id="281" r:id="rId100"/>
    <p:sldId id="410" r:id="rId101"/>
    <p:sldId id="411" r:id="rId102"/>
    <p:sldId id="285" r:id="rId103"/>
    <p:sldId id="287" r:id="rId104"/>
    <p:sldId id="413" r:id="rId105"/>
    <p:sldId id="414" r:id="rId106"/>
    <p:sldId id="415" r:id="rId107"/>
    <p:sldId id="416" r:id="rId108"/>
    <p:sldId id="417" r:id="rId109"/>
    <p:sldId id="418" r:id="rId110"/>
    <p:sldId id="419" r:id="rId111"/>
    <p:sldId id="420" r:id="rId112"/>
    <p:sldId id="421" r:id="rId113"/>
    <p:sldId id="351" r:id="rId114"/>
    <p:sldId id="352" r:id="rId115"/>
    <p:sldId id="353" r:id="rId116"/>
    <p:sldId id="354" r:id="rId117"/>
    <p:sldId id="355" r:id="rId118"/>
    <p:sldId id="356" r:id="rId119"/>
    <p:sldId id="357" r:id="rId120"/>
    <p:sldId id="358" r:id="rId121"/>
    <p:sldId id="359" r:id="rId122"/>
    <p:sldId id="360" r:id="rId123"/>
    <p:sldId id="361" r:id="rId124"/>
    <p:sldId id="362" r:id="rId125"/>
    <p:sldId id="363" r:id="rId126"/>
    <p:sldId id="364" r:id="rId127"/>
    <p:sldId id="365" r:id="rId128"/>
    <p:sldId id="366" r:id="rId129"/>
    <p:sldId id="367" r:id="rId130"/>
    <p:sldId id="368" r:id="rId131"/>
    <p:sldId id="369" r:id="rId132"/>
    <p:sldId id="370" r:id="rId133"/>
    <p:sldId id="371" r:id="rId134"/>
    <p:sldId id="372" r:id="rId135"/>
    <p:sldId id="373" r:id="rId136"/>
    <p:sldId id="374" r:id="rId137"/>
    <p:sldId id="375" r:id="rId138"/>
    <p:sldId id="376" r:id="rId139"/>
    <p:sldId id="377" r:id="rId140"/>
    <p:sldId id="378" r:id="rId141"/>
    <p:sldId id="379" r:id="rId142"/>
    <p:sldId id="380" r:id="rId143"/>
    <p:sldId id="381" r:id="rId144"/>
    <p:sldId id="382" r:id="rId145"/>
    <p:sldId id="383" r:id="rId146"/>
    <p:sldId id="384" r:id="rId147"/>
    <p:sldId id="385" r:id="rId148"/>
    <p:sldId id="386" r:id="rId149"/>
    <p:sldId id="387" r:id="rId150"/>
    <p:sldId id="388" r:id="rId151"/>
    <p:sldId id="389" r:id="rId152"/>
    <p:sldId id="390" r:id="rId153"/>
    <p:sldId id="391" r:id="rId154"/>
    <p:sldId id="392" r:id="rId155"/>
    <p:sldId id="393" r:id="rId156"/>
    <p:sldId id="394" r:id="rId157"/>
    <p:sldId id="395" r:id="rId158"/>
    <p:sldId id="396" r:id="rId159"/>
    <p:sldId id="397" r:id="rId160"/>
    <p:sldId id="425" r:id="rId161"/>
    <p:sldId id="422" r:id="rId162"/>
    <p:sldId id="423" r:id="rId163"/>
    <p:sldId id="424" r:id="rId164"/>
    <p:sldId id="427" r:id="rId16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A4C24-B675-49AC-B926-F94424217E6A}" type="datetimeFigureOut">
              <a:rPr lang="hr-HR" smtClean="0"/>
              <a:t>18.1.2023.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1D359-F5A4-438B-888A-33F9147334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052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1D359-F5A4-438B-888A-33F91473345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358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5120" y="899477"/>
            <a:ext cx="809815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4D4D4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D4D4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D4D4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D4D4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55" y="-28828"/>
            <a:ext cx="9103359" cy="2478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4D4D4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38015" y="1616773"/>
            <a:ext cx="4547234" cy="3867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jpg"/><Relationship Id="rId7" Type="http://schemas.openxmlformats.org/officeDocument/2006/relationships/image" Target="../media/image135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10" Type="http://schemas.openxmlformats.org/officeDocument/2006/relationships/image" Target="../media/image138.png"/><Relationship Id="rId4" Type="http://schemas.openxmlformats.org/officeDocument/2006/relationships/image" Target="../media/image26.png"/><Relationship Id="rId9" Type="http://schemas.openxmlformats.org/officeDocument/2006/relationships/image" Target="../media/image13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26.png"/><Relationship Id="rId7" Type="http://schemas.openxmlformats.org/officeDocument/2006/relationships/image" Target="../media/image143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6.png"/><Relationship Id="rId7" Type="http://schemas.openxmlformats.org/officeDocument/2006/relationships/image" Target="../media/image149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26.png"/><Relationship Id="rId7" Type="http://schemas.openxmlformats.org/officeDocument/2006/relationships/image" Target="../media/image161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70.png"/><Relationship Id="rId3" Type="http://schemas.openxmlformats.org/officeDocument/2006/relationships/image" Target="../media/image26.png"/><Relationship Id="rId7" Type="http://schemas.openxmlformats.org/officeDocument/2006/relationships/image" Target="../media/image168.png"/><Relationship Id="rId12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70.jpg"/><Relationship Id="rId5" Type="http://schemas.openxmlformats.org/officeDocument/2006/relationships/image" Target="../media/image166.png"/><Relationship Id="rId10" Type="http://schemas.openxmlformats.org/officeDocument/2006/relationships/image" Target="../media/image124.png"/><Relationship Id="rId4" Type="http://schemas.openxmlformats.org/officeDocument/2006/relationships/image" Target="../media/image165.png"/><Relationship Id="rId9" Type="http://schemas.openxmlformats.org/officeDocument/2006/relationships/image" Target="../media/image72.jp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26.png"/><Relationship Id="rId7" Type="http://schemas.openxmlformats.org/officeDocument/2006/relationships/image" Target="../media/image175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7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76.png"/><Relationship Id="rId4" Type="http://schemas.openxmlformats.org/officeDocument/2006/relationships/image" Target="../media/image1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8.jp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jpg"/><Relationship Id="rId7" Type="http://schemas.openxmlformats.org/officeDocument/2006/relationships/image" Target="../media/image19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hyperlink" Target="http://www.numicon.com/" TargetMode="External"/><Relationship Id="rId4" Type="http://schemas.openxmlformats.org/officeDocument/2006/relationships/image" Target="../media/image197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jpg"/><Relationship Id="rId12" Type="http://schemas.openxmlformats.org/officeDocument/2006/relationships/image" Target="../media/image209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jpg"/><Relationship Id="rId11" Type="http://schemas.openxmlformats.org/officeDocument/2006/relationships/image" Target="../media/image208.png"/><Relationship Id="rId5" Type="http://schemas.openxmlformats.org/officeDocument/2006/relationships/image" Target="../media/image202.jp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5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8.jp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2.jp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g"/><Relationship Id="rId3" Type="http://schemas.openxmlformats.org/officeDocument/2006/relationships/hyperlink" Target="http://www.specialiapps.co.uk/?page=blog" TargetMode="External"/><Relationship Id="rId7" Type="http://schemas.openxmlformats.org/officeDocument/2006/relationships/image" Target="../media/image271.jpg"/><Relationship Id="rId2" Type="http://schemas.openxmlformats.org/officeDocument/2006/relationships/hyperlink" Target="http://www.ict-aac.hr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jpg"/><Relationship Id="rId5" Type="http://schemas.openxmlformats.org/officeDocument/2006/relationships/image" Target="../media/image269.jpg"/><Relationship Id="rId4" Type="http://schemas.openxmlformats.org/officeDocument/2006/relationships/image" Target="../media/image268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t-aac.hr/index.php/hr/ict-aac-razvijene-aplikacije/android-aplikacije/domino-brojalica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g"/><Relationship Id="rId4" Type="http://schemas.openxmlformats.org/officeDocument/2006/relationships/image" Target="../media/image273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78.jpg"/><Relationship Id="rId7" Type="http://schemas.openxmlformats.org/officeDocument/2006/relationships/image" Target="../media/image28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png"/><Relationship Id="rId3" Type="http://schemas.openxmlformats.org/officeDocument/2006/relationships/image" Target="../media/image26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png"/><Relationship Id="rId9" Type="http://schemas.openxmlformats.org/officeDocument/2006/relationships/image" Target="../media/image73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jp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jp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69.jpg"/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12" Type="http://schemas.openxmlformats.org/officeDocument/2006/relationships/image" Target="../media/image7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11" Type="http://schemas.openxmlformats.org/officeDocument/2006/relationships/image" Target="../media/image105.png"/><Relationship Id="rId5" Type="http://schemas.openxmlformats.org/officeDocument/2006/relationships/image" Target="../media/image99.jpg"/><Relationship Id="rId15" Type="http://schemas.openxmlformats.org/officeDocument/2006/relationships/image" Target="../media/image106.jp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Relationship Id="rId14" Type="http://schemas.openxmlformats.org/officeDocument/2006/relationships/image" Target="../media/image70.jp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6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11" Type="http://schemas.openxmlformats.org/officeDocument/2006/relationships/image" Target="../media/image115.png"/><Relationship Id="rId5" Type="http://schemas.openxmlformats.org/officeDocument/2006/relationships/image" Target="../media/image109.jpg"/><Relationship Id="rId10" Type="http://schemas.openxmlformats.org/officeDocument/2006/relationships/image" Target="../media/image114.jp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70.jp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06.jpg"/><Relationship Id="rId5" Type="http://schemas.openxmlformats.org/officeDocument/2006/relationships/image" Target="../media/image119.png"/><Relationship Id="rId15" Type="http://schemas.openxmlformats.org/officeDocument/2006/relationships/image" Target="../media/image126.png"/><Relationship Id="rId10" Type="http://schemas.openxmlformats.org/officeDocument/2006/relationships/image" Target="../media/image111.png"/><Relationship Id="rId4" Type="http://schemas.openxmlformats.org/officeDocument/2006/relationships/image" Target="../media/image118.png"/><Relationship Id="rId9" Type="http://schemas.openxmlformats.org/officeDocument/2006/relationships/image" Target="../media/image123.jpg"/><Relationship Id="rId14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66" y="111721"/>
            <a:ext cx="9143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3428" y="280034"/>
            <a:ext cx="660463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marR="218440" algn="ctr">
              <a:lnSpc>
                <a:spcPct val="100000"/>
              </a:lnSpc>
              <a:spcBef>
                <a:spcPts val="100"/>
              </a:spcBef>
            </a:pPr>
            <a:r>
              <a:rPr lang="hr-HR" sz="4000" dirty="0">
                <a:latin typeface="Arial"/>
                <a:cs typeface="Arial"/>
              </a:rPr>
              <a:t>	Matematičke sposobnosti djece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6280" y="5257800"/>
            <a:ext cx="399478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r-HR" sz="2400" spc="-10" dirty="0">
                <a:solidFill>
                  <a:srgbClr val="FFFFFF"/>
                </a:solidFill>
                <a:latin typeface="Arial"/>
                <a:cs typeface="Arial"/>
              </a:rPr>
              <a:t>OŠ Grigor Vitez, Sveti Ivan Žabno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r-HR" sz="2400" spc="-10" dirty="0">
                <a:solidFill>
                  <a:srgbClr val="FFFFFF"/>
                </a:solidFill>
                <a:latin typeface="Arial"/>
                <a:cs typeface="Arial"/>
              </a:rPr>
              <a:t>Aktiv učitelja RN , 18.1.2023.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484" y="764540"/>
            <a:ext cx="264223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Dijete</a:t>
            </a:r>
            <a:r>
              <a:rPr sz="3200" b="1" spc="-45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od</a:t>
            </a:r>
            <a:r>
              <a:rPr sz="3200" b="1" spc="-25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12</a:t>
            </a:r>
            <a:r>
              <a:rPr sz="3200" b="1" spc="-3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970A0A"/>
                </a:solidFill>
                <a:latin typeface="Arial"/>
                <a:cs typeface="Arial"/>
              </a:rPr>
              <a:t>–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24</a:t>
            </a:r>
            <a:r>
              <a:rPr sz="3200" b="1" spc="-4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970A0A"/>
                </a:solidFill>
                <a:latin typeface="Arial"/>
                <a:cs typeface="Arial"/>
              </a:rPr>
              <a:t>mjeseci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659" y="2426398"/>
            <a:ext cx="3404870" cy="229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brojevi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znače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4D4D4D"/>
                </a:solidFill>
                <a:latin typeface="Arial"/>
                <a:cs typeface="Arial"/>
              </a:rPr>
              <a:t>koliko</a:t>
            </a:r>
            <a:r>
              <a:rPr sz="2400" i="1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(koristi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prste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pokaže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koliko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ima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godina)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brojati,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preskače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poneki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broj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4920" y="1026160"/>
            <a:ext cx="3594100" cy="480568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5574" y="1246711"/>
            <a:ext cx="3202571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indent="-293214">
              <a:spcBef>
                <a:spcPts val="86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razvrstavanje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ili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kao</a:t>
            </a:r>
            <a:r>
              <a:rPr sz="1539" b="1" spc="-81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flashcards</a:t>
            </a:r>
            <a:endParaRPr sz="1539">
              <a:latin typeface="Arial"/>
              <a:cs typeface="Arial"/>
            </a:endParaRPr>
          </a:p>
          <a:p>
            <a:pPr marL="304074" indent="-293214"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brojevna</a:t>
            </a:r>
            <a:r>
              <a:rPr sz="1539" b="1" spc="-9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crta</a:t>
            </a:r>
            <a:endParaRPr sz="1539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3064" y="2210506"/>
            <a:ext cx="1880897" cy="26126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4039" y="2117981"/>
            <a:ext cx="1799095" cy="2502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39849" y="-88993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969470" y="4735114"/>
            <a:ext cx="7309227" cy="1623549"/>
            <a:chOff x="1133741" y="5308853"/>
            <a:chExt cx="8547735" cy="1898650"/>
          </a:xfrm>
        </p:grpSpPr>
        <p:sp>
          <p:nvSpPr>
            <p:cNvPr id="8" name="object 8"/>
            <p:cNvSpPr/>
            <p:nvPr/>
          </p:nvSpPr>
          <p:spPr>
            <a:xfrm>
              <a:off x="1133741" y="5435346"/>
              <a:ext cx="4007358" cy="1771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5121" y="5308853"/>
              <a:ext cx="5125973" cy="18981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311024" y="2379612"/>
            <a:ext cx="495676" cy="21026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65222" y="2379612"/>
            <a:ext cx="493905" cy="21026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74488" y="2379612"/>
            <a:ext cx="522575" cy="21026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36850" y="2379611"/>
            <a:ext cx="502376" cy="14159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100</a:t>
            </a:fld>
            <a:endParaRPr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6421" y="1414548"/>
            <a:ext cx="3018497" cy="1084204"/>
          </a:xfrm>
          <a:prstGeom prst="rect">
            <a:avLst/>
          </a:prstGeom>
        </p:spPr>
        <p:txBody>
          <a:bodyPr vert="horz" wrap="square" lIns="0" tIns="47240" rIns="0" bIns="0" rtlCol="0">
            <a:spAutoFit/>
          </a:bodyPr>
          <a:lstStyle/>
          <a:p>
            <a:pPr marL="304074" indent="-293757">
              <a:spcBef>
                <a:spcPts val="371"/>
              </a:spcBef>
              <a:buFont typeface="Arial"/>
              <a:buChar char="-"/>
              <a:tabLst>
                <a:tab pos="303531" algn="l"/>
                <a:tab pos="304617" algn="l"/>
              </a:tabLst>
            </a:pP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količina do</a:t>
            </a:r>
            <a:r>
              <a:rPr sz="1197" b="1" spc="-26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100</a:t>
            </a:r>
            <a:endParaRPr sz="1197" dirty="0">
              <a:latin typeface="Arial"/>
              <a:cs typeface="Arial"/>
            </a:endParaRPr>
          </a:p>
          <a:p>
            <a:pPr marL="304074" indent="-293214">
              <a:spcBef>
                <a:spcPts val="286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197" b="1" spc="-9" dirty="0">
                <a:solidFill>
                  <a:srgbClr val="0072E6"/>
                </a:solidFill>
                <a:latin typeface="Arial"/>
                <a:cs typeface="Arial"/>
              </a:rPr>
              <a:t>koristiti Numicon 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- mjesne</a:t>
            </a:r>
            <a:r>
              <a:rPr sz="1197" b="1" spc="9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197" b="1" spc="-9" dirty="0">
                <a:solidFill>
                  <a:srgbClr val="0072E6"/>
                </a:solidFill>
                <a:latin typeface="Arial"/>
                <a:cs typeface="Arial"/>
              </a:rPr>
              <a:t>vrijednosti</a:t>
            </a:r>
            <a:endParaRPr sz="1197" dirty="0">
              <a:latin typeface="Arial"/>
              <a:cs typeface="Arial"/>
            </a:endParaRPr>
          </a:p>
          <a:p>
            <a:pPr marL="304074" indent="-293214">
              <a:spcBef>
                <a:spcPts val="286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imenovati brojeve</a:t>
            </a:r>
            <a:r>
              <a:rPr sz="1197" b="1" spc="-34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(21-100)</a:t>
            </a:r>
            <a:endParaRPr sz="1197" dirty="0">
              <a:latin typeface="Arial"/>
              <a:cs typeface="Arial"/>
            </a:endParaRPr>
          </a:p>
          <a:p>
            <a:pPr marL="303531" marR="155838" indent="-293214">
              <a:spcBef>
                <a:spcPts val="291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197" b="1" spc="-9" dirty="0">
                <a:solidFill>
                  <a:srgbClr val="0072E6"/>
                </a:solidFill>
                <a:latin typeface="Arial"/>
                <a:cs typeface="Arial"/>
              </a:rPr>
              <a:t>razvrstavanje </a:t>
            </a:r>
            <a:r>
              <a:rPr sz="1197" b="1" spc="-13" dirty="0">
                <a:solidFill>
                  <a:srgbClr val="0072E6"/>
                </a:solidFill>
                <a:latin typeface="Arial"/>
                <a:cs typeface="Arial"/>
              </a:rPr>
              <a:t>(npr., 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desetice) ili </a:t>
            </a:r>
            <a:r>
              <a:rPr sz="1197" b="1" spc="-9" dirty="0">
                <a:solidFill>
                  <a:srgbClr val="0072E6"/>
                </a:solidFill>
                <a:latin typeface="Arial"/>
                <a:cs typeface="Arial"/>
              </a:rPr>
              <a:t>kao  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flashcards (pojedinačni</a:t>
            </a:r>
            <a:r>
              <a:rPr sz="1197" b="1" spc="-38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197" b="1" spc="-4" dirty="0" err="1">
                <a:solidFill>
                  <a:srgbClr val="0072E6"/>
                </a:solidFill>
                <a:latin typeface="Arial"/>
                <a:cs typeface="Arial"/>
              </a:rPr>
              <a:t>brojevi</a:t>
            </a:r>
            <a:r>
              <a:rPr sz="1197" b="1" spc="-4" dirty="0">
                <a:solidFill>
                  <a:srgbClr val="0072E6"/>
                </a:solidFill>
                <a:latin typeface="Arial"/>
                <a:cs typeface="Arial"/>
              </a:rPr>
              <a:t>)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42873" y="3173251"/>
            <a:ext cx="2601917" cy="1365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18068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4447665" y="1250403"/>
            <a:ext cx="3766849" cy="1873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9244" y="2967348"/>
            <a:ext cx="1566426" cy="864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9244" y="3916716"/>
            <a:ext cx="1915026" cy="8830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0327" y="4114030"/>
            <a:ext cx="1983297" cy="1389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7149" y="4862148"/>
            <a:ext cx="1820305" cy="1429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101</a:t>
            </a:fld>
            <a:endParaRPr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2714" y="3173251"/>
            <a:ext cx="2328788" cy="1653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1800" y="-106632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1308949" y="4535728"/>
            <a:ext cx="2307937" cy="1640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0965" y="1177791"/>
            <a:ext cx="2845211" cy="1982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6365" y="1150059"/>
            <a:ext cx="2928904" cy="20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21796" y="4630209"/>
            <a:ext cx="1079035" cy="15123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89253" y="4646498"/>
            <a:ext cx="1092719" cy="15299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04276" y="4654968"/>
            <a:ext cx="1086855" cy="15214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6921" y="3358430"/>
            <a:ext cx="2751778" cy="899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102</a:t>
            </a:fld>
            <a:endParaRPr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823" y="1432415"/>
            <a:ext cx="6699446" cy="583135"/>
          </a:xfrm>
          <a:prstGeom prst="rect">
            <a:avLst/>
          </a:prstGeom>
        </p:spPr>
        <p:txBody>
          <a:bodyPr vert="horz" wrap="square" lIns="0" tIns="57557" rIns="0" bIns="0" rtlCol="0">
            <a:spAutoFit/>
          </a:bodyPr>
          <a:lstStyle/>
          <a:p>
            <a:pPr marL="304074" indent="-293214">
              <a:spcBef>
                <a:spcPts val="453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prepoznavati i imenovati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brojeve</a:t>
            </a:r>
            <a:endParaRPr sz="1539">
              <a:latin typeface="Arial"/>
              <a:cs typeface="Arial"/>
            </a:endParaRPr>
          </a:p>
          <a:p>
            <a:pPr marL="304074" indent="-293214">
              <a:spcBef>
                <a:spcPts val="371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flip mjesnih vrijednosti, slaganje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broja uz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pomoć materijala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</a:t>
            </a:r>
            <a:r>
              <a:rPr sz="1539" b="1" spc="-34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simbola</a:t>
            </a:r>
            <a:endParaRPr sz="1539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1245093" y="2195211"/>
            <a:ext cx="3365469" cy="2556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1319" y="2195211"/>
            <a:ext cx="3325722" cy="2556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971810" y="4935806"/>
            <a:ext cx="3679320" cy="1380831"/>
            <a:chOff x="3475367" y="5543550"/>
            <a:chExt cx="4302760" cy="1614805"/>
          </a:xfrm>
        </p:grpSpPr>
        <p:sp>
          <p:nvSpPr>
            <p:cNvPr id="8" name="object 8"/>
            <p:cNvSpPr/>
            <p:nvPr/>
          </p:nvSpPr>
          <p:spPr>
            <a:xfrm>
              <a:off x="5653925" y="5543550"/>
              <a:ext cx="2123694" cy="15925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75367" y="5543550"/>
              <a:ext cx="2151126" cy="16146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103</a:t>
            </a:fld>
            <a:endParaRPr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1731" y="3607210"/>
            <a:ext cx="2240171" cy="2659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823" y="1433719"/>
            <a:ext cx="3831901" cy="126076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4074" indent="-293214">
              <a:lnSpc>
                <a:spcPts val="1736"/>
              </a:lnSpc>
              <a:spcBef>
                <a:spcPts val="81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454" b="1" spc="-73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454" b="1" spc="-11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454" b="1" spc="-103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454">
              <a:latin typeface="Trebuchet MS"/>
              <a:cs typeface="Trebuchet MS"/>
            </a:endParaRPr>
          </a:p>
          <a:p>
            <a:pPr marL="646156" lvl="1" indent="-244888">
              <a:lnSpc>
                <a:spcPts val="2249"/>
              </a:lnSpc>
              <a:buFont typeface="Trebuchet MS"/>
              <a:buChar char="‐"/>
              <a:tabLst>
                <a:tab pos="645613" algn="l"/>
                <a:tab pos="646156" algn="l"/>
                <a:tab pos="3747164" algn="l"/>
              </a:tabLst>
            </a:pPr>
            <a:r>
              <a:rPr sz="1881" b="1" spc="-128" dirty="0">
                <a:solidFill>
                  <a:srgbClr val="0072E6"/>
                </a:solidFill>
                <a:latin typeface="Trebuchet MS"/>
                <a:cs typeface="Trebuchet MS"/>
              </a:rPr>
              <a:t>oduzimanje,</a:t>
            </a:r>
            <a:r>
              <a:rPr sz="1881" b="1" spc="-16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881" b="1" spc="-137" dirty="0">
                <a:solidFill>
                  <a:srgbClr val="0072E6"/>
                </a:solidFill>
                <a:latin typeface="Trebuchet MS"/>
                <a:cs typeface="Trebuchet MS"/>
              </a:rPr>
              <a:t>manje,</a:t>
            </a:r>
            <a:r>
              <a:rPr sz="1881" b="1" spc="-14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881" b="1" spc="-222" dirty="0">
                <a:solidFill>
                  <a:srgbClr val="0072E6"/>
                </a:solidFill>
                <a:latin typeface="Trebuchet MS"/>
                <a:cs typeface="Trebuchet MS"/>
              </a:rPr>
              <a:t>“u</a:t>
            </a:r>
            <a:r>
              <a:rPr sz="1881" b="1" spc="-235" dirty="0">
                <a:solidFill>
                  <a:srgbClr val="0072E6"/>
                </a:solidFill>
                <a:latin typeface="Trebuchet MS"/>
                <a:cs typeface="Trebuchet MS"/>
              </a:rPr>
              <a:t>z</a:t>
            </a:r>
            <a:r>
              <a:rPr sz="1881" b="1" spc="-154" dirty="0">
                <a:solidFill>
                  <a:srgbClr val="0072E6"/>
                </a:solidFill>
                <a:latin typeface="Trebuchet MS"/>
                <a:cs typeface="Trebuchet MS"/>
              </a:rPr>
              <a:t>e</a:t>
            </a:r>
            <a:r>
              <a:rPr sz="1881" b="1" spc="-111" dirty="0">
                <a:solidFill>
                  <a:srgbClr val="0072E6"/>
                </a:solidFill>
                <a:latin typeface="Trebuchet MS"/>
                <a:cs typeface="Trebuchet MS"/>
              </a:rPr>
              <a:t>t</a:t>
            </a:r>
            <a:r>
              <a:rPr sz="1881" b="1" spc="-60" dirty="0">
                <a:solidFill>
                  <a:srgbClr val="0072E6"/>
                </a:solidFill>
                <a:latin typeface="Trebuchet MS"/>
                <a:cs typeface="Trebuchet MS"/>
              </a:rPr>
              <a:t>i</a:t>
            </a:r>
            <a:r>
              <a:rPr sz="1881" b="1" spc="-286" dirty="0">
                <a:solidFill>
                  <a:srgbClr val="0072E6"/>
                </a:solidFill>
                <a:latin typeface="Trebuchet MS"/>
                <a:cs typeface="Trebuchet MS"/>
              </a:rPr>
              <a:t>”</a:t>
            </a:r>
            <a:r>
              <a:rPr sz="1881" b="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881" b="1" spc="-282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881" b="1" spc="-115" dirty="0">
                <a:solidFill>
                  <a:srgbClr val="0072E6"/>
                </a:solidFill>
                <a:latin typeface="Trebuchet MS"/>
                <a:cs typeface="Trebuchet MS"/>
              </a:rPr>
              <a:t>‐</a:t>
            </a:r>
            <a:r>
              <a:rPr sz="1881" b="1" dirty="0">
                <a:solidFill>
                  <a:srgbClr val="0072E6"/>
                </a:solidFill>
                <a:latin typeface="Trebuchet MS"/>
                <a:cs typeface="Trebuchet MS"/>
              </a:rPr>
              <a:t>	</a:t>
            </a:r>
            <a:r>
              <a:rPr sz="1881" b="1" spc="-115" dirty="0">
                <a:solidFill>
                  <a:srgbClr val="DE2C08"/>
                </a:solidFill>
                <a:latin typeface="Trebuchet MS"/>
                <a:cs typeface="Trebuchet MS"/>
              </a:rPr>
              <a:t>‐</a:t>
            </a:r>
            <a:endParaRPr sz="1881">
              <a:latin typeface="Trebuchet MS"/>
              <a:cs typeface="Trebuchet MS"/>
            </a:endParaRPr>
          </a:p>
          <a:p>
            <a:pPr marL="646156" lvl="1" indent="-244888">
              <a:spcBef>
                <a:spcPts val="13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625" b="1" spc="-103" dirty="0">
                <a:solidFill>
                  <a:srgbClr val="0072E6"/>
                </a:solidFill>
                <a:latin typeface="Trebuchet MS"/>
                <a:cs typeface="Trebuchet MS"/>
              </a:rPr>
              <a:t>pojam, </a:t>
            </a:r>
            <a:r>
              <a:rPr sz="1625" b="1" spc="-137" dirty="0">
                <a:solidFill>
                  <a:srgbClr val="0072E6"/>
                </a:solidFill>
                <a:latin typeface="Trebuchet MS"/>
                <a:cs typeface="Trebuchet MS"/>
              </a:rPr>
              <a:t>značenje,</a:t>
            </a:r>
            <a:r>
              <a:rPr sz="1625" b="1" spc="-14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03" dirty="0">
                <a:solidFill>
                  <a:srgbClr val="0072E6"/>
                </a:solidFill>
                <a:latin typeface="Trebuchet MS"/>
                <a:cs typeface="Trebuchet MS"/>
              </a:rPr>
              <a:t>imenovanje</a:t>
            </a:r>
            <a:endParaRPr sz="1625">
              <a:latin typeface="Trebuchet MS"/>
              <a:cs typeface="Trebuchet MS"/>
            </a:endParaRPr>
          </a:p>
          <a:p>
            <a:pPr marL="646156" lvl="1" indent="-244888"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625" b="1" spc="-60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625" b="1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28" dirty="0">
                <a:solidFill>
                  <a:srgbClr val="0072E6"/>
                </a:solidFill>
                <a:latin typeface="Trebuchet MS"/>
                <a:cs typeface="Trebuchet MS"/>
              </a:rPr>
              <a:t>5</a:t>
            </a:r>
            <a:endParaRPr sz="1625">
              <a:latin typeface="Trebuchet MS"/>
              <a:cs typeface="Trebuchet MS"/>
            </a:endParaRPr>
          </a:p>
          <a:p>
            <a:pPr marL="646156" lvl="1" indent="-244888">
              <a:buFont typeface="Trebuchet MS"/>
              <a:buChar char="‐"/>
              <a:tabLst>
                <a:tab pos="645613" algn="l"/>
                <a:tab pos="646699" algn="l"/>
              </a:tabLst>
            </a:pPr>
            <a:r>
              <a:rPr sz="1625" b="1" spc="-60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625" b="1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28" dirty="0">
                <a:solidFill>
                  <a:srgbClr val="0072E6"/>
                </a:solidFill>
                <a:latin typeface="Trebuchet MS"/>
                <a:cs typeface="Trebuchet MS"/>
              </a:rPr>
              <a:t>10</a:t>
            </a:r>
            <a:endParaRPr sz="1625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5690902" y="1223037"/>
            <a:ext cx="1148755" cy="1488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9287" y="2380915"/>
            <a:ext cx="1208702" cy="381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31425" y="781547"/>
            <a:ext cx="572433" cy="856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59201" y="3102227"/>
            <a:ext cx="3776624" cy="1017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59201" y="5184061"/>
            <a:ext cx="4581339" cy="10783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2858" y="4258802"/>
            <a:ext cx="3496439" cy="8333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104</a:t>
            </a:fld>
            <a:endParaRPr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549" y="4645195"/>
            <a:ext cx="1764509" cy="1528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7411" y="1301444"/>
            <a:ext cx="3008724" cy="110306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55205" indent="-244888">
              <a:spcBef>
                <a:spcPts val="86"/>
              </a:spcBef>
              <a:buFont typeface="Trebuchet MS"/>
              <a:buChar char="‐"/>
              <a:tabLst>
                <a:tab pos="254662" algn="l"/>
                <a:tab pos="255748" algn="l"/>
                <a:tab pos="2934310" algn="l"/>
              </a:tabLst>
            </a:pPr>
            <a:r>
              <a:rPr sz="1625" b="1" spc="-111" dirty="0">
                <a:solidFill>
                  <a:srgbClr val="0072E6"/>
                </a:solidFill>
                <a:latin typeface="Trebuchet MS"/>
                <a:cs typeface="Trebuchet MS"/>
              </a:rPr>
              <a:t>oduzimanje,</a:t>
            </a:r>
            <a:r>
              <a:rPr sz="1625" b="1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28" dirty="0">
                <a:solidFill>
                  <a:srgbClr val="0072E6"/>
                </a:solidFill>
                <a:latin typeface="Trebuchet MS"/>
                <a:cs typeface="Trebuchet MS"/>
              </a:rPr>
              <a:t>manje</a:t>
            </a:r>
            <a:r>
              <a:rPr sz="1625" b="1" spc="-81" dirty="0">
                <a:solidFill>
                  <a:srgbClr val="0072E6"/>
                </a:solidFill>
                <a:latin typeface="Trebuchet MS"/>
                <a:cs typeface="Trebuchet MS"/>
              </a:rPr>
              <a:t>,</a:t>
            </a:r>
            <a:r>
              <a:rPr sz="1625" b="1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88" dirty="0">
                <a:solidFill>
                  <a:srgbClr val="0072E6"/>
                </a:solidFill>
                <a:latin typeface="Trebuchet MS"/>
                <a:cs typeface="Trebuchet MS"/>
              </a:rPr>
              <a:t>“u</a:t>
            </a:r>
            <a:r>
              <a:rPr sz="1625" b="1" spc="-205" dirty="0">
                <a:solidFill>
                  <a:srgbClr val="0072E6"/>
                </a:solidFill>
                <a:latin typeface="Trebuchet MS"/>
                <a:cs typeface="Trebuchet MS"/>
              </a:rPr>
              <a:t>z</a:t>
            </a:r>
            <a:r>
              <a:rPr sz="1625" b="1" spc="-128" dirty="0">
                <a:solidFill>
                  <a:srgbClr val="0072E6"/>
                </a:solidFill>
                <a:latin typeface="Trebuchet MS"/>
                <a:cs typeface="Trebuchet MS"/>
              </a:rPr>
              <a:t>e</a:t>
            </a:r>
            <a:r>
              <a:rPr sz="1625" b="1" spc="-97" dirty="0">
                <a:solidFill>
                  <a:srgbClr val="0072E6"/>
                </a:solidFill>
                <a:latin typeface="Trebuchet MS"/>
                <a:cs typeface="Trebuchet MS"/>
              </a:rPr>
              <a:t>t</a:t>
            </a:r>
            <a:r>
              <a:rPr sz="1625" b="1" spc="-51" dirty="0">
                <a:solidFill>
                  <a:srgbClr val="0072E6"/>
                </a:solidFill>
                <a:latin typeface="Trebuchet MS"/>
                <a:cs typeface="Trebuchet MS"/>
              </a:rPr>
              <a:t>i</a:t>
            </a:r>
            <a:r>
              <a:rPr sz="1625" b="1" spc="-248" dirty="0">
                <a:solidFill>
                  <a:srgbClr val="0072E6"/>
                </a:solidFill>
                <a:latin typeface="Trebuchet MS"/>
                <a:cs typeface="Trebuchet MS"/>
              </a:rPr>
              <a:t>”</a:t>
            </a:r>
            <a:r>
              <a:rPr sz="1625" b="1" spc="23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625" b="1" spc="-103" dirty="0">
                <a:solidFill>
                  <a:srgbClr val="0072E6"/>
                </a:solidFill>
                <a:latin typeface="Trebuchet MS"/>
                <a:cs typeface="Trebuchet MS"/>
              </a:rPr>
              <a:t>‐</a:t>
            </a:r>
            <a:r>
              <a:rPr sz="1625" b="1" dirty="0">
                <a:solidFill>
                  <a:srgbClr val="0072E6"/>
                </a:solidFill>
                <a:latin typeface="Trebuchet MS"/>
                <a:cs typeface="Trebuchet MS"/>
              </a:rPr>
              <a:t>	</a:t>
            </a:r>
            <a:r>
              <a:rPr sz="1625" b="1" spc="-103" dirty="0">
                <a:solidFill>
                  <a:srgbClr val="DE2C08"/>
                </a:solidFill>
                <a:latin typeface="Trebuchet MS"/>
                <a:cs typeface="Trebuchet MS"/>
              </a:rPr>
              <a:t>‐</a:t>
            </a:r>
            <a:endParaRPr sz="1625">
              <a:latin typeface="Trebuchet MS"/>
              <a:cs typeface="Trebuchet MS"/>
            </a:endParaRPr>
          </a:p>
          <a:p>
            <a:pPr marL="255205" indent="-244888">
              <a:spcBef>
                <a:spcPts val="13"/>
              </a:spcBef>
              <a:buFont typeface="Trebuchet MS"/>
              <a:buChar char="‐"/>
              <a:tabLst>
                <a:tab pos="254662" algn="l"/>
                <a:tab pos="255748" algn="l"/>
              </a:tabLst>
            </a:pP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368" b="1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20</a:t>
            </a:r>
            <a:endParaRPr sz="1368">
              <a:latin typeface="Trebuchet MS"/>
              <a:cs typeface="Trebuchet MS"/>
            </a:endParaRPr>
          </a:p>
          <a:p>
            <a:pPr marL="10860">
              <a:tabLst>
                <a:tab pos="254662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368" b="1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100</a:t>
            </a:r>
            <a:endParaRPr sz="1368">
              <a:latin typeface="Trebuchet MS"/>
              <a:cs typeface="Trebuchet MS"/>
            </a:endParaRPr>
          </a:p>
          <a:p>
            <a:pPr marL="10860">
              <a:tabLst>
                <a:tab pos="254662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</a:t>
            </a:r>
            <a:r>
              <a:rPr sz="1368" b="1" spc="-15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  <a:p>
            <a:pPr marL="10860">
              <a:tabLst>
                <a:tab pos="254662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1 000</a:t>
            </a:r>
            <a:r>
              <a:rPr sz="1368" b="1" spc="-14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2989403" y="3627410"/>
            <a:ext cx="1757994" cy="1520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6439" y="4645195"/>
            <a:ext cx="1751477" cy="1514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4548" y="3244274"/>
            <a:ext cx="1584019" cy="8131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89693" y="2124514"/>
            <a:ext cx="1620834" cy="358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2821" y="2436953"/>
            <a:ext cx="667881" cy="1159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09789" y="1422424"/>
            <a:ext cx="667881" cy="9366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482574" y="1393102"/>
            <a:ext cx="748244" cy="2266995"/>
            <a:chOff x="7581010" y="1400555"/>
            <a:chExt cx="875030" cy="2651125"/>
          </a:xfrm>
        </p:grpSpPr>
        <p:sp>
          <p:nvSpPr>
            <p:cNvPr id="13" name="object 13"/>
            <p:cNvSpPr/>
            <p:nvPr/>
          </p:nvSpPr>
          <p:spPr>
            <a:xfrm>
              <a:off x="7581010" y="2209799"/>
              <a:ext cx="874775" cy="1841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07693" y="1400555"/>
              <a:ext cx="800100" cy="77116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7026664" y="4195988"/>
            <a:ext cx="956399" cy="4609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56638" y="5143011"/>
            <a:ext cx="850772" cy="4257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105</a:t>
            </a:fld>
            <a:endParaRPr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1797" y="4927985"/>
            <a:ext cx="1517556" cy="1205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822" y="1431370"/>
            <a:ext cx="2767092" cy="1796190"/>
          </a:xfrm>
          <a:prstGeom prst="rect">
            <a:avLst/>
          </a:prstGeom>
        </p:spPr>
        <p:txBody>
          <a:bodyPr vert="horz" wrap="square" lIns="0" tIns="52127" rIns="0" bIns="0" rtlCol="0">
            <a:spAutoFit/>
          </a:bodyPr>
          <a:lstStyle/>
          <a:p>
            <a:pPr marL="304074" indent="-293214">
              <a:spcBef>
                <a:spcPts val="410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539" b="1" spc="-77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539" b="1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11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539">
              <a:latin typeface="Trebuchet MS"/>
              <a:cs typeface="Trebuchet MS"/>
            </a:endParaRPr>
          </a:p>
          <a:p>
            <a:pPr marL="646156" lvl="1" indent="-244888">
              <a:spcBef>
                <a:spcPts val="577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368" b="1" spc="-86" dirty="0">
                <a:solidFill>
                  <a:srgbClr val="0072E6"/>
                </a:solidFill>
                <a:latin typeface="Trebuchet MS"/>
                <a:cs typeface="Trebuchet MS"/>
              </a:rPr>
              <a:t>Množenje,</a:t>
            </a:r>
            <a:r>
              <a:rPr sz="1368" b="1" spc="209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2736" b="1" spc="-141" dirty="0">
                <a:solidFill>
                  <a:srgbClr val="DE2C08"/>
                </a:solidFill>
                <a:latin typeface="Trebuchet MS"/>
                <a:cs typeface="Trebuchet MS"/>
              </a:rPr>
              <a:t>X</a:t>
            </a:r>
            <a:endParaRPr sz="2736">
              <a:latin typeface="Trebuchet MS"/>
              <a:cs typeface="Trebuchet MS"/>
            </a:endParaRPr>
          </a:p>
          <a:p>
            <a:pPr marL="646156" lvl="1" indent="-244888">
              <a:spcBef>
                <a:spcPts val="419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368" b="1" spc="-90" dirty="0">
                <a:solidFill>
                  <a:srgbClr val="0072E6"/>
                </a:solidFill>
                <a:latin typeface="Trebuchet MS"/>
                <a:cs typeface="Trebuchet MS"/>
              </a:rPr>
              <a:t>pojam,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značenje,</a:t>
            </a:r>
            <a:r>
              <a:rPr sz="1368" b="1" spc="-15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86" dirty="0">
                <a:solidFill>
                  <a:srgbClr val="0072E6"/>
                </a:solidFill>
                <a:latin typeface="Trebuchet MS"/>
                <a:cs typeface="Trebuchet MS"/>
              </a:rPr>
              <a:t>imenovanje</a:t>
            </a:r>
            <a:endParaRPr sz="1368">
              <a:latin typeface="Trebuchet MS"/>
              <a:cs typeface="Trebuchet MS"/>
            </a:endParaRPr>
          </a:p>
          <a:p>
            <a:pPr marL="401269">
              <a:spcBef>
                <a:spcPts val="329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368" b="1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100</a:t>
            </a:r>
            <a:endParaRPr sz="1368">
              <a:latin typeface="Trebuchet MS"/>
              <a:cs typeface="Trebuchet MS"/>
            </a:endParaRPr>
          </a:p>
          <a:p>
            <a:pPr marL="401269">
              <a:spcBef>
                <a:spcPts val="329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</a:t>
            </a:r>
            <a:r>
              <a:rPr sz="1368" b="1" spc="-15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  <a:p>
            <a:pPr marL="401811">
              <a:spcBef>
                <a:spcPts val="328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1 000</a:t>
            </a:r>
            <a:r>
              <a:rPr sz="1368" b="1" spc="-15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969470" y="3290537"/>
            <a:ext cx="1661558" cy="1319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88525" y="4775513"/>
            <a:ext cx="1344232" cy="1352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0083" y="4411926"/>
            <a:ext cx="1344232" cy="1352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56685" y="2437604"/>
            <a:ext cx="1770732" cy="853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74440" y="1394405"/>
            <a:ext cx="3223095" cy="7337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9258" y="3290537"/>
            <a:ext cx="1929362" cy="27256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106</a:t>
            </a:fld>
            <a:endParaRPr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823" y="1430719"/>
            <a:ext cx="2173600" cy="787453"/>
          </a:xfrm>
          <a:prstGeom prst="rect">
            <a:avLst/>
          </a:prstGeom>
        </p:spPr>
        <p:txBody>
          <a:bodyPr vert="horz" wrap="square" lIns="0" tIns="52127" rIns="0" bIns="0" rtlCol="0">
            <a:spAutoFit/>
          </a:bodyPr>
          <a:lstStyle/>
          <a:p>
            <a:pPr marL="10860">
              <a:spcBef>
                <a:spcPts val="410"/>
              </a:spcBef>
              <a:tabLst>
                <a:tab pos="303531" algn="l"/>
              </a:tabLst>
            </a:pPr>
            <a:r>
              <a:rPr sz="1539" spc="-94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539" b="1" spc="-77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539" b="1" spc="-14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11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539">
              <a:latin typeface="Trebuchet MS"/>
              <a:cs typeface="Trebuchet MS"/>
            </a:endParaRPr>
          </a:p>
          <a:p>
            <a:pPr marL="401269">
              <a:spcBef>
                <a:spcPts val="577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86" dirty="0">
                <a:solidFill>
                  <a:srgbClr val="0072E6"/>
                </a:solidFill>
                <a:latin typeface="Trebuchet MS"/>
                <a:cs typeface="Trebuchet MS"/>
              </a:rPr>
              <a:t>Množenje,</a:t>
            </a:r>
            <a:r>
              <a:rPr sz="1368" b="1" spc="20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2736" b="1" spc="-141" dirty="0">
                <a:solidFill>
                  <a:srgbClr val="DE2C08"/>
                </a:solidFill>
                <a:latin typeface="Trebuchet MS"/>
                <a:cs typeface="Trebuchet MS"/>
              </a:rPr>
              <a:t>X</a:t>
            </a:r>
            <a:endParaRPr sz="2736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3635782" y="1220430"/>
            <a:ext cx="2676737" cy="1892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566713" y="1157879"/>
            <a:ext cx="4683314" cy="4930918"/>
            <a:chOff x="4171073" y="1125474"/>
            <a:chExt cx="5476875" cy="5766435"/>
          </a:xfrm>
        </p:grpSpPr>
        <p:sp>
          <p:nvSpPr>
            <p:cNvPr id="7" name="object 7"/>
            <p:cNvSpPr/>
            <p:nvPr/>
          </p:nvSpPr>
          <p:spPr>
            <a:xfrm>
              <a:off x="7723517" y="1125474"/>
              <a:ext cx="1924050" cy="27195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71073" y="3822954"/>
              <a:ext cx="4092702" cy="30685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90627" y="2749065"/>
            <a:ext cx="2153510" cy="2870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107</a:t>
            </a:fld>
            <a:endParaRPr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822" y="1428668"/>
            <a:ext cx="2767092" cy="1680339"/>
          </a:xfrm>
          <a:prstGeom prst="rect">
            <a:avLst/>
          </a:prstGeom>
        </p:spPr>
        <p:txBody>
          <a:bodyPr vert="horz" wrap="square" lIns="0" tIns="54299" rIns="0" bIns="0" rtlCol="0">
            <a:spAutoFit/>
          </a:bodyPr>
          <a:lstStyle/>
          <a:p>
            <a:pPr marL="304074" indent="-293214">
              <a:spcBef>
                <a:spcPts val="428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539" b="1" spc="-77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539" b="1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11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539">
              <a:latin typeface="Trebuchet MS"/>
              <a:cs typeface="Trebuchet MS"/>
            </a:endParaRPr>
          </a:p>
          <a:p>
            <a:pPr marL="646156" lvl="1" indent="-244888">
              <a:spcBef>
                <a:spcPts val="457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368" b="1" spc="-107" dirty="0">
                <a:solidFill>
                  <a:srgbClr val="0072E6"/>
                </a:solidFill>
                <a:latin typeface="Trebuchet MS"/>
                <a:cs typeface="Trebuchet MS"/>
              </a:rPr>
              <a:t>Dijeljenje,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2052" b="1" spc="-188" dirty="0">
                <a:solidFill>
                  <a:srgbClr val="DE2C08"/>
                </a:solidFill>
                <a:latin typeface="Trebuchet MS"/>
                <a:cs typeface="Trebuchet MS"/>
              </a:rPr>
              <a:t>:</a:t>
            </a:r>
            <a:endParaRPr sz="2052">
              <a:latin typeface="Trebuchet MS"/>
              <a:cs typeface="Trebuchet MS"/>
            </a:endParaRPr>
          </a:p>
          <a:p>
            <a:pPr marL="646156" lvl="1" indent="-244888">
              <a:spcBef>
                <a:spcPts val="375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368" b="1" spc="-90" dirty="0">
                <a:solidFill>
                  <a:srgbClr val="0072E6"/>
                </a:solidFill>
                <a:latin typeface="Trebuchet MS"/>
                <a:cs typeface="Trebuchet MS"/>
              </a:rPr>
              <a:t>pojam,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značenje,</a:t>
            </a:r>
            <a:r>
              <a:rPr sz="1368" b="1" spc="-15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86" dirty="0">
                <a:solidFill>
                  <a:srgbClr val="0072E6"/>
                </a:solidFill>
                <a:latin typeface="Trebuchet MS"/>
                <a:cs typeface="Trebuchet MS"/>
              </a:rPr>
              <a:t>imenovanje</a:t>
            </a:r>
            <a:endParaRPr sz="1368">
              <a:latin typeface="Trebuchet MS"/>
              <a:cs typeface="Trebuchet MS"/>
            </a:endParaRPr>
          </a:p>
          <a:p>
            <a:pPr marL="401269">
              <a:spcBef>
                <a:spcPts val="325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368" b="1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100</a:t>
            </a:r>
            <a:endParaRPr sz="1368">
              <a:latin typeface="Trebuchet MS"/>
              <a:cs typeface="Trebuchet MS"/>
            </a:endParaRPr>
          </a:p>
          <a:p>
            <a:pPr marL="401269">
              <a:spcBef>
                <a:spcPts val="329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</a:t>
            </a:r>
            <a:r>
              <a:rPr sz="1368" b="1" spc="-15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  <a:p>
            <a:pPr marL="401811">
              <a:spcBef>
                <a:spcPts val="329"/>
              </a:spcBef>
              <a:tabLst>
                <a:tab pos="645613" algn="l"/>
              </a:tabLst>
            </a:pPr>
            <a:r>
              <a:rPr sz="1368" spc="-86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368" b="1" spc="-51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368" b="1" spc="-111" dirty="0">
                <a:solidFill>
                  <a:srgbClr val="0072E6"/>
                </a:solidFill>
                <a:latin typeface="Trebuchet MS"/>
                <a:cs typeface="Trebuchet MS"/>
              </a:rPr>
              <a:t>1 000</a:t>
            </a:r>
            <a:r>
              <a:rPr sz="1368" b="1" spc="-15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368" b="1" spc="-115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368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985759" y="3529670"/>
            <a:ext cx="3019475" cy="1681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87718" y="2503415"/>
            <a:ext cx="2955619" cy="1646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0771" y="1578806"/>
            <a:ext cx="2716445" cy="617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87719" y="4370876"/>
            <a:ext cx="3392184" cy="1724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108</a:t>
            </a:fld>
            <a:endParaRPr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570" y="493906"/>
            <a:ext cx="7819097" cy="4322223"/>
            <a:chOff x="774839" y="348995"/>
            <a:chExt cx="9144000" cy="5054600"/>
          </a:xfrm>
        </p:grpSpPr>
        <p:sp>
          <p:nvSpPr>
            <p:cNvPr id="3" name="object 3"/>
            <p:cNvSpPr/>
            <p:nvPr/>
          </p:nvSpPr>
          <p:spPr>
            <a:xfrm>
              <a:off x="774839" y="348995"/>
              <a:ext cx="9144000" cy="1165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59019" y="500459"/>
              <a:ext cx="2309344" cy="28074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97988" y="1206265"/>
              <a:ext cx="2046664" cy="26492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3085" y="1377611"/>
              <a:ext cx="2956985" cy="40257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33028" y="-9498"/>
            <a:ext cx="2796172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dirty="0"/>
              <a:t>Geo</a:t>
            </a:r>
            <a:r>
              <a:rPr lang="hr-HR" dirty="0"/>
              <a:t>metrija</a:t>
            </a:r>
            <a:endParaRPr dirty="0"/>
          </a:p>
        </p:txBody>
      </p:sp>
      <p:grpSp>
        <p:nvGrpSpPr>
          <p:cNvPr id="8" name="object 8"/>
          <p:cNvGrpSpPr/>
          <p:nvPr/>
        </p:nvGrpSpPr>
        <p:grpSpPr>
          <a:xfrm>
            <a:off x="3612976" y="3571373"/>
            <a:ext cx="4744672" cy="2787182"/>
            <a:chOff x="4225175" y="3947922"/>
            <a:chExt cx="5548630" cy="3259454"/>
          </a:xfrm>
        </p:grpSpPr>
        <p:sp>
          <p:nvSpPr>
            <p:cNvPr id="9" name="object 9"/>
            <p:cNvSpPr/>
            <p:nvPr/>
          </p:nvSpPr>
          <p:spPr>
            <a:xfrm>
              <a:off x="4225175" y="4151376"/>
              <a:ext cx="2229162" cy="28529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86791" y="3947922"/>
              <a:ext cx="3286505" cy="32590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109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0537" y="951166"/>
            <a:ext cx="264287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Dijete</a:t>
            </a:r>
            <a:r>
              <a:rPr sz="3200" b="1" spc="-3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od</a:t>
            </a:r>
            <a:r>
              <a:rPr sz="3200" b="1" spc="-1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12</a:t>
            </a:r>
            <a:r>
              <a:rPr sz="3200" b="1" spc="-15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970A0A"/>
                </a:solidFill>
                <a:latin typeface="Arial"/>
                <a:cs typeface="Arial"/>
              </a:rPr>
              <a:t>–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24</a:t>
            </a:r>
            <a:r>
              <a:rPr sz="3200" b="1" spc="-4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970A0A"/>
                </a:solidFill>
                <a:latin typeface="Arial"/>
                <a:cs typeface="Arial"/>
              </a:rPr>
              <a:t>mjeseci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9294" y="2083815"/>
            <a:ext cx="2728595" cy="3026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4572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riječi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koje mjere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ili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uspoređuju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stvari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(ispod,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iza,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brže)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5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spaja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(pridružuje)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osnovne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oblike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(trokut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trokut,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krug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krug)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79" y="3284220"/>
            <a:ext cx="4381500" cy="3281679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498" y="799069"/>
            <a:ext cx="4096338" cy="204229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Razlomci </a:t>
            </a:r>
            <a:r>
              <a:rPr dirty="0"/>
              <a:t>i decimalni</a:t>
            </a:r>
            <a:r>
              <a:rPr spc="-81" dirty="0"/>
              <a:t> </a:t>
            </a:r>
            <a:r>
              <a:rPr dirty="0"/>
              <a:t>brojevi</a:t>
            </a:r>
          </a:p>
        </p:txBody>
      </p:sp>
      <p:sp>
        <p:nvSpPr>
          <p:cNvPr id="4" name="object 4"/>
          <p:cNvSpPr/>
          <p:nvPr/>
        </p:nvSpPr>
        <p:spPr>
          <a:xfrm>
            <a:off x="1197527" y="3984481"/>
            <a:ext cx="3065085" cy="1096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5628" y="3997348"/>
            <a:ext cx="3084247" cy="19606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378" y="1374478"/>
            <a:ext cx="1794858" cy="22636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92183" y="1385832"/>
            <a:ext cx="2384191" cy="14798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99659" y="1559909"/>
            <a:ext cx="3099835" cy="11181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7235" y="5256388"/>
            <a:ext cx="3386972" cy="1051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110</a:t>
            </a:fld>
            <a:endParaRPr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1209" y="602828"/>
            <a:ext cx="2641516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Numicon</a:t>
            </a:r>
          </a:p>
        </p:txBody>
      </p:sp>
      <p:sp>
        <p:nvSpPr>
          <p:cNvPr id="4" name="object 4"/>
          <p:cNvSpPr/>
          <p:nvPr/>
        </p:nvSpPr>
        <p:spPr>
          <a:xfrm>
            <a:off x="996185" y="4900620"/>
            <a:ext cx="3199314" cy="1301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4668" y="4516935"/>
            <a:ext cx="3103272" cy="1656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8045" y="1303400"/>
            <a:ext cx="6678269" cy="345411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4" dirty="0">
                <a:solidFill>
                  <a:srgbClr val="0072E6"/>
                </a:solidFill>
                <a:latin typeface="Arial"/>
                <a:cs typeface="Arial"/>
              </a:rPr>
              <a:t>...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materijal za učenje, oblici predstavljaju</a:t>
            </a:r>
            <a:r>
              <a:rPr sz="1539" spc="-77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brojeve</a:t>
            </a:r>
            <a:endParaRPr sz="1539" dirty="0"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1924" dirty="0">
              <a:latin typeface="Arial"/>
              <a:cs typeface="Arial"/>
            </a:endParaRPr>
          </a:p>
          <a:p>
            <a:pPr marL="304074" marR="165611" indent="-293214">
              <a:lnSpc>
                <a:spcPct val="80000"/>
              </a:lnSpc>
            </a:pP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... napravljen za djecu normalnog razvoja jer su imali problema s</a:t>
            </a:r>
            <a:r>
              <a:rPr sz="1539" spc="-120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količinom, 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spoznajom o</a:t>
            </a:r>
            <a:r>
              <a:rPr sz="1539" spc="-21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brojevima,..</a:t>
            </a:r>
            <a:endParaRPr sz="1539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sz="1924" dirty="0">
              <a:latin typeface="Arial"/>
              <a:cs typeface="Arial"/>
            </a:endParaRPr>
          </a:p>
          <a:p>
            <a:pPr marL="304074" marR="807967" indent="-293214">
              <a:lnSpc>
                <a:spcPct val="80000"/>
              </a:lnSpc>
            </a:pP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Numicon je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multi senzorni matematički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program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koji koristi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Numicon  matematičke oblike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za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niz praktičnih</a:t>
            </a:r>
            <a:r>
              <a:rPr sz="1539" spc="-34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aktivnosti.</a:t>
            </a:r>
            <a:endParaRPr sz="1539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sz="1924" dirty="0">
              <a:latin typeface="Arial"/>
              <a:cs typeface="Arial"/>
            </a:endParaRPr>
          </a:p>
          <a:p>
            <a:pPr marL="303531" marR="4344" indent="-293214">
              <a:lnSpc>
                <a:spcPct val="80000"/>
              </a:lnSpc>
            </a:pP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Matematički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oblici daju mogućnost spoznaje brojčanih vrijednosti i odnosa</a:t>
            </a:r>
            <a:r>
              <a:rPr sz="1539" spc="-145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na  </a:t>
            </a:r>
            <a:r>
              <a:rPr sz="1539" spc="-4" dirty="0">
                <a:solidFill>
                  <a:srgbClr val="0072E6"/>
                </a:solidFill>
                <a:latin typeface="Arial"/>
                <a:cs typeface="Arial"/>
              </a:rPr>
              <a:t>način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koji ne omogućava napisani</a:t>
            </a:r>
            <a:r>
              <a:rPr sz="1539" spc="-56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broj.</a:t>
            </a:r>
            <a:endParaRPr sz="1539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24" dirty="0">
              <a:latin typeface="Arial"/>
              <a:cs typeface="Arial"/>
            </a:endParaRPr>
          </a:p>
          <a:p>
            <a:pPr marL="304074" marR="297015" indent="-293214">
              <a:lnSpc>
                <a:spcPct val="80000"/>
              </a:lnSpc>
              <a:spcBef>
                <a:spcPts val="4"/>
              </a:spcBef>
            </a:pP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Učenici odnosno djeca razvijaju vlastitu mentalnu viziju kombiniranjem i  uspoređivanjem do usvajanja aritmetičkih operacija kroz niz</a:t>
            </a:r>
            <a:r>
              <a:rPr sz="1539" spc="-150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dirty="0">
                <a:solidFill>
                  <a:srgbClr val="0072E6"/>
                </a:solidFill>
                <a:latin typeface="Arial"/>
                <a:cs typeface="Arial"/>
              </a:rPr>
              <a:t>aktivnosti.</a:t>
            </a:r>
            <a:endParaRPr sz="1539" dirty="0">
              <a:latin typeface="Arial"/>
              <a:cs typeface="Arial"/>
            </a:endParaRPr>
          </a:p>
          <a:p>
            <a:pPr>
              <a:spcBef>
                <a:spcPts val="26"/>
              </a:spcBef>
            </a:pPr>
            <a:endParaRPr sz="1582" dirty="0">
              <a:latin typeface="Arial"/>
              <a:cs typeface="Arial"/>
            </a:endParaRPr>
          </a:p>
          <a:p>
            <a:pPr marL="10860"/>
            <a:r>
              <a:rPr sz="1539" b="1" u="heavy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www.numicon.com</a:t>
            </a:r>
            <a:endParaRPr sz="1539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111</a:t>
            </a:fld>
            <a:endParaRPr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7ACE83C-84B1-595C-7D2B-CD573E181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716" y="1812913"/>
            <a:ext cx="4574569" cy="323217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7049" y="802327"/>
            <a:ext cx="1347165" cy="359027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93034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Č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ETVRTI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26"/>
              </a:spcBef>
            </a:pPr>
            <a:endParaRPr sz="1582">
              <a:latin typeface="Arial"/>
              <a:cs typeface="Arial"/>
            </a:endParaRPr>
          </a:p>
          <a:p>
            <a:pPr marL="119457" marR="275295" indent="-109141">
              <a:buClr>
                <a:srgbClr val="000000"/>
              </a:buClr>
              <a:buChar char="-"/>
              <a:tabLst>
                <a:tab pos="130317" algn="l"/>
              </a:tabLst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brojevi</a:t>
            </a:r>
            <a:r>
              <a:rPr sz="1539" b="1" spc="-81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do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1 000</a:t>
            </a:r>
            <a:r>
              <a:rPr sz="1539" b="1" spc="-6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30"/>
              </a:spcBef>
              <a:buChar char="-"/>
            </a:pPr>
            <a:endParaRPr sz="1582">
              <a:latin typeface="Arial"/>
              <a:cs typeface="Arial"/>
            </a:endParaRPr>
          </a:p>
          <a:p>
            <a:pPr marL="119457" marR="58100" indent="-109141">
              <a:buChar char="-"/>
              <a:tabLst>
                <a:tab pos="130317" algn="l"/>
              </a:tabLst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zbrajanje i 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oduzimanje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9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26"/>
              </a:spcBef>
              <a:buChar char="-"/>
            </a:pPr>
            <a:endParaRPr sz="1582">
              <a:latin typeface="Arial"/>
              <a:cs typeface="Arial"/>
            </a:endParaRPr>
          </a:p>
          <a:p>
            <a:pPr marL="173213" marR="4344" indent="-162897">
              <a:buChar char="-"/>
              <a:tabLst>
                <a:tab pos="184616" algn="l"/>
                <a:tab pos="185159" algn="l"/>
              </a:tabLst>
            </a:pP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množenje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9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30"/>
              </a:spcBef>
              <a:buChar char="-"/>
            </a:pPr>
            <a:endParaRPr sz="1582">
              <a:latin typeface="Arial"/>
              <a:cs typeface="Arial"/>
            </a:endParaRPr>
          </a:p>
          <a:p>
            <a:pPr marL="129774" indent="-119457">
              <a:buChar char="-"/>
              <a:tabLst>
                <a:tab pos="130317" algn="l"/>
              </a:tabLst>
            </a:pP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dijeljenje</a:t>
            </a:r>
            <a:endParaRPr sz="1539">
              <a:latin typeface="Arial"/>
              <a:cs typeface="Arial"/>
            </a:endParaRPr>
          </a:p>
          <a:p>
            <a:pPr marL="119457"/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68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30683" y="779303"/>
            <a:ext cx="1683060" cy="1264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46900" y="3700328"/>
            <a:ext cx="1850519" cy="935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1289" y="3677306"/>
            <a:ext cx="1595096" cy="823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9258" y="2339214"/>
            <a:ext cx="1459564" cy="10940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02706" y="779302"/>
            <a:ext cx="1724110" cy="1308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1271" y="673094"/>
            <a:ext cx="1842048" cy="14146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2303" y="2277964"/>
            <a:ext cx="3250779" cy="1216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69204" y="4839644"/>
            <a:ext cx="1303183" cy="235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1205" y="5674333"/>
            <a:ext cx="1311328" cy="2359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20612" y="5069005"/>
            <a:ext cx="1246459" cy="2359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22873" y="5663358"/>
            <a:ext cx="1246459" cy="236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112</a:t>
            </a:fld>
            <a:endParaRPr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3919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PISANJE</a:t>
            </a:r>
            <a:r>
              <a:rPr sz="3200" spc="10" dirty="0"/>
              <a:t> </a:t>
            </a:r>
            <a:r>
              <a:rPr sz="3200" spc="-10" dirty="0"/>
              <a:t>BROJEVA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079" y="1490978"/>
            <a:ext cx="5069839" cy="53390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998219"/>
            <a:ext cx="3098800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6794" y="-15557"/>
            <a:ext cx="61398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4D4D4D"/>
                </a:solidFill>
                <a:latin typeface="Microsoft Sans Serif"/>
                <a:cs typeface="Microsoft Sans Serif"/>
              </a:rPr>
              <a:t>POČETNO </a:t>
            </a:r>
            <a:r>
              <a:rPr sz="4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ZBRAJANJE</a:t>
            </a:r>
            <a:endParaRPr sz="44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3439"/>
            <a:ext cx="1526539" cy="9499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924300" y="835660"/>
            <a:ext cx="2684780" cy="977900"/>
            <a:chOff x="3924300" y="835660"/>
            <a:chExt cx="2684780" cy="9779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8080" y="835660"/>
              <a:ext cx="1651000" cy="9474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4300" y="863600"/>
              <a:ext cx="1651000" cy="9499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3539" y="868680"/>
            <a:ext cx="1651000" cy="9499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2579" y="2278379"/>
            <a:ext cx="835659" cy="9499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4479" y="2278379"/>
            <a:ext cx="835660" cy="9499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4979" y="2278379"/>
            <a:ext cx="835660" cy="9499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9939" y="2278379"/>
            <a:ext cx="835660" cy="94996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78459" y="3769359"/>
            <a:ext cx="721360" cy="718820"/>
          </a:xfrm>
          <a:custGeom>
            <a:avLst/>
            <a:gdLst/>
            <a:ahLst/>
            <a:cxnLst/>
            <a:rect l="l" t="t" r="r" b="b"/>
            <a:pathLst>
              <a:path w="721360" h="718820">
                <a:moveTo>
                  <a:pt x="360680" y="0"/>
                </a:moveTo>
                <a:lnTo>
                  <a:pt x="311737" y="3280"/>
                </a:lnTo>
                <a:lnTo>
                  <a:pt x="264796" y="12838"/>
                </a:lnTo>
                <a:lnTo>
                  <a:pt x="220286" y="28243"/>
                </a:lnTo>
                <a:lnTo>
                  <a:pt x="178637" y="49069"/>
                </a:lnTo>
                <a:lnTo>
                  <a:pt x="140278" y="74886"/>
                </a:lnTo>
                <a:lnTo>
                  <a:pt x="105640" y="105267"/>
                </a:lnTo>
                <a:lnTo>
                  <a:pt x="75151" y="139783"/>
                </a:lnTo>
                <a:lnTo>
                  <a:pt x="49243" y="178006"/>
                </a:lnTo>
                <a:lnTo>
                  <a:pt x="28343" y="219509"/>
                </a:lnTo>
                <a:lnTo>
                  <a:pt x="12883" y="263863"/>
                </a:lnTo>
                <a:lnTo>
                  <a:pt x="3292" y="310639"/>
                </a:lnTo>
                <a:lnTo>
                  <a:pt x="0" y="359409"/>
                </a:lnTo>
                <a:lnTo>
                  <a:pt x="3292" y="408180"/>
                </a:lnTo>
                <a:lnTo>
                  <a:pt x="12883" y="454956"/>
                </a:lnTo>
                <a:lnTo>
                  <a:pt x="28343" y="499310"/>
                </a:lnTo>
                <a:lnTo>
                  <a:pt x="49243" y="540813"/>
                </a:lnTo>
                <a:lnTo>
                  <a:pt x="75151" y="579036"/>
                </a:lnTo>
                <a:lnTo>
                  <a:pt x="105640" y="613552"/>
                </a:lnTo>
                <a:lnTo>
                  <a:pt x="140278" y="643933"/>
                </a:lnTo>
                <a:lnTo>
                  <a:pt x="178637" y="669750"/>
                </a:lnTo>
                <a:lnTo>
                  <a:pt x="220286" y="690576"/>
                </a:lnTo>
                <a:lnTo>
                  <a:pt x="264796" y="705981"/>
                </a:lnTo>
                <a:lnTo>
                  <a:pt x="311737" y="715539"/>
                </a:lnTo>
                <a:lnTo>
                  <a:pt x="360680" y="718819"/>
                </a:lnTo>
                <a:lnTo>
                  <a:pt x="409622" y="715539"/>
                </a:lnTo>
                <a:lnTo>
                  <a:pt x="456563" y="705981"/>
                </a:lnTo>
                <a:lnTo>
                  <a:pt x="501073" y="690576"/>
                </a:lnTo>
                <a:lnTo>
                  <a:pt x="542722" y="669750"/>
                </a:lnTo>
                <a:lnTo>
                  <a:pt x="581081" y="643933"/>
                </a:lnTo>
                <a:lnTo>
                  <a:pt x="615719" y="613552"/>
                </a:lnTo>
                <a:lnTo>
                  <a:pt x="646208" y="579036"/>
                </a:lnTo>
                <a:lnTo>
                  <a:pt x="672116" y="540813"/>
                </a:lnTo>
                <a:lnTo>
                  <a:pt x="693016" y="499310"/>
                </a:lnTo>
                <a:lnTo>
                  <a:pt x="708476" y="454956"/>
                </a:lnTo>
                <a:lnTo>
                  <a:pt x="718067" y="408180"/>
                </a:lnTo>
                <a:lnTo>
                  <a:pt x="721360" y="359409"/>
                </a:lnTo>
                <a:lnTo>
                  <a:pt x="718067" y="310639"/>
                </a:lnTo>
                <a:lnTo>
                  <a:pt x="708476" y="263863"/>
                </a:lnTo>
                <a:lnTo>
                  <a:pt x="693016" y="219509"/>
                </a:lnTo>
                <a:lnTo>
                  <a:pt x="672116" y="178006"/>
                </a:lnTo>
                <a:lnTo>
                  <a:pt x="646208" y="139783"/>
                </a:lnTo>
                <a:lnTo>
                  <a:pt x="615719" y="105267"/>
                </a:lnTo>
                <a:lnTo>
                  <a:pt x="581081" y="74886"/>
                </a:lnTo>
                <a:lnTo>
                  <a:pt x="542722" y="49069"/>
                </a:lnTo>
                <a:lnTo>
                  <a:pt x="501073" y="28243"/>
                </a:lnTo>
                <a:lnTo>
                  <a:pt x="456563" y="12838"/>
                </a:lnTo>
                <a:lnTo>
                  <a:pt x="409622" y="3280"/>
                </a:lnTo>
                <a:lnTo>
                  <a:pt x="360680" y="0"/>
                </a:lnTo>
                <a:close/>
              </a:path>
            </a:pathLst>
          </a:custGeom>
          <a:solidFill>
            <a:srgbClr val="E3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2900" y="3716020"/>
            <a:ext cx="721360" cy="721360"/>
          </a:xfrm>
          <a:custGeom>
            <a:avLst/>
            <a:gdLst/>
            <a:ahLst/>
            <a:cxnLst/>
            <a:rect l="l" t="t" r="r" b="b"/>
            <a:pathLst>
              <a:path w="721360" h="721360">
                <a:moveTo>
                  <a:pt x="360679" y="0"/>
                </a:moveTo>
                <a:lnTo>
                  <a:pt x="311750" y="3293"/>
                </a:lnTo>
                <a:lnTo>
                  <a:pt x="264818" y="12888"/>
                </a:lnTo>
                <a:lnTo>
                  <a:pt x="220313" y="28352"/>
                </a:lnTo>
                <a:lnTo>
                  <a:pt x="178665" y="49257"/>
                </a:lnTo>
                <a:lnTo>
                  <a:pt x="140305" y="75171"/>
                </a:lnTo>
                <a:lnTo>
                  <a:pt x="105664" y="105663"/>
                </a:lnTo>
                <a:lnTo>
                  <a:pt x="75171" y="140305"/>
                </a:lnTo>
                <a:lnTo>
                  <a:pt x="49257" y="178665"/>
                </a:lnTo>
                <a:lnTo>
                  <a:pt x="28352" y="220313"/>
                </a:lnTo>
                <a:lnTo>
                  <a:pt x="12888" y="264818"/>
                </a:lnTo>
                <a:lnTo>
                  <a:pt x="3293" y="311750"/>
                </a:lnTo>
                <a:lnTo>
                  <a:pt x="0" y="360679"/>
                </a:lnTo>
                <a:lnTo>
                  <a:pt x="3293" y="409609"/>
                </a:lnTo>
                <a:lnTo>
                  <a:pt x="12888" y="456541"/>
                </a:lnTo>
                <a:lnTo>
                  <a:pt x="28352" y="501046"/>
                </a:lnTo>
                <a:lnTo>
                  <a:pt x="49257" y="542694"/>
                </a:lnTo>
                <a:lnTo>
                  <a:pt x="75171" y="581054"/>
                </a:lnTo>
                <a:lnTo>
                  <a:pt x="105664" y="615695"/>
                </a:lnTo>
                <a:lnTo>
                  <a:pt x="140305" y="646188"/>
                </a:lnTo>
                <a:lnTo>
                  <a:pt x="178665" y="672102"/>
                </a:lnTo>
                <a:lnTo>
                  <a:pt x="220313" y="693007"/>
                </a:lnTo>
                <a:lnTo>
                  <a:pt x="264818" y="708471"/>
                </a:lnTo>
                <a:lnTo>
                  <a:pt x="311750" y="718066"/>
                </a:lnTo>
                <a:lnTo>
                  <a:pt x="360679" y="721359"/>
                </a:lnTo>
                <a:lnTo>
                  <a:pt x="409609" y="718066"/>
                </a:lnTo>
                <a:lnTo>
                  <a:pt x="456541" y="708471"/>
                </a:lnTo>
                <a:lnTo>
                  <a:pt x="501046" y="693007"/>
                </a:lnTo>
                <a:lnTo>
                  <a:pt x="542694" y="672102"/>
                </a:lnTo>
                <a:lnTo>
                  <a:pt x="581054" y="646188"/>
                </a:lnTo>
                <a:lnTo>
                  <a:pt x="615695" y="615695"/>
                </a:lnTo>
                <a:lnTo>
                  <a:pt x="646188" y="581054"/>
                </a:lnTo>
                <a:lnTo>
                  <a:pt x="672102" y="542694"/>
                </a:lnTo>
                <a:lnTo>
                  <a:pt x="693007" y="501046"/>
                </a:lnTo>
                <a:lnTo>
                  <a:pt x="708471" y="456541"/>
                </a:lnTo>
                <a:lnTo>
                  <a:pt x="718066" y="409609"/>
                </a:lnTo>
                <a:lnTo>
                  <a:pt x="721360" y="360679"/>
                </a:lnTo>
                <a:lnTo>
                  <a:pt x="718066" y="311750"/>
                </a:lnTo>
                <a:lnTo>
                  <a:pt x="708471" y="264818"/>
                </a:lnTo>
                <a:lnTo>
                  <a:pt x="693007" y="220313"/>
                </a:lnTo>
                <a:lnTo>
                  <a:pt x="672102" y="178665"/>
                </a:lnTo>
                <a:lnTo>
                  <a:pt x="646188" y="140305"/>
                </a:lnTo>
                <a:lnTo>
                  <a:pt x="615695" y="105663"/>
                </a:lnTo>
                <a:lnTo>
                  <a:pt x="581054" y="75171"/>
                </a:lnTo>
                <a:lnTo>
                  <a:pt x="542694" y="49257"/>
                </a:lnTo>
                <a:lnTo>
                  <a:pt x="501046" y="28352"/>
                </a:lnTo>
                <a:lnTo>
                  <a:pt x="456541" y="12888"/>
                </a:lnTo>
                <a:lnTo>
                  <a:pt x="409609" y="3293"/>
                </a:lnTo>
                <a:lnTo>
                  <a:pt x="360679" y="0"/>
                </a:lnTo>
                <a:close/>
              </a:path>
            </a:pathLst>
          </a:custGeom>
          <a:solidFill>
            <a:srgbClr val="E3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89120" y="3731259"/>
            <a:ext cx="721360" cy="718820"/>
          </a:xfrm>
          <a:custGeom>
            <a:avLst/>
            <a:gdLst/>
            <a:ahLst/>
            <a:cxnLst/>
            <a:rect l="l" t="t" r="r" b="b"/>
            <a:pathLst>
              <a:path w="721360" h="718820">
                <a:moveTo>
                  <a:pt x="360679" y="0"/>
                </a:moveTo>
                <a:lnTo>
                  <a:pt x="311750" y="3280"/>
                </a:lnTo>
                <a:lnTo>
                  <a:pt x="264818" y="12838"/>
                </a:lnTo>
                <a:lnTo>
                  <a:pt x="220313" y="28243"/>
                </a:lnTo>
                <a:lnTo>
                  <a:pt x="178665" y="49069"/>
                </a:lnTo>
                <a:lnTo>
                  <a:pt x="140305" y="74886"/>
                </a:lnTo>
                <a:lnTo>
                  <a:pt x="105664" y="105267"/>
                </a:lnTo>
                <a:lnTo>
                  <a:pt x="75171" y="139783"/>
                </a:lnTo>
                <a:lnTo>
                  <a:pt x="49257" y="178006"/>
                </a:lnTo>
                <a:lnTo>
                  <a:pt x="28352" y="219509"/>
                </a:lnTo>
                <a:lnTo>
                  <a:pt x="12888" y="263863"/>
                </a:lnTo>
                <a:lnTo>
                  <a:pt x="3293" y="310639"/>
                </a:lnTo>
                <a:lnTo>
                  <a:pt x="0" y="359409"/>
                </a:lnTo>
                <a:lnTo>
                  <a:pt x="3293" y="408180"/>
                </a:lnTo>
                <a:lnTo>
                  <a:pt x="12888" y="454956"/>
                </a:lnTo>
                <a:lnTo>
                  <a:pt x="28352" y="499310"/>
                </a:lnTo>
                <a:lnTo>
                  <a:pt x="49257" y="540813"/>
                </a:lnTo>
                <a:lnTo>
                  <a:pt x="75171" y="579036"/>
                </a:lnTo>
                <a:lnTo>
                  <a:pt x="105664" y="613552"/>
                </a:lnTo>
                <a:lnTo>
                  <a:pt x="140305" y="643933"/>
                </a:lnTo>
                <a:lnTo>
                  <a:pt x="178665" y="669750"/>
                </a:lnTo>
                <a:lnTo>
                  <a:pt x="220313" y="690576"/>
                </a:lnTo>
                <a:lnTo>
                  <a:pt x="264818" y="705981"/>
                </a:lnTo>
                <a:lnTo>
                  <a:pt x="311750" y="715539"/>
                </a:lnTo>
                <a:lnTo>
                  <a:pt x="360679" y="718819"/>
                </a:lnTo>
                <a:lnTo>
                  <a:pt x="409609" y="715539"/>
                </a:lnTo>
                <a:lnTo>
                  <a:pt x="456541" y="705981"/>
                </a:lnTo>
                <a:lnTo>
                  <a:pt x="501046" y="690576"/>
                </a:lnTo>
                <a:lnTo>
                  <a:pt x="542694" y="669750"/>
                </a:lnTo>
                <a:lnTo>
                  <a:pt x="581054" y="643933"/>
                </a:lnTo>
                <a:lnTo>
                  <a:pt x="615695" y="613552"/>
                </a:lnTo>
                <a:lnTo>
                  <a:pt x="646188" y="579036"/>
                </a:lnTo>
                <a:lnTo>
                  <a:pt x="672102" y="540813"/>
                </a:lnTo>
                <a:lnTo>
                  <a:pt x="693007" y="499310"/>
                </a:lnTo>
                <a:lnTo>
                  <a:pt x="708471" y="454956"/>
                </a:lnTo>
                <a:lnTo>
                  <a:pt x="718066" y="408180"/>
                </a:lnTo>
                <a:lnTo>
                  <a:pt x="721359" y="359409"/>
                </a:lnTo>
                <a:lnTo>
                  <a:pt x="718066" y="310639"/>
                </a:lnTo>
                <a:lnTo>
                  <a:pt x="708471" y="263863"/>
                </a:lnTo>
                <a:lnTo>
                  <a:pt x="693007" y="219509"/>
                </a:lnTo>
                <a:lnTo>
                  <a:pt x="672102" y="178006"/>
                </a:lnTo>
                <a:lnTo>
                  <a:pt x="646188" y="139783"/>
                </a:lnTo>
                <a:lnTo>
                  <a:pt x="615695" y="105267"/>
                </a:lnTo>
                <a:lnTo>
                  <a:pt x="581054" y="74886"/>
                </a:lnTo>
                <a:lnTo>
                  <a:pt x="542694" y="49069"/>
                </a:lnTo>
                <a:lnTo>
                  <a:pt x="501046" y="28243"/>
                </a:lnTo>
                <a:lnTo>
                  <a:pt x="456541" y="12838"/>
                </a:lnTo>
                <a:lnTo>
                  <a:pt x="409609" y="3280"/>
                </a:lnTo>
                <a:lnTo>
                  <a:pt x="360679" y="0"/>
                </a:lnTo>
                <a:close/>
              </a:path>
            </a:pathLst>
          </a:custGeom>
          <a:solidFill>
            <a:srgbClr val="E3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46300" y="3776979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718819" h="718820">
                <a:moveTo>
                  <a:pt x="359410" y="0"/>
                </a:moveTo>
                <a:lnTo>
                  <a:pt x="310639" y="3280"/>
                </a:lnTo>
                <a:lnTo>
                  <a:pt x="263863" y="12838"/>
                </a:lnTo>
                <a:lnTo>
                  <a:pt x="219509" y="28243"/>
                </a:lnTo>
                <a:lnTo>
                  <a:pt x="178006" y="49069"/>
                </a:lnTo>
                <a:lnTo>
                  <a:pt x="139783" y="74886"/>
                </a:lnTo>
                <a:lnTo>
                  <a:pt x="105267" y="105267"/>
                </a:lnTo>
                <a:lnTo>
                  <a:pt x="74886" y="139783"/>
                </a:lnTo>
                <a:lnTo>
                  <a:pt x="49069" y="178006"/>
                </a:lnTo>
                <a:lnTo>
                  <a:pt x="28243" y="219509"/>
                </a:lnTo>
                <a:lnTo>
                  <a:pt x="12838" y="263863"/>
                </a:lnTo>
                <a:lnTo>
                  <a:pt x="3280" y="310639"/>
                </a:lnTo>
                <a:lnTo>
                  <a:pt x="0" y="359410"/>
                </a:lnTo>
                <a:lnTo>
                  <a:pt x="3280" y="408180"/>
                </a:lnTo>
                <a:lnTo>
                  <a:pt x="12838" y="454956"/>
                </a:lnTo>
                <a:lnTo>
                  <a:pt x="28243" y="499310"/>
                </a:lnTo>
                <a:lnTo>
                  <a:pt x="49069" y="540813"/>
                </a:lnTo>
                <a:lnTo>
                  <a:pt x="74886" y="579036"/>
                </a:lnTo>
                <a:lnTo>
                  <a:pt x="105267" y="613552"/>
                </a:lnTo>
                <a:lnTo>
                  <a:pt x="139783" y="643933"/>
                </a:lnTo>
                <a:lnTo>
                  <a:pt x="178006" y="669750"/>
                </a:lnTo>
                <a:lnTo>
                  <a:pt x="219509" y="690576"/>
                </a:lnTo>
                <a:lnTo>
                  <a:pt x="263863" y="705981"/>
                </a:lnTo>
                <a:lnTo>
                  <a:pt x="310639" y="715539"/>
                </a:lnTo>
                <a:lnTo>
                  <a:pt x="359410" y="718820"/>
                </a:lnTo>
                <a:lnTo>
                  <a:pt x="408180" y="715539"/>
                </a:lnTo>
                <a:lnTo>
                  <a:pt x="454956" y="705981"/>
                </a:lnTo>
                <a:lnTo>
                  <a:pt x="499310" y="690576"/>
                </a:lnTo>
                <a:lnTo>
                  <a:pt x="540813" y="669750"/>
                </a:lnTo>
                <a:lnTo>
                  <a:pt x="579036" y="643933"/>
                </a:lnTo>
                <a:lnTo>
                  <a:pt x="613552" y="613552"/>
                </a:lnTo>
                <a:lnTo>
                  <a:pt x="643933" y="579036"/>
                </a:lnTo>
                <a:lnTo>
                  <a:pt x="669750" y="540813"/>
                </a:lnTo>
                <a:lnTo>
                  <a:pt x="690576" y="499310"/>
                </a:lnTo>
                <a:lnTo>
                  <a:pt x="705981" y="454956"/>
                </a:lnTo>
                <a:lnTo>
                  <a:pt x="715539" y="408180"/>
                </a:lnTo>
                <a:lnTo>
                  <a:pt x="718819" y="359410"/>
                </a:lnTo>
                <a:lnTo>
                  <a:pt x="715539" y="310639"/>
                </a:lnTo>
                <a:lnTo>
                  <a:pt x="705981" y="263863"/>
                </a:lnTo>
                <a:lnTo>
                  <a:pt x="690576" y="219509"/>
                </a:lnTo>
                <a:lnTo>
                  <a:pt x="669750" y="178006"/>
                </a:lnTo>
                <a:lnTo>
                  <a:pt x="643933" y="139783"/>
                </a:lnTo>
                <a:lnTo>
                  <a:pt x="613552" y="105267"/>
                </a:lnTo>
                <a:lnTo>
                  <a:pt x="579036" y="74886"/>
                </a:lnTo>
                <a:lnTo>
                  <a:pt x="540813" y="49069"/>
                </a:lnTo>
                <a:lnTo>
                  <a:pt x="499310" y="28243"/>
                </a:lnTo>
                <a:lnTo>
                  <a:pt x="454956" y="12838"/>
                </a:lnTo>
                <a:lnTo>
                  <a:pt x="408180" y="3280"/>
                </a:lnTo>
                <a:lnTo>
                  <a:pt x="359410" y="0"/>
                </a:lnTo>
                <a:close/>
              </a:path>
            </a:pathLst>
          </a:custGeom>
          <a:solidFill>
            <a:srgbClr val="E3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57325" y="1223009"/>
            <a:ext cx="262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7800" y="3869054"/>
            <a:ext cx="262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77899" y="2563431"/>
            <a:ext cx="2635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23971" y="1159827"/>
            <a:ext cx="2635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70326" y="3860800"/>
            <a:ext cx="262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70326" y="2563431"/>
            <a:ext cx="2635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8739" y="5135626"/>
            <a:ext cx="262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14446" y="5157470"/>
            <a:ext cx="262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D4D4D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0301" y="4990782"/>
            <a:ext cx="40703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4D4D4D"/>
                </a:solidFill>
                <a:latin typeface="Arial"/>
                <a:cs typeface="Arial"/>
              </a:rPr>
              <a:t>2</a:t>
            </a:r>
            <a:endParaRPr sz="5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6257" y="4958715"/>
            <a:ext cx="206311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8780" algn="l"/>
              </a:tabLst>
            </a:pPr>
            <a:r>
              <a:rPr sz="5400" spc="-50" dirty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r>
              <a:rPr sz="5400" dirty="0">
                <a:solidFill>
                  <a:srgbClr val="4D4D4D"/>
                </a:solidFill>
                <a:latin typeface="Arial"/>
                <a:cs typeface="Arial"/>
              </a:rPr>
              <a:t>	</a:t>
            </a:r>
            <a:r>
              <a:rPr sz="5400" spc="-50" dirty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5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92290" y="1162367"/>
            <a:ext cx="19558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ZORNO,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KONKRETNO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88101" y="2839084"/>
            <a:ext cx="29889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„POLUZORNO”,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„POLUKONKRETNO”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10479" y="5194300"/>
            <a:ext cx="2273300" cy="4622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937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310"/>
              </a:spcBef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APSTRAKTNO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6437" y="1468754"/>
            <a:ext cx="26682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POČETNO </a:t>
            </a:r>
            <a:r>
              <a:rPr sz="3200" dirty="0"/>
              <a:t>ZBRAJANJE</a:t>
            </a:r>
            <a:r>
              <a:rPr sz="3200" spc="-15" dirty="0"/>
              <a:t> </a:t>
            </a:r>
            <a:r>
              <a:rPr sz="3200" spc="-50" dirty="0"/>
              <a:t>I </a:t>
            </a:r>
            <a:r>
              <a:rPr sz="3200" spc="-10" dirty="0"/>
              <a:t>ODUZIMANJE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6437" y="3170872"/>
            <a:ext cx="14973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IX.F2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7535" rIns="0" bIns="0" rtlCol="0">
            <a:spAutoFit/>
          </a:bodyPr>
          <a:lstStyle/>
          <a:p>
            <a:pPr marL="14706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VEĆI-MANJI-JEDNAK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706620" y="3169920"/>
            <a:ext cx="4340860" cy="3261360"/>
            <a:chOff x="4706620" y="3169920"/>
            <a:chExt cx="4340860" cy="3261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6780" y="3180080"/>
              <a:ext cx="4320539" cy="32410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11700" y="3175000"/>
              <a:ext cx="4330700" cy="3251200"/>
            </a:xfrm>
            <a:custGeom>
              <a:avLst/>
              <a:gdLst/>
              <a:ahLst/>
              <a:cxnLst/>
              <a:rect l="l" t="t" r="r" b="b"/>
              <a:pathLst>
                <a:path w="4330700" h="3251200">
                  <a:moveTo>
                    <a:pt x="0" y="3251200"/>
                  </a:moveTo>
                  <a:lnTo>
                    <a:pt x="4330700" y="3251200"/>
                  </a:lnTo>
                  <a:lnTo>
                    <a:pt x="4330700" y="0"/>
                  </a:lnTo>
                  <a:lnTo>
                    <a:pt x="0" y="0"/>
                  </a:lnTo>
                  <a:lnTo>
                    <a:pt x="0" y="325120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44840" y="6131560"/>
              <a:ext cx="718820" cy="289560"/>
            </a:xfrm>
            <a:custGeom>
              <a:avLst/>
              <a:gdLst/>
              <a:ahLst/>
              <a:cxnLst/>
              <a:rect l="l" t="t" r="r" b="b"/>
              <a:pathLst>
                <a:path w="718820" h="289560">
                  <a:moveTo>
                    <a:pt x="718820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718820" y="289559"/>
                  </a:lnTo>
                  <a:lnTo>
                    <a:pt x="718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292860"/>
            <a:ext cx="4343400" cy="21590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683257" y="4827651"/>
            <a:ext cx="1435100" cy="249554"/>
          </a:xfrm>
          <a:custGeom>
            <a:avLst/>
            <a:gdLst/>
            <a:ahLst/>
            <a:cxnLst/>
            <a:rect l="l" t="t" r="r" b="b"/>
            <a:pathLst>
              <a:path w="1435100" h="249554">
                <a:moveTo>
                  <a:pt x="1434719" y="0"/>
                </a:moveTo>
                <a:lnTo>
                  <a:pt x="0" y="0"/>
                </a:lnTo>
                <a:lnTo>
                  <a:pt x="0" y="249047"/>
                </a:lnTo>
                <a:lnTo>
                  <a:pt x="1434719" y="249047"/>
                </a:lnTo>
                <a:lnTo>
                  <a:pt x="1434719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3257" y="5487161"/>
            <a:ext cx="1435100" cy="249554"/>
          </a:xfrm>
          <a:custGeom>
            <a:avLst/>
            <a:gdLst/>
            <a:ahLst/>
            <a:cxnLst/>
            <a:rect l="l" t="t" r="r" b="b"/>
            <a:pathLst>
              <a:path w="1435100" h="249554">
                <a:moveTo>
                  <a:pt x="1434719" y="0"/>
                </a:moveTo>
                <a:lnTo>
                  <a:pt x="0" y="0"/>
                </a:lnTo>
                <a:lnTo>
                  <a:pt x="0" y="249008"/>
                </a:lnTo>
                <a:lnTo>
                  <a:pt x="1434719" y="249008"/>
                </a:lnTo>
                <a:lnTo>
                  <a:pt x="1434719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44" y="306006"/>
            <a:ext cx="70453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4D4D4D"/>
                </a:solidFill>
                <a:latin typeface="Microsoft Sans Serif"/>
                <a:cs typeface="Microsoft Sans Serif"/>
              </a:rPr>
              <a:t>RASTAVLJANJE</a:t>
            </a:r>
            <a:r>
              <a:rPr sz="4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4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BROJEVA</a:t>
            </a:r>
            <a:endParaRPr sz="4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1537" y="1199515"/>
            <a:ext cx="1321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4D4D4D"/>
                </a:solidFill>
                <a:latin typeface="Arial"/>
                <a:cs typeface="Arial"/>
              </a:rPr>
              <a:t>5=2+3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259" y="1899920"/>
            <a:ext cx="7345680" cy="41325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484" y="764540"/>
            <a:ext cx="264223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Dijete</a:t>
            </a:r>
            <a:r>
              <a:rPr sz="3200" b="1" spc="-45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od</a:t>
            </a:r>
            <a:r>
              <a:rPr sz="3200" b="1" spc="-25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12</a:t>
            </a:r>
            <a:r>
              <a:rPr sz="3200" b="1" spc="-3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970A0A"/>
                </a:solidFill>
                <a:latin typeface="Arial"/>
                <a:cs typeface="Arial"/>
              </a:rPr>
              <a:t>– </a:t>
            </a:r>
            <a:r>
              <a:rPr sz="3200" b="1" dirty="0">
                <a:solidFill>
                  <a:srgbClr val="970A0A"/>
                </a:solidFill>
                <a:latin typeface="Arial"/>
                <a:cs typeface="Arial"/>
              </a:rPr>
              <a:t>24</a:t>
            </a:r>
            <a:r>
              <a:rPr sz="3200" b="1" spc="-40" dirty="0">
                <a:solidFill>
                  <a:srgbClr val="970A0A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970A0A"/>
                </a:solidFill>
                <a:latin typeface="Arial"/>
                <a:cs typeface="Arial"/>
              </a:rPr>
              <a:t>mjeseci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659" y="2426398"/>
            <a:ext cx="3117215" cy="2660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istražuje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mjerenje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punjenjem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pražnjenjem</a:t>
            </a:r>
            <a:r>
              <a:rPr sz="24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posuda</a:t>
            </a:r>
            <a:endParaRPr sz="2400">
              <a:latin typeface="Arial"/>
              <a:cs typeface="Arial"/>
            </a:endParaRPr>
          </a:p>
          <a:p>
            <a:pPr marL="355600" marR="45085" indent="-343535">
              <a:lnSpc>
                <a:spcPct val="10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uočavati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uzorke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dnevnim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rutinama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ili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stvarima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poput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podnih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tepiha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79" y="1628139"/>
            <a:ext cx="3782060" cy="504444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019" y="419100"/>
            <a:ext cx="9110980" cy="6019800"/>
            <a:chOff x="33019" y="419100"/>
            <a:chExt cx="9110980" cy="6019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19" y="419100"/>
              <a:ext cx="9110979" cy="6019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66338" y="1766188"/>
              <a:ext cx="3427095" cy="1663064"/>
            </a:xfrm>
            <a:custGeom>
              <a:avLst/>
              <a:gdLst/>
              <a:ahLst/>
              <a:cxnLst/>
              <a:rect l="l" t="t" r="r" b="b"/>
              <a:pathLst>
                <a:path w="3427095" h="1663064">
                  <a:moveTo>
                    <a:pt x="465074" y="1498727"/>
                  </a:moveTo>
                  <a:lnTo>
                    <a:pt x="464299" y="1491246"/>
                  </a:lnTo>
                  <a:lnTo>
                    <a:pt x="460832" y="1484858"/>
                  </a:lnTo>
                  <a:lnTo>
                    <a:pt x="455193" y="1480235"/>
                  </a:lnTo>
                  <a:lnTo>
                    <a:pt x="447929" y="1478026"/>
                  </a:lnTo>
                  <a:lnTo>
                    <a:pt x="440436" y="1478800"/>
                  </a:lnTo>
                  <a:lnTo>
                    <a:pt x="434047" y="1482267"/>
                  </a:lnTo>
                  <a:lnTo>
                    <a:pt x="429425" y="1487906"/>
                  </a:lnTo>
                  <a:lnTo>
                    <a:pt x="427228" y="1495171"/>
                  </a:lnTo>
                  <a:lnTo>
                    <a:pt x="421297" y="1556639"/>
                  </a:lnTo>
                  <a:lnTo>
                    <a:pt x="34544" y="718820"/>
                  </a:lnTo>
                  <a:lnTo>
                    <a:pt x="0" y="734822"/>
                  </a:lnTo>
                  <a:lnTo>
                    <a:pt x="386626" y="1572615"/>
                  </a:lnTo>
                  <a:lnTo>
                    <a:pt x="336042" y="1537208"/>
                  </a:lnTo>
                  <a:lnTo>
                    <a:pt x="329082" y="1534210"/>
                  </a:lnTo>
                  <a:lnTo>
                    <a:pt x="321767" y="1534083"/>
                  </a:lnTo>
                  <a:lnTo>
                    <a:pt x="314947" y="1536700"/>
                  </a:lnTo>
                  <a:lnTo>
                    <a:pt x="309499" y="1541907"/>
                  </a:lnTo>
                  <a:lnTo>
                    <a:pt x="306438" y="1548866"/>
                  </a:lnTo>
                  <a:lnTo>
                    <a:pt x="306324" y="1556181"/>
                  </a:lnTo>
                  <a:lnTo>
                    <a:pt x="308952" y="1563001"/>
                  </a:lnTo>
                  <a:lnTo>
                    <a:pt x="314198" y="1568450"/>
                  </a:lnTo>
                  <a:lnTo>
                    <a:pt x="449326" y="1663065"/>
                  </a:lnTo>
                  <a:lnTo>
                    <a:pt x="451853" y="1636649"/>
                  </a:lnTo>
                  <a:lnTo>
                    <a:pt x="465074" y="1498727"/>
                  </a:lnTo>
                  <a:close/>
                </a:path>
                <a:path w="3427095" h="1663064">
                  <a:moveTo>
                    <a:pt x="665734" y="1148207"/>
                  </a:moveTo>
                  <a:lnTo>
                    <a:pt x="664959" y="1140726"/>
                  </a:lnTo>
                  <a:lnTo>
                    <a:pt x="661492" y="1134338"/>
                  </a:lnTo>
                  <a:lnTo>
                    <a:pt x="655853" y="1129715"/>
                  </a:lnTo>
                  <a:lnTo>
                    <a:pt x="648589" y="1127506"/>
                  </a:lnTo>
                  <a:lnTo>
                    <a:pt x="641096" y="1128280"/>
                  </a:lnTo>
                  <a:lnTo>
                    <a:pt x="634707" y="1131747"/>
                  </a:lnTo>
                  <a:lnTo>
                    <a:pt x="630085" y="1137386"/>
                  </a:lnTo>
                  <a:lnTo>
                    <a:pt x="627888" y="1144651"/>
                  </a:lnTo>
                  <a:lnTo>
                    <a:pt x="621957" y="1206119"/>
                  </a:lnTo>
                  <a:lnTo>
                    <a:pt x="235204" y="368300"/>
                  </a:lnTo>
                  <a:lnTo>
                    <a:pt x="200660" y="384302"/>
                  </a:lnTo>
                  <a:lnTo>
                    <a:pt x="587286" y="1222095"/>
                  </a:lnTo>
                  <a:lnTo>
                    <a:pt x="536702" y="1186688"/>
                  </a:lnTo>
                  <a:lnTo>
                    <a:pt x="529742" y="1183690"/>
                  </a:lnTo>
                  <a:lnTo>
                    <a:pt x="522427" y="1183563"/>
                  </a:lnTo>
                  <a:lnTo>
                    <a:pt x="515607" y="1186180"/>
                  </a:lnTo>
                  <a:lnTo>
                    <a:pt x="510159" y="1191387"/>
                  </a:lnTo>
                  <a:lnTo>
                    <a:pt x="507098" y="1198346"/>
                  </a:lnTo>
                  <a:lnTo>
                    <a:pt x="506984" y="1205661"/>
                  </a:lnTo>
                  <a:lnTo>
                    <a:pt x="509612" y="1212481"/>
                  </a:lnTo>
                  <a:lnTo>
                    <a:pt x="514858" y="1217930"/>
                  </a:lnTo>
                  <a:lnTo>
                    <a:pt x="649986" y="1312545"/>
                  </a:lnTo>
                  <a:lnTo>
                    <a:pt x="652513" y="1286129"/>
                  </a:lnTo>
                  <a:lnTo>
                    <a:pt x="665734" y="1148207"/>
                  </a:lnTo>
                  <a:close/>
                </a:path>
                <a:path w="3427095" h="1663064">
                  <a:moveTo>
                    <a:pt x="1110234" y="1498727"/>
                  </a:moveTo>
                  <a:lnTo>
                    <a:pt x="1109459" y="1491246"/>
                  </a:lnTo>
                  <a:lnTo>
                    <a:pt x="1105992" y="1484858"/>
                  </a:lnTo>
                  <a:lnTo>
                    <a:pt x="1100353" y="1480235"/>
                  </a:lnTo>
                  <a:lnTo>
                    <a:pt x="1093089" y="1478026"/>
                  </a:lnTo>
                  <a:lnTo>
                    <a:pt x="1085596" y="1478800"/>
                  </a:lnTo>
                  <a:lnTo>
                    <a:pt x="1079207" y="1482267"/>
                  </a:lnTo>
                  <a:lnTo>
                    <a:pt x="1074585" y="1487906"/>
                  </a:lnTo>
                  <a:lnTo>
                    <a:pt x="1072388" y="1495171"/>
                  </a:lnTo>
                  <a:lnTo>
                    <a:pt x="1066457" y="1556639"/>
                  </a:lnTo>
                  <a:lnTo>
                    <a:pt x="679704" y="718820"/>
                  </a:lnTo>
                  <a:lnTo>
                    <a:pt x="645160" y="734822"/>
                  </a:lnTo>
                  <a:lnTo>
                    <a:pt x="1031786" y="1572615"/>
                  </a:lnTo>
                  <a:lnTo>
                    <a:pt x="981202" y="1537208"/>
                  </a:lnTo>
                  <a:lnTo>
                    <a:pt x="974242" y="1534210"/>
                  </a:lnTo>
                  <a:lnTo>
                    <a:pt x="966927" y="1534083"/>
                  </a:lnTo>
                  <a:lnTo>
                    <a:pt x="960107" y="1536700"/>
                  </a:lnTo>
                  <a:lnTo>
                    <a:pt x="954659" y="1541907"/>
                  </a:lnTo>
                  <a:lnTo>
                    <a:pt x="951598" y="1548866"/>
                  </a:lnTo>
                  <a:lnTo>
                    <a:pt x="951484" y="1556181"/>
                  </a:lnTo>
                  <a:lnTo>
                    <a:pt x="954112" y="1563001"/>
                  </a:lnTo>
                  <a:lnTo>
                    <a:pt x="959358" y="1568450"/>
                  </a:lnTo>
                  <a:lnTo>
                    <a:pt x="1094486" y="1663065"/>
                  </a:lnTo>
                  <a:lnTo>
                    <a:pt x="1097013" y="1636649"/>
                  </a:lnTo>
                  <a:lnTo>
                    <a:pt x="1110234" y="1498727"/>
                  </a:lnTo>
                  <a:close/>
                </a:path>
                <a:path w="3427095" h="1663064">
                  <a:moveTo>
                    <a:pt x="1326134" y="983107"/>
                  </a:moveTo>
                  <a:lnTo>
                    <a:pt x="1325359" y="975626"/>
                  </a:lnTo>
                  <a:lnTo>
                    <a:pt x="1321892" y="969238"/>
                  </a:lnTo>
                  <a:lnTo>
                    <a:pt x="1316253" y="964615"/>
                  </a:lnTo>
                  <a:lnTo>
                    <a:pt x="1308989" y="962406"/>
                  </a:lnTo>
                  <a:lnTo>
                    <a:pt x="1301496" y="963180"/>
                  </a:lnTo>
                  <a:lnTo>
                    <a:pt x="1295107" y="966647"/>
                  </a:lnTo>
                  <a:lnTo>
                    <a:pt x="1290485" y="972286"/>
                  </a:lnTo>
                  <a:lnTo>
                    <a:pt x="1288288" y="979551"/>
                  </a:lnTo>
                  <a:lnTo>
                    <a:pt x="1282357" y="1041019"/>
                  </a:lnTo>
                  <a:lnTo>
                    <a:pt x="895604" y="203200"/>
                  </a:lnTo>
                  <a:lnTo>
                    <a:pt x="861060" y="219202"/>
                  </a:lnTo>
                  <a:lnTo>
                    <a:pt x="1247686" y="1056995"/>
                  </a:lnTo>
                  <a:lnTo>
                    <a:pt x="1197102" y="1021588"/>
                  </a:lnTo>
                  <a:lnTo>
                    <a:pt x="1190142" y="1018590"/>
                  </a:lnTo>
                  <a:lnTo>
                    <a:pt x="1182827" y="1018463"/>
                  </a:lnTo>
                  <a:lnTo>
                    <a:pt x="1176007" y="1021080"/>
                  </a:lnTo>
                  <a:lnTo>
                    <a:pt x="1170559" y="1026287"/>
                  </a:lnTo>
                  <a:lnTo>
                    <a:pt x="1167498" y="1033246"/>
                  </a:lnTo>
                  <a:lnTo>
                    <a:pt x="1167384" y="1040561"/>
                  </a:lnTo>
                  <a:lnTo>
                    <a:pt x="1170012" y="1047381"/>
                  </a:lnTo>
                  <a:lnTo>
                    <a:pt x="1175258" y="1052830"/>
                  </a:lnTo>
                  <a:lnTo>
                    <a:pt x="1310386" y="1147445"/>
                  </a:lnTo>
                  <a:lnTo>
                    <a:pt x="1312913" y="1121029"/>
                  </a:lnTo>
                  <a:lnTo>
                    <a:pt x="1326134" y="983107"/>
                  </a:lnTo>
                  <a:close/>
                </a:path>
                <a:path w="3427095" h="1663064">
                  <a:moveTo>
                    <a:pt x="1867154" y="1298067"/>
                  </a:moveTo>
                  <a:lnTo>
                    <a:pt x="1866379" y="1290586"/>
                  </a:lnTo>
                  <a:lnTo>
                    <a:pt x="1862912" y="1284198"/>
                  </a:lnTo>
                  <a:lnTo>
                    <a:pt x="1857273" y="1279575"/>
                  </a:lnTo>
                  <a:lnTo>
                    <a:pt x="1850009" y="1277366"/>
                  </a:lnTo>
                  <a:lnTo>
                    <a:pt x="1842516" y="1278140"/>
                  </a:lnTo>
                  <a:lnTo>
                    <a:pt x="1836127" y="1281607"/>
                  </a:lnTo>
                  <a:lnTo>
                    <a:pt x="1831505" y="1287246"/>
                  </a:lnTo>
                  <a:lnTo>
                    <a:pt x="1829308" y="1294511"/>
                  </a:lnTo>
                  <a:lnTo>
                    <a:pt x="1823377" y="1355979"/>
                  </a:lnTo>
                  <a:lnTo>
                    <a:pt x="1436624" y="518160"/>
                  </a:lnTo>
                  <a:lnTo>
                    <a:pt x="1402080" y="534162"/>
                  </a:lnTo>
                  <a:lnTo>
                    <a:pt x="1788706" y="1371955"/>
                  </a:lnTo>
                  <a:lnTo>
                    <a:pt x="1738122" y="1336548"/>
                  </a:lnTo>
                  <a:lnTo>
                    <a:pt x="1731162" y="1333550"/>
                  </a:lnTo>
                  <a:lnTo>
                    <a:pt x="1723847" y="1333423"/>
                  </a:lnTo>
                  <a:lnTo>
                    <a:pt x="1717027" y="1336040"/>
                  </a:lnTo>
                  <a:lnTo>
                    <a:pt x="1711579" y="1341247"/>
                  </a:lnTo>
                  <a:lnTo>
                    <a:pt x="1708518" y="1348206"/>
                  </a:lnTo>
                  <a:lnTo>
                    <a:pt x="1708404" y="1355521"/>
                  </a:lnTo>
                  <a:lnTo>
                    <a:pt x="1711032" y="1362341"/>
                  </a:lnTo>
                  <a:lnTo>
                    <a:pt x="1716278" y="1367790"/>
                  </a:lnTo>
                  <a:lnTo>
                    <a:pt x="1851406" y="1462405"/>
                  </a:lnTo>
                  <a:lnTo>
                    <a:pt x="1853933" y="1435989"/>
                  </a:lnTo>
                  <a:lnTo>
                    <a:pt x="1867154" y="1298067"/>
                  </a:lnTo>
                  <a:close/>
                </a:path>
                <a:path w="3427095" h="1663064">
                  <a:moveTo>
                    <a:pt x="2055114" y="779907"/>
                  </a:moveTo>
                  <a:lnTo>
                    <a:pt x="2054339" y="772426"/>
                  </a:lnTo>
                  <a:lnTo>
                    <a:pt x="2050872" y="766038"/>
                  </a:lnTo>
                  <a:lnTo>
                    <a:pt x="2045233" y="761415"/>
                  </a:lnTo>
                  <a:lnTo>
                    <a:pt x="2037969" y="759206"/>
                  </a:lnTo>
                  <a:lnTo>
                    <a:pt x="2030476" y="759980"/>
                  </a:lnTo>
                  <a:lnTo>
                    <a:pt x="2024087" y="763447"/>
                  </a:lnTo>
                  <a:lnTo>
                    <a:pt x="2019465" y="769086"/>
                  </a:lnTo>
                  <a:lnTo>
                    <a:pt x="2017268" y="776351"/>
                  </a:lnTo>
                  <a:lnTo>
                    <a:pt x="2011337" y="837819"/>
                  </a:lnTo>
                  <a:lnTo>
                    <a:pt x="1624584" y="0"/>
                  </a:lnTo>
                  <a:lnTo>
                    <a:pt x="1590040" y="16002"/>
                  </a:lnTo>
                  <a:lnTo>
                    <a:pt x="1976666" y="853795"/>
                  </a:lnTo>
                  <a:lnTo>
                    <a:pt x="1926082" y="818388"/>
                  </a:lnTo>
                  <a:lnTo>
                    <a:pt x="1919122" y="815390"/>
                  </a:lnTo>
                  <a:lnTo>
                    <a:pt x="1911807" y="815263"/>
                  </a:lnTo>
                  <a:lnTo>
                    <a:pt x="1904987" y="817880"/>
                  </a:lnTo>
                  <a:lnTo>
                    <a:pt x="1899539" y="823087"/>
                  </a:lnTo>
                  <a:lnTo>
                    <a:pt x="1896478" y="830046"/>
                  </a:lnTo>
                  <a:lnTo>
                    <a:pt x="1896364" y="837361"/>
                  </a:lnTo>
                  <a:lnTo>
                    <a:pt x="1898992" y="844181"/>
                  </a:lnTo>
                  <a:lnTo>
                    <a:pt x="1904238" y="849630"/>
                  </a:lnTo>
                  <a:lnTo>
                    <a:pt x="2039366" y="944245"/>
                  </a:lnTo>
                  <a:lnTo>
                    <a:pt x="2041893" y="917829"/>
                  </a:lnTo>
                  <a:lnTo>
                    <a:pt x="2055114" y="779907"/>
                  </a:lnTo>
                  <a:close/>
                </a:path>
                <a:path w="3427095" h="1663064">
                  <a:moveTo>
                    <a:pt x="2608834" y="1298067"/>
                  </a:moveTo>
                  <a:lnTo>
                    <a:pt x="2608059" y="1290586"/>
                  </a:lnTo>
                  <a:lnTo>
                    <a:pt x="2604592" y="1284198"/>
                  </a:lnTo>
                  <a:lnTo>
                    <a:pt x="2598953" y="1279575"/>
                  </a:lnTo>
                  <a:lnTo>
                    <a:pt x="2591689" y="1277366"/>
                  </a:lnTo>
                  <a:lnTo>
                    <a:pt x="2584196" y="1278140"/>
                  </a:lnTo>
                  <a:lnTo>
                    <a:pt x="2577808" y="1281607"/>
                  </a:lnTo>
                  <a:lnTo>
                    <a:pt x="2573185" y="1287246"/>
                  </a:lnTo>
                  <a:lnTo>
                    <a:pt x="2570988" y="1294511"/>
                  </a:lnTo>
                  <a:lnTo>
                    <a:pt x="2565057" y="1355979"/>
                  </a:lnTo>
                  <a:lnTo>
                    <a:pt x="2178304" y="518160"/>
                  </a:lnTo>
                  <a:lnTo>
                    <a:pt x="2143760" y="534162"/>
                  </a:lnTo>
                  <a:lnTo>
                    <a:pt x="2530386" y="1371955"/>
                  </a:lnTo>
                  <a:lnTo>
                    <a:pt x="2479802" y="1336548"/>
                  </a:lnTo>
                  <a:lnTo>
                    <a:pt x="2472842" y="1333550"/>
                  </a:lnTo>
                  <a:lnTo>
                    <a:pt x="2465527" y="1333423"/>
                  </a:lnTo>
                  <a:lnTo>
                    <a:pt x="2458707" y="1336040"/>
                  </a:lnTo>
                  <a:lnTo>
                    <a:pt x="2453259" y="1341247"/>
                  </a:lnTo>
                  <a:lnTo>
                    <a:pt x="2450198" y="1348206"/>
                  </a:lnTo>
                  <a:lnTo>
                    <a:pt x="2450084" y="1355521"/>
                  </a:lnTo>
                  <a:lnTo>
                    <a:pt x="2452713" y="1362341"/>
                  </a:lnTo>
                  <a:lnTo>
                    <a:pt x="2457958" y="1367790"/>
                  </a:lnTo>
                  <a:lnTo>
                    <a:pt x="2593086" y="1462405"/>
                  </a:lnTo>
                  <a:lnTo>
                    <a:pt x="2595613" y="1435989"/>
                  </a:lnTo>
                  <a:lnTo>
                    <a:pt x="2608834" y="1298067"/>
                  </a:lnTo>
                  <a:close/>
                </a:path>
                <a:path w="3427095" h="1663064">
                  <a:moveTo>
                    <a:pt x="2918714" y="779907"/>
                  </a:moveTo>
                  <a:lnTo>
                    <a:pt x="2917939" y="772426"/>
                  </a:lnTo>
                  <a:lnTo>
                    <a:pt x="2914472" y="766038"/>
                  </a:lnTo>
                  <a:lnTo>
                    <a:pt x="2908833" y="761415"/>
                  </a:lnTo>
                  <a:lnTo>
                    <a:pt x="2901569" y="759206"/>
                  </a:lnTo>
                  <a:lnTo>
                    <a:pt x="2894076" y="759980"/>
                  </a:lnTo>
                  <a:lnTo>
                    <a:pt x="2887688" y="763447"/>
                  </a:lnTo>
                  <a:lnTo>
                    <a:pt x="2883065" y="769086"/>
                  </a:lnTo>
                  <a:lnTo>
                    <a:pt x="2880868" y="776351"/>
                  </a:lnTo>
                  <a:lnTo>
                    <a:pt x="2874937" y="837819"/>
                  </a:lnTo>
                  <a:lnTo>
                    <a:pt x="2488184" y="0"/>
                  </a:lnTo>
                  <a:lnTo>
                    <a:pt x="2453640" y="16002"/>
                  </a:lnTo>
                  <a:lnTo>
                    <a:pt x="2840266" y="853795"/>
                  </a:lnTo>
                  <a:lnTo>
                    <a:pt x="2789682" y="818388"/>
                  </a:lnTo>
                  <a:lnTo>
                    <a:pt x="2782722" y="815390"/>
                  </a:lnTo>
                  <a:lnTo>
                    <a:pt x="2775407" y="815263"/>
                  </a:lnTo>
                  <a:lnTo>
                    <a:pt x="2768587" y="817880"/>
                  </a:lnTo>
                  <a:lnTo>
                    <a:pt x="2763139" y="823087"/>
                  </a:lnTo>
                  <a:lnTo>
                    <a:pt x="2760078" y="830046"/>
                  </a:lnTo>
                  <a:lnTo>
                    <a:pt x="2759964" y="837361"/>
                  </a:lnTo>
                  <a:lnTo>
                    <a:pt x="2762593" y="844181"/>
                  </a:lnTo>
                  <a:lnTo>
                    <a:pt x="2767838" y="849630"/>
                  </a:lnTo>
                  <a:lnTo>
                    <a:pt x="2902966" y="944245"/>
                  </a:lnTo>
                  <a:lnTo>
                    <a:pt x="2905493" y="917829"/>
                  </a:lnTo>
                  <a:lnTo>
                    <a:pt x="2918714" y="779907"/>
                  </a:lnTo>
                  <a:close/>
                </a:path>
                <a:path w="3427095" h="1663064">
                  <a:moveTo>
                    <a:pt x="3426714" y="995807"/>
                  </a:moveTo>
                  <a:lnTo>
                    <a:pt x="3425939" y="988326"/>
                  </a:lnTo>
                  <a:lnTo>
                    <a:pt x="3422472" y="981938"/>
                  </a:lnTo>
                  <a:lnTo>
                    <a:pt x="3416833" y="977315"/>
                  </a:lnTo>
                  <a:lnTo>
                    <a:pt x="3409569" y="975106"/>
                  </a:lnTo>
                  <a:lnTo>
                    <a:pt x="3402076" y="975880"/>
                  </a:lnTo>
                  <a:lnTo>
                    <a:pt x="3395688" y="979347"/>
                  </a:lnTo>
                  <a:lnTo>
                    <a:pt x="3391065" y="984986"/>
                  </a:lnTo>
                  <a:lnTo>
                    <a:pt x="3388868" y="992251"/>
                  </a:lnTo>
                  <a:lnTo>
                    <a:pt x="3382937" y="1053719"/>
                  </a:lnTo>
                  <a:lnTo>
                    <a:pt x="2996184" y="215900"/>
                  </a:lnTo>
                  <a:lnTo>
                    <a:pt x="2961640" y="231902"/>
                  </a:lnTo>
                  <a:lnTo>
                    <a:pt x="3348266" y="1069695"/>
                  </a:lnTo>
                  <a:lnTo>
                    <a:pt x="3297682" y="1034288"/>
                  </a:lnTo>
                  <a:lnTo>
                    <a:pt x="3290722" y="1031290"/>
                  </a:lnTo>
                  <a:lnTo>
                    <a:pt x="3283407" y="1031163"/>
                  </a:lnTo>
                  <a:lnTo>
                    <a:pt x="3276587" y="1033780"/>
                  </a:lnTo>
                  <a:lnTo>
                    <a:pt x="3271139" y="1038987"/>
                  </a:lnTo>
                  <a:lnTo>
                    <a:pt x="3268078" y="1045946"/>
                  </a:lnTo>
                  <a:lnTo>
                    <a:pt x="3267964" y="1053261"/>
                  </a:lnTo>
                  <a:lnTo>
                    <a:pt x="3270593" y="1060081"/>
                  </a:lnTo>
                  <a:lnTo>
                    <a:pt x="3275838" y="1065530"/>
                  </a:lnTo>
                  <a:lnTo>
                    <a:pt x="3410966" y="1160145"/>
                  </a:lnTo>
                  <a:lnTo>
                    <a:pt x="3413493" y="1133729"/>
                  </a:lnTo>
                  <a:lnTo>
                    <a:pt x="3426714" y="995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620" y="2565400"/>
            <a:ext cx="1800860" cy="1727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2679" y="2570479"/>
            <a:ext cx="2484120" cy="17297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179" y="2565400"/>
            <a:ext cx="2580640" cy="154686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5659"/>
            <a:ext cx="4528817" cy="4394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62220" y="25400"/>
            <a:ext cx="3398520" cy="29286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2220" y="3169920"/>
            <a:ext cx="3398520" cy="280416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2135">
              <a:lnSpc>
                <a:spcPct val="100000"/>
              </a:lnSpc>
              <a:spcBef>
                <a:spcPts val="100"/>
              </a:spcBef>
            </a:pPr>
            <a:r>
              <a:rPr dirty="0"/>
              <a:t>DOPUNJAVANJE</a:t>
            </a:r>
            <a:r>
              <a:rPr spc="-70" dirty="0"/>
              <a:t> </a:t>
            </a:r>
            <a:r>
              <a:rPr spc="-10" dirty="0"/>
              <a:t>DESETICE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079" y="886458"/>
            <a:ext cx="8361680" cy="58547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2420620"/>
            <a:ext cx="3591560" cy="16560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320" y="916939"/>
            <a:ext cx="3385820" cy="477774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" y="12700"/>
            <a:ext cx="9133840" cy="6804659"/>
            <a:chOff x="10160" y="12700"/>
            <a:chExt cx="9133840" cy="6804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" y="12700"/>
              <a:ext cx="4632960" cy="34645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999" y="2245358"/>
              <a:ext cx="6096000" cy="45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780" y="261620"/>
            <a:ext cx="7330440" cy="5483859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-131826"/>
            <a:ext cx="47085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BROJEVNA</a:t>
            </a:r>
            <a:r>
              <a:rPr spc="5" dirty="0"/>
              <a:t> </a:t>
            </a:r>
            <a:r>
              <a:rPr spc="-20" dirty="0"/>
              <a:t>CRTA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7160" y="881380"/>
            <a:ext cx="3980179" cy="5367020"/>
            <a:chOff x="137160" y="881380"/>
            <a:chExt cx="3980179" cy="53670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320" y="891540"/>
              <a:ext cx="3959860" cy="5346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240" y="886460"/>
              <a:ext cx="3970020" cy="5356860"/>
            </a:xfrm>
            <a:custGeom>
              <a:avLst/>
              <a:gdLst/>
              <a:ahLst/>
              <a:cxnLst/>
              <a:rect l="l" t="t" r="r" b="b"/>
              <a:pathLst>
                <a:path w="3970020" h="5356860">
                  <a:moveTo>
                    <a:pt x="0" y="5356860"/>
                  </a:moveTo>
                  <a:lnTo>
                    <a:pt x="3970020" y="5356860"/>
                  </a:lnTo>
                  <a:lnTo>
                    <a:pt x="3970020" y="0"/>
                  </a:lnTo>
                  <a:lnTo>
                    <a:pt x="0" y="0"/>
                  </a:lnTo>
                  <a:lnTo>
                    <a:pt x="0" y="535686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9779" y="744219"/>
            <a:ext cx="3959860" cy="554228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7269" y="-28828"/>
            <a:ext cx="579437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PISANO</a:t>
            </a:r>
            <a:r>
              <a:rPr spc="10" dirty="0"/>
              <a:t> </a:t>
            </a:r>
            <a:r>
              <a:rPr dirty="0"/>
              <a:t>ZBRAJANJE</a:t>
            </a:r>
            <a:r>
              <a:rPr spc="15" dirty="0"/>
              <a:t> </a:t>
            </a:r>
            <a:r>
              <a:rPr spc="-50" dirty="0"/>
              <a:t>I </a:t>
            </a:r>
            <a:r>
              <a:rPr spc="-10" dirty="0"/>
              <a:t>ODUZIMANJE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579" y="1389380"/>
            <a:ext cx="3683000" cy="49199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9020" y="1389380"/>
            <a:ext cx="3683000" cy="491998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820" y="619759"/>
            <a:ext cx="4211320" cy="56286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9020" y="619759"/>
            <a:ext cx="4211320" cy="5628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484" y="764540"/>
            <a:ext cx="241744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2F2F2F"/>
                </a:solidFill>
                <a:latin typeface="Arial"/>
                <a:cs typeface="Arial"/>
              </a:rPr>
              <a:t>Dijete</a:t>
            </a:r>
            <a:r>
              <a:rPr sz="3200" b="1" spc="-4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2F2F2F"/>
                </a:solidFill>
                <a:latin typeface="Arial"/>
                <a:cs typeface="Arial"/>
              </a:rPr>
              <a:t>od</a:t>
            </a:r>
            <a:r>
              <a:rPr sz="3200" b="1" spc="-2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2F2F2F"/>
                </a:solidFill>
                <a:latin typeface="Arial"/>
                <a:cs typeface="Arial"/>
              </a:rPr>
              <a:t>2.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2F2F2F"/>
                </a:solidFill>
                <a:latin typeface="Arial"/>
                <a:cs typeface="Arial"/>
              </a:rPr>
              <a:t>do</a:t>
            </a:r>
            <a:r>
              <a:rPr sz="3200" b="1" spc="-2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2F2F2F"/>
                </a:solidFill>
                <a:latin typeface="Arial"/>
                <a:cs typeface="Arial"/>
              </a:rPr>
              <a:t>3. </a:t>
            </a:r>
            <a:r>
              <a:rPr sz="3200" b="1" spc="-10" dirty="0">
                <a:solidFill>
                  <a:srgbClr val="2F2F2F"/>
                </a:solidFill>
                <a:latin typeface="Arial"/>
                <a:cs typeface="Arial"/>
              </a:rPr>
              <a:t>godine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659" y="2393378"/>
            <a:ext cx="3119755" cy="26073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55600" marR="237490" indent="-343535">
              <a:lnSpc>
                <a:spcPct val="89800"/>
              </a:lnSpc>
              <a:spcBef>
                <a:spcPts val="37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prepoznaje</a:t>
            </a:r>
            <a:r>
              <a:rPr sz="22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4D4D4D"/>
                </a:solidFill>
                <a:latin typeface="Arial"/>
                <a:cs typeface="Arial"/>
              </a:rPr>
              <a:t>pojmove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prvi</a:t>
            </a:r>
            <a:r>
              <a:rPr sz="22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2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posljednji</a:t>
            </a:r>
            <a:r>
              <a:rPr sz="22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4D4D4D"/>
                </a:solidFill>
                <a:latin typeface="Arial"/>
                <a:cs typeface="Arial"/>
              </a:rPr>
              <a:t>te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početak</a:t>
            </a:r>
            <a:r>
              <a:rPr sz="22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2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4D4D4D"/>
                </a:solidFill>
                <a:latin typeface="Arial"/>
                <a:cs typeface="Arial"/>
              </a:rPr>
              <a:t>kraj</a:t>
            </a:r>
            <a:endParaRPr sz="2200">
              <a:latin typeface="Arial"/>
              <a:cs typeface="Arial"/>
            </a:endParaRPr>
          </a:p>
          <a:p>
            <a:pPr marL="355600" indent="-343535">
              <a:lnSpc>
                <a:spcPts val="2500"/>
              </a:lnSpc>
              <a:spcBef>
                <a:spcPts val="28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dijeli</a:t>
            </a:r>
            <a:r>
              <a:rPr sz="22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igračke</a:t>
            </a:r>
            <a:r>
              <a:rPr sz="22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4D4D4D"/>
                </a:solidFill>
                <a:latin typeface="Arial"/>
                <a:cs typeface="Arial"/>
              </a:rPr>
              <a:t>„jedna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ts val="2500"/>
              </a:lnSpc>
            </a:pP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meni,</a:t>
            </a:r>
            <a:r>
              <a:rPr sz="22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jedna</a:t>
            </a:r>
            <a:r>
              <a:rPr sz="22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4D4D4D"/>
                </a:solidFill>
                <a:latin typeface="Arial"/>
                <a:cs typeface="Arial"/>
              </a:rPr>
              <a:t>tebi”</a:t>
            </a:r>
            <a:endParaRPr sz="2200">
              <a:latin typeface="Arial"/>
              <a:cs typeface="Arial"/>
            </a:endParaRPr>
          </a:p>
          <a:p>
            <a:pPr marL="355600" marR="5080" indent="-343535" algn="just">
              <a:lnSpc>
                <a:spcPct val="89800"/>
              </a:lnSpc>
              <a:spcBef>
                <a:spcPts val="550"/>
              </a:spcBef>
              <a:buChar char="•"/>
              <a:tabLst>
                <a:tab pos="356235" algn="l"/>
              </a:tabLst>
            </a:pP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može</a:t>
            </a:r>
            <a:r>
              <a:rPr sz="22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prepoznati da</a:t>
            </a:r>
            <a:r>
              <a:rPr sz="22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4D4D4D"/>
                </a:solidFill>
                <a:latin typeface="Arial"/>
                <a:cs typeface="Arial"/>
              </a:rPr>
              <a:t>je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npr.</a:t>
            </a:r>
            <a:r>
              <a:rPr sz="22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ostao</a:t>
            </a:r>
            <a:r>
              <a:rPr sz="22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D4D4D"/>
                </a:solidFill>
                <a:latin typeface="Arial"/>
                <a:cs typeface="Arial"/>
              </a:rPr>
              <a:t>samo</a:t>
            </a:r>
            <a:r>
              <a:rPr sz="22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4D4D4D"/>
                </a:solidFill>
                <a:latin typeface="Arial"/>
                <a:cs typeface="Arial"/>
              </a:rPr>
              <a:t>jedan </a:t>
            </a:r>
            <a:r>
              <a:rPr sz="2200" spc="-10" dirty="0">
                <a:solidFill>
                  <a:srgbClr val="4D4D4D"/>
                </a:solidFill>
                <a:latin typeface="Arial"/>
                <a:cs typeface="Arial"/>
              </a:rPr>
              <a:t>bombon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40" y="3716020"/>
            <a:ext cx="4480560" cy="299974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685800"/>
            <a:ext cx="3896360" cy="52095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1420" y="668019"/>
            <a:ext cx="3898900" cy="520954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09540" y="2481579"/>
            <a:ext cx="3764279" cy="1389380"/>
            <a:chOff x="5209540" y="2481579"/>
            <a:chExt cx="3764279" cy="1389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9700" y="2491739"/>
              <a:ext cx="3743959" cy="13690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14620" y="2486659"/>
              <a:ext cx="3754120" cy="1379220"/>
            </a:xfrm>
            <a:custGeom>
              <a:avLst/>
              <a:gdLst/>
              <a:ahLst/>
              <a:cxnLst/>
              <a:rect l="l" t="t" r="r" b="b"/>
              <a:pathLst>
                <a:path w="3754120" h="1379220">
                  <a:moveTo>
                    <a:pt x="0" y="1379220"/>
                  </a:moveTo>
                  <a:lnTo>
                    <a:pt x="3754120" y="1379220"/>
                  </a:lnTo>
                  <a:lnTo>
                    <a:pt x="3754120" y="0"/>
                  </a:lnTo>
                  <a:lnTo>
                    <a:pt x="0" y="0"/>
                  </a:lnTo>
                  <a:lnTo>
                    <a:pt x="0" y="137922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00" y="1844039"/>
            <a:ext cx="4516120" cy="394462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944" y="2658427"/>
            <a:ext cx="581723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ZADACI</a:t>
            </a:r>
            <a:r>
              <a:rPr sz="6000" spc="-20" dirty="0"/>
              <a:t> </a:t>
            </a:r>
            <a:r>
              <a:rPr sz="6000" spc="-10" dirty="0"/>
              <a:t>ZADANI</a:t>
            </a:r>
            <a:endParaRPr sz="60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0" spc="-10" dirty="0"/>
              <a:t>RIJEČIMA</a:t>
            </a:r>
            <a:endParaRPr sz="60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120" y="899477"/>
            <a:ext cx="790638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1.</a:t>
            </a:r>
            <a:r>
              <a:rPr sz="4000" spc="-5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KORAK</a:t>
            </a:r>
            <a:r>
              <a:rPr sz="4000" spc="-5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20" dirty="0">
                <a:latin typeface="Arial"/>
                <a:cs typeface="Arial"/>
              </a:rPr>
              <a:t>PAŽLJIVO</a:t>
            </a:r>
            <a:r>
              <a:rPr sz="4000" spc="-50" dirty="0">
                <a:latin typeface="Arial"/>
                <a:cs typeface="Arial"/>
              </a:rPr>
              <a:t> </a:t>
            </a:r>
            <a:r>
              <a:rPr sz="4000" spc="-40" dirty="0">
                <a:latin typeface="Arial"/>
                <a:cs typeface="Arial"/>
              </a:rPr>
              <a:t>PROČITAJ </a:t>
            </a:r>
            <a:r>
              <a:rPr sz="4000" spc="-10" dirty="0">
                <a:latin typeface="Arial"/>
                <a:cs typeface="Arial"/>
              </a:rPr>
              <a:t>ZADATAK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6860" y="2420620"/>
            <a:ext cx="5222240" cy="369316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5897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2.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KORAK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–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POTCRTAJ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BROJKE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51000" y="2034539"/>
            <a:ext cx="5222240" cy="3693160"/>
            <a:chOff x="1651000" y="2034539"/>
            <a:chExt cx="5222240" cy="3693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1000" y="2034539"/>
              <a:ext cx="5222240" cy="3693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09010" y="2564129"/>
              <a:ext cx="1867535" cy="0"/>
            </a:xfrm>
            <a:custGeom>
              <a:avLst/>
              <a:gdLst/>
              <a:ahLst/>
              <a:cxnLst/>
              <a:rect l="l" t="t" r="r" b="b"/>
              <a:pathLst>
                <a:path w="1867535">
                  <a:moveTo>
                    <a:pt x="0" y="0"/>
                  </a:moveTo>
                  <a:lnTo>
                    <a:pt x="312927" y="0"/>
                  </a:lnTo>
                </a:path>
                <a:path w="1867535">
                  <a:moveTo>
                    <a:pt x="1554479" y="0"/>
                  </a:moveTo>
                  <a:lnTo>
                    <a:pt x="1867407" y="0"/>
                  </a:lnTo>
                </a:path>
              </a:pathLst>
            </a:custGeom>
            <a:ln w="5841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120" y="899477"/>
            <a:ext cx="85617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3.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KORAK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7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ŠTO</a:t>
            </a:r>
            <a:r>
              <a:rPr sz="4000" spc="-4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JE</a:t>
            </a:r>
            <a:r>
              <a:rPr sz="4000" spc="-5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POZNATO,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spc="-30" dirty="0">
                <a:latin typeface="Arial"/>
                <a:cs typeface="Arial"/>
              </a:rPr>
              <a:t>ŠTO </a:t>
            </a:r>
            <a:r>
              <a:rPr sz="4000" spc="-10" dirty="0">
                <a:latin typeface="Arial"/>
                <a:cs typeface="Arial"/>
              </a:rPr>
              <a:t>ZNAŠ?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3259" y="2710179"/>
            <a:ext cx="5222240" cy="3690620"/>
            <a:chOff x="683259" y="2710179"/>
            <a:chExt cx="5222240" cy="3690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259" y="2710179"/>
              <a:ext cx="5222240" cy="36906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2969" y="3214369"/>
              <a:ext cx="4501515" cy="231140"/>
            </a:xfrm>
            <a:custGeom>
              <a:avLst/>
              <a:gdLst/>
              <a:ahLst/>
              <a:cxnLst/>
              <a:rect l="l" t="t" r="r" b="b"/>
              <a:pathLst>
                <a:path w="4501515" h="231139">
                  <a:moveTo>
                    <a:pt x="0" y="3682"/>
                  </a:moveTo>
                  <a:lnTo>
                    <a:pt x="4501007" y="0"/>
                  </a:lnTo>
                </a:path>
                <a:path w="4501515" h="231139">
                  <a:moveTo>
                    <a:pt x="71120" y="231139"/>
                  </a:moveTo>
                  <a:lnTo>
                    <a:pt x="816863" y="231139"/>
                  </a:lnTo>
                </a:path>
              </a:pathLst>
            </a:custGeom>
            <a:ln w="5841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95644" y="2588259"/>
            <a:ext cx="228917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SANDUKU</a:t>
            </a:r>
            <a:r>
              <a:rPr sz="24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24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STAKLENIH</a:t>
            </a:r>
            <a:r>
              <a:rPr sz="24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PLASTIČNE</a:t>
            </a:r>
            <a:endParaRPr sz="24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BOCE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6523" rIns="0" bIns="0" rtlCol="0">
            <a:spAutoFit/>
          </a:bodyPr>
          <a:lstStyle/>
          <a:p>
            <a:pPr marL="278765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4.</a:t>
            </a:r>
            <a:r>
              <a:rPr sz="4000" spc="-2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KORAK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4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ŠTO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NIJE</a:t>
            </a:r>
            <a:r>
              <a:rPr sz="4000" spc="-25" dirty="0">
                <a:latin typeface="Arial"/>
                <a:cs typeface="Arial"/>
              </a:rPr>
              <a:t> </a:t>
            </a:r>
            <a:r>
              <a:rPr sz="4000" spc="-60" dirty="0">
                <a:latin typeface="Arial"/>
                <a:cs typeface="Arial"/>
              </a:rPr>
              <a:t>POZNATO, </a:t>
            </a:r>
            <a:r>
              <a:rPr sz="4000" dirty="0">
                <a:latin typeface="Arial"/>
                <a:cs typeface="Arial"/>
              </a:rPr>
              <a:t>ŠTO</a:t>
            </a:r>
            <a:r>
              <a:rPr sz="4000" spc="-4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NE</a:t>
            </a:r>
            <a:r>
              <a:rPr sz="4000" spc="-65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ZNAŠ?</a:t>
            </a:r>
            <a:endParaRPr sz="4000">
              <a:latin typeface="Arial"/>
              <a:cs typeface="Arial"/>
            </a:endParaRPr>
          </a:p>
          <a:p>
            <a:pPr marL="845185">
              <a:lnSpc>
                <a:spcPct val="100000"/>
              </a:lnSpc>
            </a:pPr>
            <a:r>
              <a:rPr sz="4000" dirty="0">
                <a:latin typeface="Arial"/>
                <a:cs typeface="Arial"/>
              </a:rPr>
              <a:t>ŠTO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MORAŠ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IZRAČUNATI?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6379" y="2527300"/>
            <a:ext cx="5222240" cy="3693160"/>
            <a:chOff x="246379" y="2527300"/>
            <a:chExt cx="5222240" cy="3693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79" y="2527300"/>
              <a:ext cx="5222240" cy="3693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7850" y="3646170"/>
              <a:ext cx="4148454" cy="0"/>
            </a:xfrm>
            <a:custGeom>
              <a:avLst/>
              <a:gdLst/>
              <a:ahLst/>
              <a:cxnLst/>
              <a:rect l="l" t="t" r="r" b="b"/>
              <a:pathLst>
                <a:path w="4148454">
                  <a:moveTo>
                    <a:pt x="0" y="0"/>
                  </a:moveTo>
                  <a:lnTo>
                    <a:pt x="4147947" y="0"/>
                  </a:lnTo>
                </a:path>
              </a:pathLst>
            </a:custGeom>
            <a:ln w="5841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010" y="2588259"/>
            <a:ext cx="22777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841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KOLIKO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UKUPNO</a:t>
            </a:r>
            <a:r>
              <a:rPr sz="24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BOCA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SANDUKU.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009078"/>
            <a:ext cx="90836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"/>
                <a:cs typeface="Arial"/>
              </a:rPr>
              <a:t>5.</a:t>
            </a:r>
            <a:r>
              <a:rPr sz="2700" spc="-1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KORAK</a:t>
            </a:r>
            <a:r>
              <a:rPr sz="2700" spc="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KOJU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ĆEŠ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RAČUNSKU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RADNJU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UPOTRIJEBITI?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034539"/>
            <a:ext cx="5222240" cy="3693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1626298"/>
            <a:ext cx="8387715" cy="245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HOĆE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LI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UKUPNO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BITI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VIŠE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ILI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MANJE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BOCA?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6346190" marR="5080" indent="3810" algn="ctr">
              <a:lnSpc>
                <a:spcPct val="100000"/>
              </a:lnSpc>
              <a:spcBef>
                <a:spcPts val="159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HOĆEŠ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 LI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ZBRAJATI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BROJKE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ILI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IH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ODUZIMATI?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3589" y="2564129"/>
            <a:ext cx="1804035" cy="0"/>
          </a:xfrm>
          <a:custGeom>
            <a:avLst/>
            <a:gdLst/>
            <a:ahLst/>
            <a:cxnLst/>
            <a:rect l="l" t="t" r="r" b="b"/>
            <a:pathLst>
              <a:path w="1804035">
                <a:moveTo>
                  <a:pt x="1490980" y="0"/>
                </a:moveTo>
                <a:lnTo>
                  <a:pt x="1803908" y="0"/>
                </a:lnTo>
              </a:path>
              <a:path w="1804035">
                <a:moveTo>
                  <a:pt x="0" y="0"/>
                </a:moveTo>
                <a:lnTo>
                  <a:pt x="312928" y="0"/>
                </a:lnTo>
              </a:path>
            </a:pathLst>
          </a:custGeom>
          <a:ln w="58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120" y="899477"/>
            <a:ext cx="653986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6.</a:t>
            </a:r>
            <a:r>
              <a:rPr sz="40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KORAK</a:t>
            </a:r>
            <a:r>
              <a:rPr sz="40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40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NAPIŠI</a:t>
            </a:r>
            <a:r>
              <a:rPr sz="40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4D4D4D"/>
                </a:solidFill>
                <a:latin typeface="Arial"/>
                <a:cs typeface="Arial"/>
              </a:rPr>
              <a:t>RAČUN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(BROJEVNI </a:t>
            </a:r>
            <a:r>
              <a:rPr sz="4000" spc="-10" dirty="0">
                <a:solidFill>
                  <a:srgbClr val="4D4D4D"/>
                </a:solidFill>
                <a:latin typeface="Arial"/>
                <a:cs typeface="Arial"/>
              </a:rPr>
              <a:t>IZRAZ)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379" y="2349500"/>
            <a:ext cx="5222240" cy="3693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0065" y="2588259"/>
            <a:ext cx="114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50607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"/>
                <a:cs typeface="Arial"/>
              </a:rPr>
              <a:t>7.</a:t>
            </a:r>
            <a:r>
              <a:rPr sz="2700" spc="-4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KORAK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IZRAČUNAJ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ZADATAK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POMOĆU</a:t>
            </a:r>
            <a:endParaRPr sz="2400">
              <a:latin typeface="Arial"/>
              <a:cs typeface="Arial"/>
            </a:endParaRPr>
          </a:p>
          <a:p>
            <a:pPr marL="368935">
              <a:lnSpc>
                <a:spcPct val="100000"/>
              </a:lnSpc>
              <a:spcBef>
                <a:spcPts val="60"/>
              </a:spcBef>
            </a:pPr>
            <a:r>
              <a:rPr sz="2400" dirty="0">
                <a:latin typeface="Arial"/>
                <a:cs typeface="Arial"/>
              </a:rPr>
              <a:t>BROJEVNE </a:t>
            </a:r>
            <a:r>
              <a:rPr sz="2400" spc="-10" dirty="0">
                <a:latin typeface="Arial"/>
                <a:cs typeface="Arial"/>
              </a:rPr>
              <a:t>CRTE!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79" y="2047239"/>
            <a:ext cx="3482340" cy="24612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93800" y="4610100"/>
            <a:ext cx="7739380" cy="1140460"/>
            <a:chOff x="1193800" y="4610100"/>
            <a:chExt cx="7739380" cy="1140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960" y="4620260"/>
              <a:ext cx="7719059" cy="11201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8880" y="4615180"/>
              <a:ext cx="7729220" cy="1130300"/>
            </a:xfrm>
            <a:custGeom>
              <a:avLst/>
              <a:gdLst/>
              <a:ahLst/>
              <a:cxnLst/>
              <a:rect l="l" t="t" r="r" b="b"/>
              <a:pathLst>
                <a:path w="7729220" h="1130300">
                  <a:moveTo>
                    <a:pt x="0" y="1130300"/>
                  </a:moveTo>
                  <a:lnTo>
                    <a:pt x="7729220" y="1130300"/>
                  </a:lnTo>
                  <a:lnTo>
                    <a:pt x="7729220" y="0"/>
                  </a:lnTo>
                  <a:lnTo>
                    <a:pt x="0" y="0"/>
                  </a:lnTo>
                  <a:lnTo>
                    <a:pt x="0" y="113030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0940" y="4884420"/>
              <a:ext cx="162560" cy="1600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5840" y="4884420"/>
              <a:ext cx="165100" cy="1600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11928" y="4765399"/>
              <a:ext cx="1206500" cy="131445"/>
            </a:xfrm>
            <a:custGeom>
              <a:avLst/>
              <a:gdLst/>
              <a:ahLst/>
              <a:cxnLst/>
              <a:rect l="l" t="t" r="r" b="b"/>
              <a:pathLst>
                <a:path w="1206500" h="131445">
                  <a:moveTo>
                    <a:pt x="0" y="71268"/>
                  </a:moveTo>
                  <a:lnTo>
                    <a:pt x="43493" y="42587"/>
                  </a:lnTo>
                  <a:lnTo>
                    <a:pt x="88107" y="21192"/>
                  </a:lnTo>
                  <a:lnTo>
                    <a:pt x="133056" y="7019"/>
                  </a:lnTo>
                  <a:lnTo>
                    <a:pt x="177556" y="0"/>
                  </a:lnTo>
                  <a:lnTo>
                    <a:pt x="220821" y="68"/>
                  </a:lnTo>
                  <a:lnTo>
                    <a:pt x="262067" y="7159"/>
                  </a:lnTo>
                  <a:lnTo>
                    <a:pt x="300508" y="21206"/>
                  </a:lnTo>
                  <a:lnTo>
                    <a:pt x="335361" y="42141"/>
                  </a:lnTo>
                  <a:lnTo>
                    <a:pt x="365840" y="69900"/>
                  </a:lnTo>
                  <a:lnTo>
                    <a:pt x="391160" y="104415"/>
                  </a:lnTo>
                </a:path>
                <a:path w="1206500" h="131445">
                  <a:moveTo>
                    <a:pt x="814959" y="97811"/>
                  </a:moveTo>
                  <a:lnTo>
                    <a:pt x="858452" y="69164"/>
                  </a:lnTo>
                  <a:lnTo>
                    <a:pt x="903066" y="47796"/>
                  </a:lnTo>
                  <a:lnTo>
                    <a:pt x="948015" y="33642"/>
                  </a:lnTo>
                  <a:lnTo>
                    <a:pt x="992515" y="26634"/>
                  </a:lnTo>
                  <a:lnTo>
                    <a:pt x="1035780" y="26707"/>
                  </a:lnTo>
                  <a:lnTo>
                    <a:pt x="1077026" y="33794"/>
                  </a:lnTo>
                  <a:lnTo>
                    <a:pt x="1115467" y="47829"/>
                  </a:lnTo>
                  <a:lnTo>
                    <a:pt x="1150320" y="68745"/>
                  </a:lnTo>
                  <a:lnTo>
                    <a:pt x="1180799" y="96477"/>
                  </a:lnTo>
                  <a:lnTo>
                    <a:pt x="1206119" y="130958"/>
                  </a:lnTo>
                </a:path>
                <a:path w="1206500" h="131445">
                  <a:moveTo>
                    <a:pt x="407416" y="97811"/>
                  </a:moveTo>
                  <a:lnTo>
                    <a:pt x="450944" y="69164"/>
                  </a:lnTo>
                  <a:lnTo>
                    <a:pt x="495585" y="47796"/>
                  </a:lnTo>
                  <a:lnTo>
                    <a:pt x="540556" y="33642"/>
                  </a:lnTo>
                  <a:lnTo>
                    <a:pt x="585071" y="26634"/>
                  </a:lnTo>
                  <a:lnTo>
                    <a:pt x="628348" y="26707"/>
                  </a:lnTo>
                  <a:lnTo>
                    <a:pt x="669601" y="33794"/>
                  </a:lnTo>
                  <a:lnTo>
                    <a:pt x="708048" y="47829"/>
                  </a:lnTo>
                  <a:lnTo>
                    <a:pt x="742903" y="68745"/>
                  </a:lnTo>
                  <a:lnTo>
                    <a:pt x="773382" y="96477"/>
                  </a:lnTo>
                  <a:lnTo>
                    <a:pt x="798702" y="130958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042534" y="4592320"/>
            <a:ext cx="242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8204" y="4639945"/>
            <a:ext cx="114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254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4D4D4D"/>
                </a:solidFill>
                <a:latin typeface="Arial"/>
                <a:cs typeface="Arial"/>
              </a:rPr>
              <a:t>+ 1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16803" y="4621466"/>
            <a:ext cx="2425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D4D4D"/>
                </a:solidFill>
                <a:latin typeface="Arial"/>
                <a:cs typeface="Arial"/>
              </a:rPr>
              <a:t>+ </a:t>
            </a:r>
            <a:r>
              <a:rPr sz="1200" spc="-50" dirty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78908" y="4423856"/>
            <a:ext cx="1246505" cy="284480"/>
          </a:xfrm>
          <a:custGeom>
            <a:avLst/>
            <a:gdLst/>
            <a:ahLst/>
            <a:cxnLst/>
            <a:rect l="l" t="t" r="r" b="b"/>
            <a:pathLst>
              <a:path w="1246504" h="284479">
                <a:moveTo>
                  <a:pt x="0" y="221930"/>
                </a:moveTo>
                <a:lnTo>
                  <a:pt x="42602" y="191219"/>
                </a:lnTo>
                <a:lnTo>
                  <a:pt x="86018" y="162814"/>
                </a:lnTo>
                <a:lnTo>
                  <a:pt x="130152" y="136709"/>
                </a:lnTo>
                <a:lnTo>
                  <a:pt x="174910" y="112899"/>
                </a:lnTo>
                <a:lnTo>
                  <a:pt x="220196" y="91380"/>
                </a:lnTo>
                <a:lnTo>
                  <a:pt x="265916" y="72147"/>
                </a:lnTo>
                <a:lnTo>
                  <a:pt x="311974" y="55195"/>
                </a:lnTo>
                <a:lnTo>
                  <a:pt x="358276" y="40519"/>
                </a:lnTo>
                <a:lnTo>
                  <a:pt x="404727" y="28115"/>
                </a:lnTo>
                <a:lnTo>
                  <a:pt x="451230" y="17977"/>
                </a:lnTo>
                <a:lnTo>
                  <a:pt x="497693" y="10102"/>
                </a:lnTo>
                <a:lnTo>
                  <a:pt x="544019" y="4483"/>
                </a:lnTo>
                <a:lnTo>
                  <a:pt x="590113" y="1118"/>
                </a:lnTo>
                <a:lnTo>
                  <a:pt x="635881" y="0"/>
                </a:lnTo>
                <a:lnTo>
                  <a:pt x="681227" y="1124"/>
                </a:lnTo>
                <a:lnTo>
                  <a:pt x="726057" y="4487"/>
                </a:lnTo>
                <a:lnTo>
                  <a:pt x="770276" y="10084"/>
                </a:lnTo>
                <a:lnTo>
                  <a:pt x="813788" y="17909"/>
                </a:lnTo>
                <a:lnTo>
                  <a:pt x="856499" y="27958"/>
                </a:lnTo>
                <a:lnTo>
                  <a:pt x="898313" y="40226"/>
                </a:lnTo>
                <a:lnTo>
                  <a:pt x="939136" y="54708"/>
                </a:lnTo>
                <a:lnTo>
                  <a:pt x="978872" y="71400"/>
                </a:lnTo>
                <a:lnTo>
                  <a:pt x="1017427" y="90296"/>
                </a:lnTo>
                <a:lnTo>
                  <a:pt x="1054705" y="111393"/>
                </a:lnTo>
                <a:lnTo>
                  <a:pt x="1090612" y="134685"/>
                </a:lnTo>
                <a:lnTo>
                  <a:pt x="1125053" y="160167"/>
                </a:lnTo>
                <a:lnTo>
                  <a:pt x="1157932" y="187835"/>
                </a:lnTo>
                <a:lnTo>
                  <a:pt x="1189154" y="217684"/>
                </a:lnTo>
                <a:lnTo>
                  <a:pt x="1218626" y="249709"/>
                </a:lnTo>
                <a:lnTo>
                  <a:pt x="1246251" y="283906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519801" y="4150995"/>
            <a:ext cx="242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4D4D4D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920" y="663321"/>
            <a:ext cx="3317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Dijete</a:t>
            </a:r>
            <a:r>
              <a:rPr sz="3200" b="1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između</a:t>
            </a:r>
            <a:r>
              <a:rPr sz="3200" b="1" spc="-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3.</a:t>
            </a:r>
            <a:r>
              <a:rPr sz="3200" b="1" spc="-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00AF50"/>
                </a:solidFill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220" y="1917698"/>
            <a:ext cx="4630420" cy="48717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920" y="1150556"/>
            <a:ext cx="3251200" cy="506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SzPct val="96875"/>
              <a:buAutoNum type="arabicPeriod" startAt="4"/>
              <a:tabLst>
                <a:tab pos="353060" algn="l"/>
              </a:tabLst>
            </a:pPr>
            <a:r>
              <a:rPr sz="3200" b="1" spc="-10" dirty="0">
                <a:solidFill>
                  <a:srgbClr val="00AF50"/>
                </a:solidFill>
                <a:latin typeface="Arial"/>
                <a:cs typeface="Arial"/>
              </a:rPr>
              <a:t>godine</a:t>
            </a:r>
            <a:endParaRPr sz="3200">
              <a:latin typeface="Arial"/>
              <a:cs typeface="Arial"/>
            </a:endParaRPr>
          </a:p>
          <a:p>
            <a:pPr marL="342265" marR="240029" lvl="1" indent="-342265" algn="r">
              <a:lnSpc>
                <a:spcPct val="100000"/>
              </a:lnSpc>
              <a:spcBef>
                <a:spcPts val="3025"/>
              </a:spcBef>
              <a:buChar char="•"/>
              <a:tabLst>
                <a:tab pos="342265" algn="l"/>
                <a:tab pos="3429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prepoznaje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oblike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endParaRPr sz="2400">
              <a:latin typeface="Arial"/>
              <a:cs typeface="Arial"/>
            </a:endParaRPr>
          </a:p>
          <a:p>
            <a:pPr marR="224790" algn="r">
              <a:lnSpc>
                <a:spcPct val="100000"/>
              </a:lnSpc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stvarnom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okruženju</a:t>
            </a:r>
            <a:endParaRPr sz="2400">
              <a:latin typeface="Arial"/>
              <a:cs typeface="Arial"/>
            </a:endParaRPr>
          </a:p>
          <a:p>
            <a:pPr marL="354965" marR="5080" lvl="1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sortirati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predmete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prema</a:t>
            </a:r>
            <a:r>
              <a:rPr sz="24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boji,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obliku,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veličini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namjeni</a:t>
            </a:r>
            <a:endParaRPr sz="2400">
              <a:latin typeface="Arial"/>
              <a:cs typeface="Arial"/>
            </a:endParaRPr>
          </a:p>
          <a:p>
            <a:pPr marL="354965" marR="158750" lvl="1" indent="-342265">
              <a:lnSpc>
                <a:spcPct val="100000"/>
              </a:lnSpc>
              <a:spcBef>
                <a:spcPts val="5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uspoređuje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uočava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suprotnosti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koristeći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klasifikacije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poput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visine,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veličine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ili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spola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120" y="594995"/>
            <a:ext cx="7242809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8. KORAK</a:t>
            </a:r>
            <a:r>
              <a:rPr sz="40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40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NAPIŠI</a:t>
            </a:r>
            <a:r>
              <a:rPr sz="40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spc="-125" dirty="0">
                <a:solidFill>
                  <a:srgbClr val="4D4D4D"/>
                </a:solidFill>
                <a:latin typeface="Arial"/>
                <a:cs typeface="Arial"/>
              </a:rPr>
              <a:t>REZULTAT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(BROJ</a:t>
            </a:r>
            <a:r>
              <a:rPr sz="40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KOJI</a:t>
            </a:r>
            <a:r>
              <a:rPr sz="40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SI </a:t>
            </a:r>
            <a:r>
              <a:rPr sz="4000" spc="-10" dirty="0">
                <a:solidFill>
                  <a:srgbClr val="4D4D4D"/>
                </a:solidFill>
                <a:latin typeface="Arial"/>
                <a:cs typeface="Arial"/>
              </a:rPr>
              <a:t>DOBIO </a:t>
            </a:r>
            <a:r>
              <a:rPr sz="4000" dirty="0">
                <a:solidFill>
                  <a:srgbClr val="4D4D4D"/>
                </a:solidFill>
                <a:latin typeface="Arial"/>
                <a:cs typeface="Arial"/>
              </a:rPr>
              <a:t>ZBRAJANJEM,</a:t>
            </a:r>
            <a:r>
              <a:rPr sz="40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4D4D4D"/>
                </a:solidFill>
                <a:latin typeface="Arial"/>
                <a:cs typeface="Arial"/>
              </a:rPr>
              <a:t>ZBROJ)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79" y="2562860"/>
            <a:ext cx="5222240" cy="36906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15683" y="2588259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8575" algn="l"/>
              </a:tabLst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sz="24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1006" rIns="0" bIns="0" rtlCol="0">
            <a:spAutoFit/>
          </a:bodyPr>
          <a:lstStyle/>
          <a:p>
            <a:pPr marL="278765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9.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KORAK</a:t>
            </a:r>
            <a:r>
              <a:rPr sz="4000" spc="-1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3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POGLEDAJ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KOJE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JE </a:t>
            </a:r>
            <a:r>
              <a:rPr sz="4000" dirty="0">
                <a:latin typeface="Arial"/>
                <a:cs typeface="Arial"/>
              </a:rPr>
              <a:t>BILO </a:t>
            </a:r>
            <a:r>
              <a:rPr sz="4000" spc="-10" dirty="0">
                <a:latin typeface="Arial"/>
                <a:cs typeface="Arial"/>
              </a:rPr>
              <a:t>PITANJE!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6379" y="2491739"/>
            <a:ext cx="5222240" cy="3693160"/>
            <a:chOff x="246379" y="2491739"/>
            <a:chExt cx="5222240" cy="3693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79" y="2491739"/>
              <a:ext cx="5222240" cy="3693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7850" y="3575050"/>
              <a:ext cx="4148454" cy="0"/>
            </a:xfrm>
            <a:custGeom>
              <a:avLst/>
              <a:gdLst/>
              <a:ahLst/>
              <a:cxnLst/>
              <a:rect l="l" t="t" r="r" b="b"/>
              <a:pathLst>
                <a:path w="4148454">
                  <a:moveTo>
                    <a:pt x="0" y="0"/>
                  </a:moveTo>
                  <a:lnTo>
                    <a:pt x="4147947" y="0"/>
                  </a:lnTo>
                </a:path>
              </a:pathLst>
            </a:custGeom>
            <a:ln w="5841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10.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KORAK</a:t>
            </a:r>
            <a:r>
              <a:rPr sz="4000" spc="-2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–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NAPIŠI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ODGOVOR</a:t>
            </a:r>
            <a:r>
              <a:rPr sz="4000" spc="-25" dirty="0">
                <a:latin typeface="Arial"/>
                <a:cs typeface="Arial"/>
              </a:rPr>
              <a:t> </a:t>
            </a:r>
            <a:r>
              <a:rPr sz="4000" spc="-50" dirty="0">
                <a:latin typeface="Arial"/>
                <a:cs typeface="Arial"/>
              </a:rPr>
              <a:t>– </a:t>
            </a:r>
            <a:r>
              <a:rPr sz="4000" dirty="0">
                <a:latin typeface="Arial"/>
                <a:cs typeface="Arial"/>
              </a:rPr>
              <a:t>ONO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ŠTO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SI</a:t>
            </a:r>
            <a:r>
              <a:rPr sz="4000" spc="-3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IZRAČUNAO!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2560" y="2286000"/>
            <a:ext cx="5222240" cy="3690620"/>
            <a:chOff x="162560" y="2286000"/>
            <a:chExt cx="5222240" cy="3690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560" y="2286000"/>
              <a:ext cx="5222240" cy="36906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5450" y="3348990"/>
              <a:ext cx="4148454" cy="0"/>
            </a:xfrm>
            <a:custGeom>
              <a:avLst/>
              <a:gdLst/>
              <a:ahLst/>
              <a:cxnLst/>
              <a:rect l="l" t="t" r="r" b="b"/>
              <a:pathLst>
                <a:path w="4148454">
                  <a:moveTo>
                    <a:pt x="0" y="0"/>
                  </a:moveTo>
                  <a:lnTo>
                    <a:pt x="4147947" y="0"/>
                  </a:lnTo>
                </a:path>
              </a:pathLst>
            </a:custGeom>
            <a:ln w="5841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08344" y="2588259"/>
            <a:ext cx="22631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SANDUKU</a:t>
            </a:r>
            <a:r>
              <a:rPr sz="24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BILO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UKUPNO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BOCA.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2054860"/>
            <a:ext cx="3886200" cy="27482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99150" y="1068323"/>
            <a:ext cx="161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Što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je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poznato?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U</a:t>
            </a:r>
            <a:r>
              <a:rPr spc="-10" dirty="0"/>
              <a:t> </a:t>
            </a:r>
            <a:r>
              <a:rPr dirty="0"/>
              <a:t>sanduku</a:t>
            </a:r>
            <a:r>
              <a:rPr spc="-15" dirty="0"/>
              <a:t> </a:t>
            </a:r>
            <a:r>
              <a:rPr dirty="0"/>
              <a:t>je</a:t>
            </a:r>
            <a:r>
              <a:rPr spc="5" dirty="0"/>
              <a:t> </a:t>
            </a:r>
            <a:r>
              <a:rPr dirty="0"/>
              <a:t>10</a:t>
            </a:r>
            <a:r>
              <a:rPr spc="5" dirty="0"/>
              <a:t> </a:t>
            </a:r>
            <a:r>
              <a:rPr dirty="0"/>
              <a:t>staklenih</a:t>
            </a:r>
            <a:r>
              <a:rPr spc="-20" dirty="0"/>
              <a:t> </a:t>
            </a:r>
            <a:r>
              <a:rPr dirty="0"/>
              <a:t>i</a:t>
            </a:r>
            <a:r>
              <a:rPr spc="5" dirty="0"/>
              <a:t> </a:t>
            </a:r>
            <a:r>
              <a:rPr dirty="0"/>
              <a:t>3</a:t>
            </a:r>
            <a:r>
              <a:rPr spc="5" dirty="0"/>
              <a:t> </a:t>
            </a:r>
            <a:r>
              <a:rPr dirty="0"/>
              <a:t>plastične</a:t>
            </a:r>
            <a:r>
              <a:rPr spc="5" dirty="0"/>
              <a:t> </a:t>
            </a:r>
            <a:r>
              <a:rPr spc="-10" dirty="0"/>
              <a:t>boce.</a:t>
            </a:r>
          </a:p>
          <a:p>
            <a:pPr>
              <a:lnSpc>
                <a:spcPct val="100000"/>
              </a:lnSpc>
            </a:pPr>
            <a:endParaRPr sz="2000"/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/>
          </a:p>
          <a:p>
            <a:pPr marR="6350" algn="ctr">
              <a:lnSpc>
                <a:spcPct val="100000"/>
              </a:lnSpc>
            </a:pPr>
            <a:r>
              <a:rPr dirty="0">
                <a:solidFill>
                  <a:srgbClr val="FF0000"/>
                </a:solidFill>
              </a:rPr>
              <a:t>Što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je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nepoznato</a:t>
            </a:r>
            <a:r>
              <a:rPr dirty="0"/>
              <a:t>, što</a:t>
            </a:r>
            <a:r>
              <a:rPr spc="-25" dirty="0"/>
              <a:t> </a:t>
            </a:r>
            <a:r>
              <a:rPr dirty="0"/>
              <a:t>treba</a:t>
            </a:r>
            <a:r>
              <a:rPr spc="-15" dirty="0"/>
              <a:t> </a:t>
            </a:r>
            <a:r>
              <a:rPr spc="-10" dirty="0"/>
              <a:t>izračunati?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/>
          </a:p>
          <a:p>
            <a:pPr marR="6985" algn="ctr">
              <a:lnSpc>
                <a:spcPct val="100000"/>
              </a:lnSpc>
            </a:pPr>
            <a:r>
              <a:rPr dirty="0"/>
              <a:t>Koliko</a:t>
            </a:r>
            <a:r>
              <a:rPr spc="-25" dirty="0"/>
              <a:t> </a:t>
            </a:r>
            <a:r>
              <a:rPr u="sng" dirty="0">
                <a:uFill>
                  <a:solidFill>
                    <a:srgbClr val="4D4D4D"/>
                  </a:solidFill>
                </a:uFill>
              </a:rPr>
              <a:t>je</a:t>
            </a:r>
            <a:r>
              <a:rPr u="sng" spc="-5" dirty="0">
                <a:uFill>
                  <a:solidFill>
                    <a:srgbClr val="4D4D4D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4D4D4D"/>
                  </a:solidFill>
                </a:uFill>
              </a:rPr>
              <a:t>ukupno</a:t>
            </a:r>
            <a:r>
              <a:rPr spc="-25" dirty="0"/>
              <a:t> </a:t>
            </a:r>
            <a:r>
              <a:rPr dirty="0"/>
              <a:t>boca</a:t>
            </a:r>
            <a:r>
              <a:rPr spc="-5" dirty="0"/>
              <a:t> </a:t>
            </a:r>
            <a:r>
              <a:rPr dirty="0"/>
              <a:t>u</a:t>
            </a:r>
            <a:r>
              <a:rPr spc="-5" dirty="0"/>
              <a:t> </a:t>
            </a:r>
            <a:r>
              <a:rPr spc="-10" dirty="0"/>
              <a:t>sanduku.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/>
          </a:p>
          <a:p>
            <a:pPr marR="3810" algn="ctr">
              <a:lnSpc>
                <a:spcPct val="100000"/>
              </a:lnSpc>
            </a:pPr>
            <a:r>
              <a:rPr spc="-10" dirty="0">
                <a:solidFill>
                  <a:srgbClr val="FF0000"/>
                </a:solidFill>
              </a:rPr>
              <a:t>Račun: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/>
          </a:p>
          <a:p>
            <a:pPr marR="3810" algn="ctr">
              <a:lnSpc>
                <a:spcPct val="100000"/>
              </a:lnSpc>
            </a:pPr>
            <a:r>
              <a:rPr dirty="0"/>
              <a:t>10</a:t>
            </a:r>
            <a:r>
              <a:rPr spc="-5" dirty="0"/>
              <a:t> </a:t>
            </a:r>
            <a:r>
              <a:rPr dirty="0"/>
              <a:t>+</a:t>
            </a:r>
            <a:r>
              <a:rPr spc="5" dirty="0"/>
              <a:t> </a:t>
            </a:r>
            <a:r>
              <a:rPr dirty="0"/>
              <a:t>3 =</a:t>
            </a:r>
            <a:r>
              <a:rPr spc="-15" dirty="0"/>
              <a:t> </a:t>
            </a:r>
            <a:r>
              <a:rPr spc="-25" dirty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/>
          </a:p>
          <a:p>
            <a:pPr marR="6350" algn="ctr">
              <a:lnSpc>
                <a:spcPct val="100000"/>
              </a:lnSpc>
            </a:pPr>
            <a:r>
              <a:rPr spc="-10" dirty="0">
                <a:solidFill>
                  <a:srgbClr val="FF0000"/>
                </a:solidFill>
              </a:rPr>
              <a:t>Odgovor: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/>
          </a:p>
          <a:p>
            <a:pPr marR="5080" algn="ctr">
              <a:lnSpc>
                <a:spcPct val="100000"/>
              </a:lnSpc>
            </a:pPr>
            <a:r>
              <a:rPr dirty="0"/>
              <a:t>U</a:t>
            </a:r>
            <a:r>
              <a:rPr spc="-10" dirty="0"/>
              <a:t> </a:t>
            </a:r>
            <a:r>
              <a:rPr dirty="0"/>
              <a:t>sanduku</a:t>
            </a:r>
            <a:r>
              <a:rPr spc="-30" dirty="0"/>
              <a:t> </a:t>
            </a:r>
            <a:r>
              <a:rPr dirty="0"/>
              <a:t>je</a:t>
            </a:r>
            <a:r>
              <a:rPr spc="-10" dirty="0"/>
              <a:t> </a:t>
            </a:r>
            <a:r>
              <a:rPr dirty="0"/>
              <a:t>ukupno</a:t>
            </a:r>
            <a:r>
              <a:rPr spc="-35" dirty="0"/>
              <a:t> </a:t>
            </a:r>
            <a:r>
              <a:rPr dirty="0"/>
              <a:t>13</a:t>
            </a:r>
            <a:r>
              <a:rPr spc="-5" dirty="0"/>
              <a:t> </a:t>
            </a:r>
            <a:r>
              <a:rPr spc="-10" dirty="0"/>
              <a:t>boca.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222" y="1222311"/>
            <a:ext cx="38341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PONOVIMO</a:t>
            </a:r>
            <a:r>
              <a:rPr sz="24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JOŠ</a:t>
            </a:r>
            <a:r>
              <a:rPr sz="2400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JEDNOM: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2620" y="4759705"/>
            <a:ext cx="5250815" cy="498475"/>
          </a:xfrm>
          <a:custGeom>
            <a:avLst/>
            <a:gdLst/>
            <a:ahLst/>
            <a:cxnLst/>
            <a:rect l="l" t="t" r="r" b="b"/>
            <a:pathLst>
              <a:path w="5250815" h="498475">
                <a:moveTo>
                  <a:pt x="64135" y="8255"/>
                </a:moveTo>
                <a:lnTo>
                  <a:pt x="0" y="8255"/>
                </a:lnTo>
                <a:lnTo>
                  <a:pt x="0" y="490093"/>
                </a:lnTo>
                <a:lnTo>
                  <a:pt x="64135" y="490093"/>
                </a:lnTo>
                <a:lnTo>
                  <a:pt x="64135" y="8255"/>
                </a:lnTo>
                <a:close/>
              </a:path>
              <a:path w="5250815" h="498475">
                <a:moveTo>
                  <a:pt x="388874" y="0"/>
                </a:moveTo>
                <a:lnTo>
                  <a:pt x="339556" y="4258"/>
                </a:lnTo>
                <a:lnTo>
                  <a:pt x="295227" y="17018"/>
                </a:lnTo>
                <a:lnTo>
                  <a:pt x="255875" y="38254"/>
                </a:lnTo>
                <a:lnTo>
                  <a:pt x="221488" y="67945"/>
                </a:lnTo>
                <a:lnTo>
                  <a:pt x="193631" y="104709"/>
                </a:lnTo>
                <a:lnTo>
                  <a:pt x="173704" y="147177"/>
                </a:lnTo>
                <a:lnTo>
                  <a:pt x="161730" y="195335"/>
                </a:lnTo>
                <a:lnTo>
                  <a:pt x="157733" y="249174"/>
                </a:lnTo>
                <a:lnTo>
                  <a:pt x="161780" y="302867"/>
                </a:lnTo>
                <a:lnTo>
                  <a:pt x="173910" y="350964"/>
                </a:lnTo>
                <a:lnTo>
                  <a:pt x="194113" y="393442"/>
                </a:lnTo>
                <a:lnTo>
                  <a:pt x="222377" y="430276"/>
                </a:lnTo>
                <a:lnTo>
                  <a:pt x="257119" y="460039"/>
                </a:lnTo>
                <a:lnTo>
                  <a:pt x="296767" y="481314"/>
                </a:lnTo>
                <a:lnTo>
                  <a:pt x="341320" y="494087"/>
                </a:lnTo>
                <a:lnTo>
                  <a:pt x="390779" y="498348"/>
                </a:lnTo>
                <a:lnTo>
                  <a:pt x="439854" y="494659"/>
                </a:lnTo>
                <a:lnTo>
                  <a:pt x="481917" y="483600"/>
                </a:lnTo>
                <a:lnTo>
                  <a:pt x="516955" y="465183"/>
                </a:lnTo>
                <a:lnTo>
                  <a:pt x="540263" y="443738"/>
                </a:lnTo>
                <a:lnTo>
                  <a:pt x="390144" y="443738"/>
                </a:lnTo>
                <a:lnTo>
                  <a:pt x="354760" y="440547"/>
                </a:lnTo>
                <a:lnTo>
                  <a:pt x="294614" y="415020"/>
                </a:lnTo>
                <a:lnTo>
                  <a:pt x="249705" y="364509"/>
                </a:lnTo>
                <a:lnTo>
                  <a:pt x="226655" y="292778"/>
                </a:lnTo>
                <a:lnTo>
                  <a:pt x="223774" y="249174"/>
                </a:lnTo>
                <a:lnTo>
                  <a:pt x="226629" y="205406"/>
                </a:lnTo>
                <a:lnTo>
                  <a:pt x="235188" y="166878"/>
                </a:lnTo>
                <a:lnTo>
                  <a:pt x="269367" y="105537"/>
                </a:lnTo>
                <a:lnTo>
                  <a:pt x="322151" y="67357"/>
                </a:lnTo>
                <a:lnTo>
                  <a:pt x="389508" y="54610"/>
                </a:lnTo>
                <a:lnTo>
                  <a:pt x="547962" y="54610"/>
                </a:lnTo>
                <a:lnTo>
                  <a:pt x="533654" y="41910"/>
                </a:lnTo>
                <a:lnTo>
                  <a:pt x="502959" y="23574"/>
                </a:lnTo>
                <a:lnTo>
                  <a:pt x="468598" y="10477"/>
                </a:lnTo>
                <a:lnTo>
                  <a:pt x="430569" y="2619"/>
                </a:lnTo>
                <a:lnTo>
                  <a:pt x="388874" y="0"/>
                </a:lnTo>
                <a:close/>
              </a:path>
              <a:path w="5250815" h="498475">
                <a:moveTo>
                  <a:pt x="606679" y="439420"/>
                </a:moveTo>
                <a:lnTo>
                  <a:pt x="544957" y="439420"/>
                </a:lnTo>
                <a:lnTo>
                  <a:pt x="561720" y="490093"/>
                </a:lnTo>
                <a:lnTo>
                  <a:pt x="606679" y="490093"/>
                </a:lnTo>
                <a:lnTo>
                  <a:pt x="606679" y="439420"/>
                </a:lnTo>
                <a:close/>
              </a:path>
              <a:path w="5250815" h="498475">
                <a:moveTo>
                  <a:pt x="606679" y="244221"/>
                </a:moveTo>
                <a:lnTo>
                  <a:pt x="417703" y="244221"/>
                </a:lnTo>
                <a:lnTo>
                  <a:pt x="417703" y="301752"/>
                </a:lnTo>
                <a:lnTo>
                  <a:pt x="544957" y="301752"/>
                </a:lnTo>
                <a:lnTo>
                  <a:pt x="544957" y="375031"/>
                </a:lnTo>
                <a:lnTo>
                  <a:pt x="516284" y="405108"/>
                </a:lnTo>
                <a:lnTo>
                  <a:pt x="480933" y="426577"/>
                </a:lnTo>
                <a:lnTo>
                  <a:pt x="438890" y="439449"/>
                </a:lnTo>
                <a:lnTo>
                  <a:pt x="390144" y="443738"/>
                </a:lnTo>
                <a:lnTo>
                  <a:pt x="540263" y="443738"/>
                </a:lnTo>
                <a:lnTo>
                  <a:pt x="544957" y="439420"/>
                </a:lnTo>
                <a:lnTo>
                  <a:pt x="606679" y="439420"/>
                </a:lnTo>
                <a:lnTo>
                  <a:pt x="606679" y="244221"/>
                </a:lnTo>
                <a:close/>
              </a:path>
              <a:path w="5250815" h="498475">
                <a:moveTo>
                  <a:pt x="547962" y="54610"/>
                </a:moveTo>
                <a:lnTo>
                  <a:pt x="389508" y="54610"/>
                </a:lnTo>
                <a:lnTo>
                  <a:pt x="419226" y="56255"/>
                </a:lnTo>
                <a:lnTo>
                  <a:pt x="445896" y="61198"/>
                </a:lnTo>
                <a:lnTo>
                  <a:pt x="490093" y="81026"/>
                </a:lnTo>
                <a:lnTo>
                  <a:pt x="519636" y="112553"/>
                </a:lnTo>
                <a:lnTo>
                  <a:pt x="532130" y="154178"/>
                </a:lnTo>
                <a:lnTo>
                  <a:pt x="598169" y="154178"/>
                </a:lnTo>
                <a:lnTo>
                  <a:pt x="591554" y="120794"/>
                </a:lnTo>
                <a:lnTo>
                  <a:pt x="578580" y="90947"/>
                </a:lnTo>
                <a:lnTo>
                  <a:pt x="559272" y="64648"/>
                </a:lnTo>
                <a:lnTo>
                  <a:pt x="547962" y="54610"/>
                </a:lnTo>
                <a:close/>
              </a:path>
              <a:path w="5250815" h="498475">
                <a:moveTo>
                  <a:pt x="916685" y="8255"/>
                </a:moveTo>
                <a:lnTo>
                  <a:pt x="703326" y="8255"/>
                </a:lnTo>
                <a:lnTo>
                  <a:pt x="703326" y="490093"/>
                </a:lnTo>
                <a:lnTo>
                  <a:pt x="767080" y="490093"/>
                </a:lnTo>
                <a:lnTo>
                  <a:pt x="767080" y="283972"/>
                </a:lnTo>
                <a:lnTo>
                  <a:pt x="1004397" y="283972"/>
                </a:lnTo>
                <a:lnTo>
                  <a:pt x="1003704" y="283356"/>
                </a:lnTo>
                <a:lnTo>
                  <a:pt x="980058" y="271907"/>
                </a:lnTo>
                <a:lnTo>
                  <a:pt x="980058" y="270510"/>
                </a:lnTo>
                <a:lnTo>
                  <a:pt x="1003871" y="263987"/>
                </a:lnTo>
                <a:lnTo>
                  <a:pt x="1025017" y="254523"/>
                </a:lnTo>
                <a:lnTo>
                  <a:pt x="1043495" y="242131"/>
                </a:lnTo>
                <a:lnTo>
                  <a:pt x="1059307" y="226822"/>
                </a:lnTo>
                <a:lnTo>
                  <a:pt x="767080" y="226822"/>
                </a:lnTo>
                <a:lnTo>
                  <a:pt x="767080" y="61214"/>
                </a:lnTo>
                <a:lnTo>
                  <a:pt x="1063225" y="61214"/>
                </a:lnTo>
                <a:lnTo>
                  <a:pt x="1053879" y="48839"/>
                </a:lnTo>
                <a:lnTo>
                  <a:pt x="1007999" y="19050"/>
                </a:lnTo>
                <a:lnTo>
                  <a:pt x="967438" y="10985"/>
                </a:lnTo>
                <a:lnTo>
                  <a:pt x="943330" y="8941"/>
                </a:lnTo>
                <a:lnTo>
                  <a:pt x="916685" y="8255"/>
                </a:lnTo>
                <a:close/>
              </a:path>
              <a:path w="5250815" h="498475">
                <a:moveTo>
                  <a:pt x="1004397" y="283972"/>
                </a:moveTo>
                <a:lnTo>
                  <a:pt x="885063" y="283972"/>
                </a:lnTo>
                <a:lnTo>
                  <a:pt x="902975" y="285329"/>
                </a:lnTo>
                <a:lnTo>
                  <a:pt x="919781" y="289401"/>
                </a:lnTo>
                <a:lnTo>
                  <a:pt x="963310" y="317331"/>
                </a:lnTo>
                <a:lnTo>
                  <a:pt x="990600" y="361569"/>
                </a:lnTo>
                <a:lnTo>
                  <a:pt x="1035939" y="490093"/>
                </a:lnTo>
                <a:lnTo>
                  <a:pt x="1105027" y="490093"/>
                </a:lnTo>
                <a:lnTo>
                  <a:pt x="1056640" y="358902"/>
                </a:lnTo>
                <a:lnTo>
                  <a:pt x="1041995" y="326878"/>
                </a:lnTo>
                <a:lnTo>
                  <a:pt x="1024350" y="301688"/>
                </a:lnTo>
                <a:lnTo>
                  <a:pt x="1004397" y="283972"/>
                </a:lnTo>
                <a:close/>
              </a:path>
              <a:path w="5250815" h="498475">
                <a:moveTo>
                  <a:pt x="1063225" y="61214"/>
                </a:moveTo>
                <a:lnTo>
                  <a:pt x="919353" y="61214"/>
                </a:lnTo>
                <a:lnTo>
                  <a:pt x="964451" y="66337"/>
                </a:lnTo>
                <a:lnTo>
                  <a:pt x="996680" y="81724"/>
                </a:lnTo>
                <a:lnTo>
                  <a:pt x="1016025" y="107398"/>
                </a:lnTo>
                <a:lnTo>
                  <a:pt x="1022477" y="143383"/>
                </a:lnTo>
                <a:lnTo>
                  <a:pt x="1020808" y="164647"/>
                </a:lnTo>
                <a:lnTo>
                  <a:pt x="995680" y="208153"/>
                </a:lnTo>
                <a:lnTo>
                  <a:pt x="937136" y="225655"/>
                </a:lnTo>
                <a:lnTo>
                  <a:pt x="909446" y="226822"/>
                </a:lnTo>
                <a:lnTo>
                  <a:pt x="1059307" y="226822"/>
                </a:lnTo>
                <a:lnTo>
                  <a:pt x="1071975" y="209034"/>
                </a:lnTo>
                <a:lnTo>
                  <a:pt x="1081024" y="189198"/>
                </a:lnTo>
                <a:lnTo>
                  <a:pt x="1086453" y="167314"/>
                </a:lnTo>
                <a:lnTo>
                  <a:pt x="1088263" y="143383"/>
                </a:lnTo>
                <a:lnTo>
                  <a:pt x="1086860" y="122045"/>
                </a:lnTo>
                <a:lnTo>
                  <a:pt x="1082659" y="101838"/>
                </a:lnTo>
                <a:lnTo>
                  <a:pt x="1075672" y="82750"/>
                </a:lnTo>
                <a:lnTo>
                  <a:pt x="1065910" y="64770"/>
                </a:lnTo>
                <a:lnTo>
                  <a:pt x="1063225" y="61214"/>
                </a:lnTo>
                <a:close/>
              </a:path>
              <a:path w="5250815" h="498475">
                <a:moveTo>
                  <a:pt x="1536572" y="8255"/>
                </a:moveTo>
                <a:lnTo>
                  <a:pt x="1188466" y="8255"/>
                </a:lnTo>
                <a:lnTo>
                  <a:pt x="1188466" y="490093"/>
                </a:lnTo>
                <a:lnTo>
                  <a:pt x="1547749" y="490093"/>
                </a:lnTo>
                <a:lnTo>
                  <a:pt x="1547749" y="432943"/>
                </a:lnTo>
                <a:lnTo>
                  <a:pt x="1252220" y="432943"/>
                </a:lnTo>
                <a:lnTo>
                  <a:pt x="1252220" y="269875"/>
                </a:lnTo>
                <a:lnTo>
                  <a:pt x="1518158" y="269875"/>
                </a:lnTo>
                <a:lnTo>
                  <a:pt x="1518158" y="212725"/>
                </a:lnTo>
                <a:lnTo>
                  <a:pt x="1252220" y="212725"/>
                </a:lnTo>
                <a:lnTo>
                  <a:pt x="1252220" y="65405"/>
                </a:lnTo>
                <a:lnTo>
                  <a:pt x="1536572" y="65405"/>
                </a:lnTo>
                <a:lnTo>
                  <a:pt x="1536572" y="8255"/>
                </a:lnTo>
                <a:close/>
              </a:path>
              <a:path w="5250815" h="498475">
                <a:moveTo>
                  <a:pt x="1882140" y="8255"/>
                </a:moveTo>
                <a:lnTo>
                  <a:pt x="1818385" y="8255"/>
                </a:lnTo>
                <a:lnTo>
                  <a:pt x="1818385" y="287020"/>
                </a:lnTo>
                <a:lnTo>
                  <a:pt x="1821148" y="341598"/>
                </a:lnTo>
                <a:lnTo>
                  <a:pt x="1829434" y="389128"/>
                </a:lnTo>
                <a:lnTo>
                  <a:pt x="1848104" y="430371"/>
                </a:lnTo>
                <a:lnTo>
                  <a:pt x="1882013" y="465709"/>
                </a:lnTo>
                <a:lnTo>
                  <a:pt x="1934114" y="490172"/>
                </a:lnTo>
                <a:lnTo>
                  <a:pt x="2007362" y="498348"/>
                </a:lnTo>
                <a:lnTo>
                  <a:pt x="2037746" y="497062"/>
                </a:lnTo>
                <a:lnTo>
                  <a:pt x="2090515" y="486775"/>
                </a:lnTo>
                <a:lnTo>
                  <a:pt x="2132617" y="466179"/>
                </a:lnTo>
                <a:lnTo>
                  <a:pt x="2159262" y="440817"/>
                </a:lnTo>
                <a:lnTo>
                  <a:pt x="2007362" y="440817"/>
                </a:lnTo>
                <a:lnTo>
                  <a:pt x="1978525" y="438937"/>
                </a:lnTo>
                <a:lnTo>
                  <a:pt x="1931852" y="423939"/>
                </a:lnTo>
                <a:lnTo>
                  <a:pt x="1900088" y="391820"/>
                </a:lnTo>
                <a:lnTo>
                  <a:pt x="1884138" y="329388"/>
                </a:lnTo>
                <a:lnTo>
                  <a:pt x="1882186" y="287020"/>
                </a:lnTo>
                <a:lnTo>
                  <a:pt x="1882140" y="8255"/>
                </a:lnTo>
                <a:close/>
              </a:path>
              <a:path w="5250815" h="498475">
                <a:moveTo>
                  <a:pt x="2196719" y="8255"/>
                </a:moveTo>
                <a:lnTo>
                  <a:pt x="2132584" y="8255"/>
                </a:lnTo>
                <a:lnTo>
                  <a:pt x="2132537" y="287020"/>
                </a:lnTo>
                <a:lnTo>
                  <a:pt x="2130603" y="329388"/>
                </a:lnTo>
                <a:lnTo>
                  <a:pt x="2114688" y="391820"/>
                </a:lnTo>
                <a:lnTo>
                  <a:pt x="2082942" y="423939"/>
                </a:lnTo>
                <a:lnTo>
                  <a:pt x="2036270" y="438937"/>
                </a:lnTo>
                <a:lnTo>
                  <a:pt x="2007362" y="440817"/>
                </a:lnTo>
                <a:lnTo>
                  <a:pt x="2159262" y="440817"/>
                </a:lnTo>
                <a:lnTo>
                  <a:pt x="2184985" y="392247"/>
                </a:lnTo>
                <a:lnTo>
                  <a:pt x="2195411" y="327858"/>
                </a:lnTo>
                <a:lnTo>
                  <a:pt x="2196719" y="287020"/>
                </a:lnTo>
                <a:lnTo>
                  <a:pt x="2196719" y="8255"/>
                </a:lnTo>
                <a:close/>
              </a:path>
              <a:path w="5250815" h="498475">
                <a:moveTo>
                  <a:pt x="2549017" y="8255"/>
                </a:moveTo>
                <a:lnTo>
                  <a:pt x="2483866" y="8255"/>
                </a:lnTo>
                <a:lnTo>
                  <a:pt x="2483866" y="490093"/>
                </a:lnTo>
                <a:lnTo>
                  <a:pt x="2544318" y="490093"/>
                </a:lnTo>
                <a:lnTo>
                  <a:pt x="2544318" y="109855"/>
                </a:lnTo>
                <a:lnTo>
                  <a:pt x="2616444" y="109855"/>
                </a:lnTo>
                <a:lnTo>
                  <a:pt x="2549017" y="8255"/>
                </a:lnTo>
                <a:close/>
              </a:path>
              <a:path w="5250815" h="498475">
                <a:moveTo>
                  <a:pt x="2616444" y="109855"/>
                </a:moveTo>
                <a:lnTo>
                  <a:pt x="2544318" y="109855"/>
                </a:lnTo>
                <a:lnTo>
                  <a:pt x="2796794" y="490093"/>
                </a:lnTo>
                <a:lnTo>
                  <a:pt x="2862199" y="490093"/>
                </a:lnTo>
                <a:lnTo>
                  <a:pt x="2862199" y="388493"/>
                </a:lnTo>
                <a:lnTo>
                  <a:pt x="2801366" y="388493"/>
                </a:lnTo>
                <a:lnTo>
                  <a:pt x="2616444" y="109855"/>
                </a:lnTo>
                <a:close/>
              </a:path>
              <a:path w="5250815" h="498475">
                <a:moveTo>
                  <a:pt x="2862199" y="8255"/>
                </a:moveTo>
                <a:lnTo>
                  <a:pt x="2801366" y="8255"/>
                </a:lnTo>
                <a:lnTo>
                  <a:pt x="2801366" y="388493"/>
                </a:lnTo>
                <a:lnTo>
                  <a:pt x="2862199" y="388493"/>
                </a:lnTo>
                <a:lnTo>
                  <a:pt x="2862199" y="8255"/>
                </a:lnTo>
                <a:close/>
              </a:path>
              <a:path w="5250815" h="498475">
                <a:moveTo>
                  <a:pt x="3168269" y="8255"/>
                </a:moveTo>
                <a:lnTo>
                  <a:pt x="3099562" y="8255"/>
                </a:lnTo>
                <a:lnTo>
                  <a:pt x="2914522" y="490093"/>
                </a:lnTo>
                <a:lnTo>
                  <a:pt x="2981833" y="490093"/>
                </a:lnTo>
                <a:lnTo>
                  <a:pt x="3035046" y="343535"/>
                </a:lnTo>
                <a:lnTo>
                  <a:pt x="3304979" y="343535"/>
                </a:lnTo>
                <a:lnTo>
                  <a:pt x="3284317" y="292862"/>
                </a:lnTo>
                <a:lnTo>
                  <a:pt x="3052572" y="292862"/>
                </a:lnTo>
                <a:lnTo>
                  <a:pt x="3133344" y="69342"/>
                </a:lnTo>
                <a:lnTo>
                  <a:pt x="3193177" y="69342"/>
                </a:lnTo>
                <a:lnTo>
                  <a:pt x="3168269" y="8255"/>
                </a:lnTo>
                <a:close/>
              </a:path>
              <a:path w="5250815" h="498475">
                <a:moveTo>
                  <a:pt x="3304979" y="343535"/>
                </a:moveTo>
                <a:lnTo>
                  <a:pt x="3236849" y="343535"/>
                </a:lnTo>
                <a:lnTo>
                  <a:pt x="3292729" y="490093"/>
                </a:lnTo>
                <a:lnTo>
                  <a:pt x="3364737" y="490093"/>
                </a:lnTo>
                <a:lnTo>
                  <a:pt x="3304979" y="343535"/>
                </a:lnTo>
                <a:close/>
              </a:path>
              <a:path w="5250815" h="498475">
                <a:moveTo>
                  <a:pt x="3193177" y="69342"/>
                </a:moveTo>
                <a:lnTo>
                  <a:pt x="3133344" y="69342"/>
                </a:lnTo>
                <a:lnTo>
                  <a:pt x="3218180" y="292862"/>
                </a:lnTo>
                <a:lnTo>
                  <a:pt x="3284317" y="292862"/>
                </a:lnTo>
                <a:lnTo>
                  <a:pt x="3193177" y="69342"/>
                </a:lnTo>
                <a:close/>
              </a:path>
              <a:path w="5250815" h="498475">
                <a:moveTo>
                  <a:pt x="3456431" y="335280"/>
                </a:moveTo>
                <a:lnTo>
                  <a:pt x="3394963" y="335280"/>
                </a:lnTo>
                <a:lnTo>
                  <a:pt x="3399276" y="369474"/>
                </a:lnTo>
                <a:lnTo>
                  <a:pt x="3425807" y="428148"/>
                </a:lnTo>
                <a:lnTo>
                  <a:pt x="3476503" y="472630"/>
                </a:lnTo>
                <a:lnTo>
                  <a:pt x="3552652" y="495490"/>
                </a:lnTo>
                <a:lnTo>
                  <a:pt x="3600323" y="498348"/>
                </a:lnTo>
                <a:lnTo>
                  <a:pt x="3638236" y="495776"/>
                </a:lnTo>
                <a:lnTo>
                  <a:pt x="3672363" y="488061"/>
                </a:lnTo>
                <a:lnTo>
                  <a:pt x="3702728" y="475202"/>
                </a:lnTo>
                <a:lnTo>
                  <a:pt x="3729354" y="457200"/>
                </a:lnTo>
                <a:lnTo>
                  <a:pt x="3745592" y="440817"/>
                </a:lnTo>
                <a:lnTo>
                  <a:pt x="3597782" y="440817"/>
                </a:lnTo>
                <a:lnTo>
                  <a:pt x="3570539" y="439199"/>
                </a:lnTo>
                <a:lnTo>
                  <a:pt x="3522291" y="426297"/>
                </a:lnTo>
                <a:lnTo>
                  <a:pt x="3483524" y="400341"/>
                </a:lnTo>
                <a:lnTo>
                  <a:pt x="3461097" y="360475"/>
                </a:lnTo>
                <a:lnTo>
                  <a:pt x="3456431" y="335280"/>
                </a:lnTo>
                <a:close/>
              </a:path>
              <a:path w="5250815" h="498475">
                <a:moveTo>
                  <a:pt x="3582924" y="0"/>
                </a:moveTo>
                <a:lnTo>
                  <a:pt x="3513089" y="9398"/>
                </a:lnTo>
                <a:lnTo>
                  <a:pt x="3458590" y="37465"/>
                </a:lnTo>
                <a:lnTo>
                  <a:pt x="3423443" y="80232"/>
                </a:lnTo>
                <a:lnTo>
                  <a:pt x="3411728" y="133477"/>
                </a:lnTo>
                <a:lnTo>
                  <a:pt x="3413968" y="158172"/>
                </a:lnTo>
                <a:lnTo>
                  <a:pt x="3431926" y="199753"/>
                </a:lnTo>
                <a:lnTo>
                  <a:pt x="3468598" y="231425"/>
                </a:lnTo>
                <a:lnTo>
                  <a:pt x="3527982" y="255809"/>
                </a:lnTo>
                <a:lnTo>
                  <a:pt x="3566413" y="265430"/>
                </a:lnTo>
                <a:lnTo>
                  <a:pt x="3604631" y="274238"/>
                </a:lnTo>
                <a:lnTo>
                  <a:pt x="3636787" y="283130"/>
                </a:lnTo>
                <a:lnTo>
                  <a:pt x="3682873" y="301117"/>
                </a:lnTo>
                <a:lnTo>
                  <a:pt x="3714555" y="340425"/>
                </a:lnTo>
                <a:lnTo>
                  <a:pt x="3716654" y="358902"/>
                </a:lnTo>
                <a:lnTo>
                  <a:pt x="3714626" y="376856"/>
                </a:lnTo>
                <a:lnTo>
                  <a:pt x="3684015" y="418719"/>
                </a:lnTo>
                <a:lnTo>
                  <a:pt x="3646090" y="435292"/>
                </a:lnTo>
                <a:lnTo>
                  <a:pt x="3597782" y="440817"/>
                </a:lnTo>
                <a:lnTo>
                  <a:pt x="3745592" y="440817"/>
                </a:lnTo>
                <a:lnTo>
                  <a:pt x="3751052" y="435292"/>
                </a:lnTo>
                <a:lnTo>
                  <a:pt x="3766502" y="410876"/>
                </a:lnTo>
                <a:lnTo>
                  <a:pt x="3775789" y="383797"/>
                </a:lnTo>
                <a:lnTo>
                  <a:pt x="3778884" y="354076"/>
                </a:lnTo>
                <a:lnTo>
                  <a:pt x="3777194" y="330781"/>
                </a:lnTo>
                <a:lnTo>
                  <a:pt x="3763668" y="291764"/>
                </a:lnTo>
                <a:lnTo>
                  <a:pt x="3737715" y="262370"/>
                </a:lnTo>
                <a:lnTo>
                  <a:pt x="3705381" y="240930"/>
                </a:lnTo>
                <a:lnTo>
                  <a:pt x="3666593" y="226143"/>
                </a:lnTo>
                <a:lnTo>
                  <a:pt x="3615539" y="212149"/>
                </a:lnTo>
                <a:lnTo>
                  <a:pt x="3555511" y="197987"/>
                </a:lnTo>
                <a:lnTo>
                  <a:pt x="3531012" y="190738"/>
                </a:lnTo>
                <a:lnTo>
                  <a:pt x="3487064" y="167399"/>
                </a:lnTo>
                <a:lnTo>
                  <a:pt x="3473830" y="130556"/>
                </a:lnTo>
                <a:lnTo>
                  <a:pt x="3475662" y="114794"/>
                </a:lnTo>
                <a:lnTo>
                  <a:pt x="3503040" y="77343"/>
                </a:lnTo>
                <a:lnTo>
                  <a:pt x="3538315" y="62261"/>
                </a:lnTo>
                <a:lnTo>
                  <a:pt x="3585590" y="57277"/>
                </a:lnTo>
                <a:lnTo>
                  <a:pt x="3734980" y="57277"/>
                </a:lnTo>
                <a:lnTo>
                  <a:pt x="3714369" y="37846"/>
                </a:lnTo>
                <a:lnTo>
                  <a:pt x="3687437" y="21324"/>
                </a:lnTo>
                <a:lnTo>
                  <a:pt x="3656552" y="9493"/>
                </a:lnTo>
                <a:lnTo>
                  <a:pt x="3621714" y="2377"/>
                </a:lnTo>
                <a:lnTo>
                  <a:pt x="3582924" y="0"/>
                </a:lnTo>
                <a:close/>
              </a:path>
              <a:path w="5250815" h="498475">
                <a:moveTo>
                  <a:pt x="3734980" y="57277"/>
                </a:moveTo>
                <a:lnTo>
                  <a:pt x="3585590" y="57277"/>
                </a:lnTo>
                <a:lnTo>
                  <a:pt x="3634358" y="62732"/>
                </a:lnTo>
                <a:lnTo>
                  <a:pt x="3670554" y="79105"/>
                </a:lnTo>
                <a:lnTo>
                  <a:pt x="3694176" y="106408"/>
                </a:lnTo>
                <a:lnTo>
                  <a:pt x="3705225" y="144653"/>
                </a:lnTo>
                <a:lnTo>
                  <a:pt x="3767328" y="144653"/>
                </a:lnTo>
                <a:lnTo>
                  <a:pt x="3762946" y="112105"/>
                </a:lnTo>
                <a:lnTo>
                  <a:pt x="3752659" y="83439"/>
                </a:lnTo>
                <a:lnTo>
                  <a:pt x="3736467" y="58677"/>
                </a:lnTo>
                <a:lnTo>
                  <a:pt x="3734980" y="57277"/>
                </a:lnTo>
                <a:close/>
              </a:path>
              <a:path w="5250815" h="498475">
                <a:moveTo>
                  <a:pt x="4051300" y="65405"/>
                </a:moveTo>
                <a:lnTo>
                  <a:pt x="3987164" y="65405"/>
                </a:lnTo>
                <a:lnTo>
                  <a:pt x="3987164" y="490093"/>
                </a:lnTo>
                <a:lnTo>
                  <a:pt x="4051300" y="490093"/>
                </a:lnTo>
                <a:lnTo>
                  <a:pt x="4051300" y="65405"/>
                </a:lnTo>
                <a:close/>
              </a:path>
              <a:path w="5250815" h="498475">
                <a:moveTo>
                  <a:pt x="4210684" y="8255"/>
                </a:moveTo>
                <a:lnTo>
                  <a:pt x="3829050" y="8255"/>
                </a:lnTo>
                <a:lnTo>
                  <a:pt x="3829050" y="65405"/>
                </a:lnTo>
                <a:lnTo>
                  <a:pt x="4210684" y="65405"/>
                </a:lnTo>
                <a:lnTo>
                  <a:pt x="4210684" y="8255"/>
                </a:lnTo>
                <a:close/>
              </a:path>
              <a:path w="5250815" h="498475">
                <a:moveTo>
                  <a:pt x="4478908" y="8255"/>
                </a:moveTo>
                <a:lnTo>
                  <a:pt x="4410202" y="8255"/>
                </a:lnTo>
                <a:lnTo>
                  <a:pt x="4225162" y="490093"/>
                </a:lnTo>
                <a:lnTo>
                  <a:pt x="4292473" y="490093"/>
                </a:lnTo>
                <a:lnTo>
                  <a:pt x="4345685" y="343535"/>
                </a:lnTo>
                <a:lnTo>
                  <a:pt x="4615619" y="343535"/>
                </a:lnTo>
                <a:lnTo>
                  <a:pt x="4594957" y="292862"/>
                </a:lnTo>
                <a:lnTo>
                  <a:pt x="4363211" y="292862"/>
                </a:lnTo>
                <a:lnTo>
                  <a:pt x="4443983" y="69342"/>
                </a:lnTo>
                <a:lnTo>
                  <a:pt x="4503817" y="69342"/>
                </a:lnTo>
                <a:lnTo>
                  <a:pt x="4478908" y="8255"/>
                </a:lnTo>
                <a:close/>
              </a:path>
              <a:path w="5250815" h="498475">
                <a:moveTo>
                  <a:pt x="4615619" y="343535"/>
                </a:moveTo>
                <a:lnTo>
                  <a:pt x="4547488" y="343535"/>
                </a:lnTo>
                <a:lnTo>
                  <a:pt x="4603369" y="490093"/>
                </a:lnTo>
                <a:lnTo>
                  <a:pt x="4675378" y="490093"/>
                </a:lnTo>
                <a:lnTo>
                  <a:pt x="4615619" y="343535"/>
                </a:lnTo>
                <a:close/>
              </a:path>
              <a:path w="5250815" h="498475">
                <a:moveTo>
                  <a:pt x="4503817" y="69342"/>
                </a:moveTo>
                <a:lnTo>
                  <a:pt x="4443983" y="69342"/>
                </a:lnTo>
                <a:lnTo>
                  <a:pt x="4528820" y="292862"/>
                </a:lnTo>
                <a:lnTo>
                  <a:pt x="4594957" y="292862"/>
                </a:lnTo>
                <a:lnTo>
                  <a:pt x="4503817" y="69342"/>
                </a:lnTo>
                <a:close/>
              </a:path>
              <a:path w="5250815" h="498475">
                <a:moveTo>
                  <a:pt x="4747386" y="8255"/>
                </a:moveTo>
                <a:lnTo>
                  <a:pt x="4679314" y="8255"/>
                </a:lnTo>
                <a:lnTo>
                  <a:pt x="4866639" y="490093"/>
                </a:lnTo>
                <a:lnTo>
                  <a:pt x="4932426" y="490093"/>
                </a:lnTo>
                <a:lnTo>
                  <a:pt x="4959137" y="421386"/>
                </a:lnTo>
                <a:lnTo>
                  <a:pt x="4899533" y="421386"/>
                </a:lnTo>
                <a:lnTo>
                  <a:pt x="4747386" y="8255"/>
                </a:lnTo>
                <a:close/>
              </a:path>
              <a:path w="5250815" h="498475">
                <a:moveTo>
                  <a:pt x="5119751" y="8255"/>
                </a:moveTo>
                <a:lnTo>
                  <a:pt x="5051679" y="8255"/>
                </a:lnTo>
                <a:lnTo>
                  <a:pt x="4899533" y="421386"/>
                </a:lnTo>
                <a:lnTo>
                  <a:pt x="4959137" y="421386"/>
                </a:lnTo>
                <a:lnTo>
                  <a:pt x="5119751" y="8255"/>
                </a:lnTo>
                <a:close/>
              </a:path>
              <a:path w="5250815" h="498475">
                <a:moveTo>
                  <a:pt x="5250814" y="8255"/>
                </a:moveTo>
                <a:lnTo>
                  <a:pt x="5186680" y="8255"/>
                </a:lnTo>
                <a:lnTo>
                  <a:pt x="5186680" y="490093"/>
                </a:lnTo>
                <a:lnTo>
                  <a:pt x="5250814" y="490093"/>
                </a:lnTo>
                <a:lnTo>
                  <a:pt x="5250814" y="8255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6260" y="4553013"/>
            <a:ext cx="540131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dirty="0"/>
              <a:t>IGRE</a:t>
            </a:r>
            <a:r>
              <a:rPr sz="5300" spc="10" dirty="0"/>
              <a:t> </a:t>
            </a:r>
            <a:r>
              <a:rPr sz="5300" dirty="0"/>
              <a:t>U </a:t>
            </a:r>
            <a:r>
              <a:rPr sz="5300" spc="-10" dirty="0"/>
              <a:t>NASTAVI</a:t>
            </a:r>
            <a:endParaRPr sz="53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722" y="2906077"/>
            <a:ext cx="188023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ZEKO</a:t>
            </a:r>
            <a:r>
              <a:rPr sz="3200" spc="-15" dirty="0"/>
              <a:t> </a:t>
            </a:r>
            <a:r>
              <a:rPr sz="3200" spc="-50" dirty="0"/>
              <a:t>I </a:t>
            </a:r>
            <a:r>
              <a:rPr sz="3200" spc="-10" dirty="0"/>
              <a:t>MRKVICE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3121660" y="20320"/>
            <a:ext cx="4173220" cy="6842759"/>
            <a:chOff x="3121660" y="20320"/>
            <a:chExt cx="4173220" cy="68427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1820" y="30480"/>
              <a:ext cx="4152900" cy="68275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26740" y="25400"/>
              <a:ext cx="4163060" cy="6832600"/>
            </a:xfrm>
            <a:custGeom>
              <a:avLst/>
              <a:gdLst/>
              <a:ahLst/>
              <a:cxnLst/>
              <a:rect l="l" t="t" r="r" b="b"/>
              <a:pathLst>
                <a:path w="4163059" h="6832600">
                  <a:moveTo>
                    <a:pt x="4163060" y="6832600"/>
                  </a:moveTo>
                  <a:lnTo>
                    <a:pt x="4163060" y="0"/>
                  </a:lnTo>
                  <a:lnTo>
                    <a:pt x="0" y="0"/>
                  </a:lnTo>
                  <a:lnTo>
                    <a:pt x="0" y="6832600"/>
                  </a:lnTo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060" y="1137919"/>
            <a:ext cx="3309620" cy="44246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2072639"/>
            <a:ext cx="3589020" cy="268478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490" y="2906077"/>
            <a:ext cx="25273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PO </a:t>
            </a:r>
            <a:r>
              <a:rPr sz="3200" spc="-10" dirty="0"/>
              <a:t>LOJTRICI </a:t>
            </a:r>
            <a:r>
              <a:rPr sz="3200" dirty="0"/>
              <a:t>GOR</a:t>
            </a:r>
            <a:r>
              <a:rPr sz="3200" spc="-15" dirty="0"/>
              <a:t> </a:t>
            </a:r>
            <a:r>
              <a:rPr sz="3200" dirty="0"/>
              <a:t>I</a:t>
            </a:r>
            <a:r>
              <a:rPr sz="3200" spc="-10" dirty="0"/>
              <a:t> </a:t>
            </a:r>
            <a:r>
              <a:rPr sz="3200" spc="-25" dirty="0"/>
              <a:t>DOL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0200" y="116839"/>
            <a:ext cx="4191000" cy="641095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490" y="2906077"/>
            <a:ext cx="156337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VESELI</a:t>
            </a:r>
            <a:endParaRPr sz="32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10" dirty="0"/>
              <a:t>ČEPOVI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77" y="565784"/>
            <a:ext cx="206121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BROJEVNI LANAC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6420" y="1610360"/>
            <a:ext cx="7127240" cy="4752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804" y="554354"/>
            <a:ext cx="3317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Dijete</a:t>
            </a:r>
            <a:r>
              <a:rPr sz="3200" b="1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između</a:t>
            </a:r>
            <a:r>
              <a:rPr sz="3200" b="1" spc="-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3.</a:t>
            </a:r>
            <a:r>
              <a:rPr sz="3200" b="1" spc="-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00AF50"/>
                </a:solidFill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900" y="3195318"/>
            <a:ext cx="4610100" cy="36550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7804" y="1041717"/>
            <a:ext cx="4166235" cy="4482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0"/>
              </a:spcBef>
              <a:buSzPct val="96875"/>
              <a:buAutoNum type="arabicPeriod" startAt="4"/>
              <a:tabLst>
                <a:tab pos="353060" algn="l"/>
              </a:tabLst>
            </a:pPr>
            <a:r>
              <a:rPr sz="3200" b="1" spc="-10" dirty="0">
                <a:solidFill>
                  <a:srgbClr val="00AF50"/>
                </a:solidFill>
                <a:latin typeface="Arial"/>
                <a:cs typeface="Arial"/>
              </a:rPr>
              <a:t>godine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AF50"/>
              </a:buClr>
              <a:buFont typeface="Arial"/>
              <a:buAutoNum type="arabicPeriod" startAt="4"/>
            </a:pPr>
            <a:endParaRPr sz="3600">
              <a:latin typeface="Arial"/>
              <a:cs typeface="Arial"/>
            </a:endParaRPr>
          </a:p>
          <a:p>
            <a:pPr marL="342265" lvl="1" indent="-342265" algn="ctr">
              <a:lnSpc>
                <a:spcPct val="100000"/>
              </a:lnSpc>
              <a:spcBef>
                <a:spcPts val="2925"/>
              </a:spcBef>
              <a:buChar char="•"/>
              <a:tabLst>
                <a:tab pos="342265" algn="l"/>
                <a:tab pos="3429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broji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20,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točno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pokazuje</a:t>
            </a:r>
            <a:endParaRPr sz="2400">
              <a:latin typeface="Arial"/>
              <a:cs typeface="Arial"/>
            </a:endParaRPr>
          </a:p>
          <a:p>
            <a:pPr marR="328930" algn="ctr">
              <a:lnSpc>
                <a:spcPct val="100000"/>
              </a:lnSpc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predmete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grupi</a:t>
            </a:r>
            <a:endParaRPr sz="2400">
              <a:latin typeface="Arial"/>
              <a:cs typeface="Arial"/>
            </a:endParaRPr>
          </a:p>
          <a:p>
            <a:pPr marL="342265" marR="398780" lvl="1" indent="-342265" algn="ctr">
              <a:lnSpc>
                <a:spcPct val="100000"/>
              </a:lnSpc>
              <a:spcBef>
                <a:spcPts val="580"/>
              </a:spcBef>
              <a:buChar char="•"/>
              <a:tabLst>
                <a:tab pos="342265" algn="l"/>
                <a:tab pos="3429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brojke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znače</a:t>
            </a:r>
            <a:endParaRPr sz="2400">
              <a:latin typeface="Arial"/>
              <a:cs typeface="Arial"/>
            </a:endParaRPr>
          </a:p>
          <a:p>
            <a:pPr marL="190500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brojevne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riječi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(5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znači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pet)</a:t>
            </a:r>
            <a:endParaRPr sz="2400">
              <a:latin typeface="Arial"/>
              <a:cs typeface="Arial"/>
            </a:endParaRPr>
          </a:p>
          <a:p>
            <a:pPr marL="354965" marR="259079" lvl="1" indent="-342265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prilikom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prebrojavanja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razvija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svijest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zadnji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izgovoreni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predstavlja količinu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490" y="3394329"/>
            <a:ext cx="2060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ZIDARSKA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920" y="0"/>
            <a:ext cx="5600700" cy="586232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79" y="1772920"/>
            <a:ext cx="4257040" cy="31826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3759" y="1770379"/>
            <a:ext cx="4254499" cy="318516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490" y="2906077"/>
            <a:ext cx="156019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ŽABE</a:t>
            </a:r>
            <a:r>
              <a:rPr sz="3200" spc="5" dirty="0"/>
              <a:t> </a:t>
            </a:r>
            <a:r>
              <a:rPr sz="3200" spc="-50" dirty="0"/>
              <a:t>I </a:t>
            </a:r>
            <a:r>
              <a:rPr sz="3200" spc="-10" dirty="0"/>
              <a:t>LOPOČI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9959" y="619759"/>
            <a:ext cx="4871720" cy="463042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490" y="3394329"/>
            <a:ext cx="21964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SLADOLED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5420" y="693419"/>
            <a:ext cx="4874259" cy="4627879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340" y="1917700"/>
            <a:ext cx="3581400" cy="26771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0820" y="187960"/>
            <a:ext cx="3581400" cy="2679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5420" y="3220720"/>
            <a:ext cx="3634739" cy="272034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182" rIns="0" bIns="0" rtlCol="0">
            <a:spAutoFit/>
          </a:bodyPr>
          <a:lstStyle/>
          <a:p>
            <a:pPr marL="345249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PIZZERIA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739" y="1125219"/>
            <a:ext cx="6487159" cy="48514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182" rIns="0" bIns="0" rtlCol="0">
            <a:spAutoFit/>
          </a:bodyPr>
          <a:lstStyle/>
          <a:p>
            <a:pPr marL="345249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PIZZERIA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341119"/>
            <a:ext cx="685800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490" y="3394329"/>
            <a:ext cx="1493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BOMBA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7220" y="261620"/>
            <a:ext cx="5323839" cy="560324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579" y="403859"/>
            <a:ext cx="8498840" cy="59563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490" y="3394329"/>
            <a:ext cx="2351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BROJOPOLI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6820" y="1109980"/>
            <a:ext cx="4871720" cy="46278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804" y="555053"/>
            <a:ext cx="33178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Dijete</a:t>
            </a:r>
            <a:r>
              <a:rPr sz="3200" b="1" spc="-4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između</a:t>
            </a:r>
            <a:r>
              <a:rPr sz="3200" b="1" spc="-3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AF50"/>
                </a:solidFill>
                <a:latin typeface="Arial"/>
                <a:cs typeface="Arial"/>
              </a:rPr>
              <a:t>3.</a:t>
            </a:r>
            <a:r>
              <a:rPr sz="3200" b="1" spc="-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00AF50"/>
                </a:solidFill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8479" y="3703319"/>
            <a:ext cx="4795519" cy="3154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1042987"/>
            <a:ext cx="4476115" cy="371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AF50"/>
                </a:solidFill>
                <a:latin typeface="Arial"/>
                <a:cs typeface="Arial"/>
              </a:rPr>
              <a:t>4.godine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9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koristi</a:t>
            </a:r>
            <a:r>
              <a:rPr sz="24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vizuo-spacijalnu</a:t>
            </a:r>
            <a:endParaRPr sz="2400">
              <a:latin typeface="Arial"/>
              <a:cs typeface="Arial"/>
            </a:endParaRPr>
          </a:p>
          <a:p>
            <a:pPr marL="26924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percepciju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za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slaganje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puzzle</a:t>
            </a:r>
            <a:endParaRPr sz="2400">
              <a:latin typeface="Arial"/>
              <a:cs typeface="Arial"/>
            </a:endParaRPr>
          </a:p>
          <a:p>
            <a:pPr marL="354965" marR="5080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predviđati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posljedice/efekte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nekog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čina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(npr.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što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će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dogoditi</a:t>
            </a:r>
            <a:r>
              <a:rPr sz="24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ukoliko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baci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igračku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 posudu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punu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vode)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8989" y="626396"/>
            <a:ext cx="4345572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2736" spc="-162" dirty="0">
                <a:solidFill>
                  <a:srgbClr val="380AE0"/>
                </a:solidFill>
                <a:latin typeface="Trebuchet MS"/>
                <a:cs typeface="Trebuchet MS"/>
              </a:rPr>
              <a:t>Aplikacije </a:t>
            </a:r>
            <a:r>
              <a:rPr sz="2736" spc="-97" dirty="0">
                <a:solidFill>
                  <a:srgbClr val="380AE0"/>
                </a:solidFill>
                <a:latin typeface="Trebuchet MS"/>
                <a:cs typeface="Trebuchet MS"/>
              </a:rPr>
              <a:t>na </a:t>
            </a:r>
            <a:r>
              <a:rPr sz="2736" spc="-158" dirty="0">
                <a:solidFill>
                  <a:srgbClr val="380AE0"/>
                </a:solidFill>
                <a:latin typeface="Trebuchet MS"/>
                <a:cs typeface="Trebuchet MS"/>
              </a:rPr>
              <a:t>tablet</a:t>
            </a:r>
            <a:r>
              <a:rPr sz="2736" spc="-321" dirty="0">
                <a:solidFill>
                  <a:srgbClr val="380AE0"/>
                </a:solidFill>
                <a:latin typeface="Trebuchet MS"/>
                <a:cs typeface="Trebuchet MS"/>
              </a:rPr>
              <a:t> </a:t>
            </a:r>
            <a:r>
              <a:rPr sz="2736" spc="-133" dirty="0">
                <a:solidFill>
                  <a:srgbClr val="380AE0"/>
                </a:solidFill>
                <a:latin typeface="Trebuchet MS"/>
                <a:cs typeface="Trebuchet MS"/>
              </a:rPr>
              <a:t>računalima</a:t>
            </a:r>
            <a:endParaRPr sz="2736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270" y="1274078"/>
            <a:ext cx="999107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Aplikacije:</a:t>
            </a:r>
            <a:endParaRPr sz="153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270" y="1509954"/>
            <a:ext cx="2600936" cy="16683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3531" indent="-293214">
              <a:spcBef>
                <a:spcPts val="81"/>
              </a:spcBef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</a:t>
            </a:r>
            <a:r>
              <a:rPr sz="1197" b="1" u="heavy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Slovarica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</a:t>
            </a:r>
            <a:r>
              <a:rPr sz="1197" b="1" u="heavy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Komunikator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</a:t>
            </a:r>
            <a:r>
              <a:rPr sz="1197" b="1" u="heavy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eGalerija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Matematički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vrtuljak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Matematička</a:t>
            </a:r>
            <a:r>
              <a:rPr sz="1197" b="1" u="heavy" spc="-17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igraonica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</a:t>
            </a:r>
            <a:r>
              <a:rPr sz="1197" b="1" u="heavy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Glaskalica</a:t>
            </a:r>
            <a:endParaRPr sz="1197">
              <a:latin typeface="Arial"/>
              <a:cs typeface="Arial"/>
            </a:endParaRPr>
          </a:p>
          <a:p>
            <a:pPr marL="304074" marR="399097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Domino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brojalica 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(Android)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13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4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Matematika</a:t>
            </a:r>
            <a:r>
              <a:rPr sz="1197" b="1" u="heavy" spc="-13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(Android)</a:t>
            </a:r>
            <a:endParaRPr sz="119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270" y="1065570"/>
            <a:ext cx="4905398" cy="395687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lnSpc>
                <a:spcPts val="1479"/>
              </a:lnSpc>
              <a:spcBef>
                <a:spcPts val="86"/>
              </a:spcBef>
            </a:pPr>
            <a:r>
              <a:rPr sz="1368" b="1" u="heavy" spc="-4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  <a:latin typeface="Arial"/>
                <a:cs typeface="Arial"/>
              </a:rPr>
              <a:t>EU projekt </a:t>
            </a:r>
            <a:r>
              <a:rPr sz="1368" b="1" u="heavy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  <a:latin typeface="Arial"/>
                <a:cs typeface="Arial"/>
              </a:rPr>
              <a:t>–</a:t>
            </a:r>
            <a:r>
              <a:rPr sz="1368" b="1" u="heavy" spc="4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  <a:latin typeface="Arial"/>
                <a:cs typeface="Arial"/>
              </a:rPr>
              <a:t> </a:t>
            </a:r>
            <a:r>
              <a:rPr sz="1368" b="1" u="heavy" spc="-9" dirty="0">
                <a:solidFill>
                  <a:srgbClr val="0000FF"/>
                </a:solidFill>
                <a:uFill>
                  <a:solidFill>
                    <a:srgbClr val="E21010"/>
                  </a:solidFill>
                </a:uFill>
                <a:latin typeface="Arial"/>
                <a:cs typeface="Arial"/>
                <a:hlinkClick r:id="rId2"/>
              </a:rPr>
              <a:t>www.ict-aac.hr</a:t>
            </a:r>
            <a:endParaRPr sz="1368">
              <a:latin typeface="Arial"/>
              <a:cs typeface="Arial"/>
            </a:endParaRPr>
          </a:p>
          <a:p>
            <a:pPr marL="3705897">
              <a:lnSpc>
                <a:spcPts val="1479"/>
              </a:lnSpc>
            </a:pPr>
            <a:r>
              <a:rPr sz="1368" b="1" spc="-4" dirty="0">
                <a:solidFill>
                  <a:srgbClr val="E21010"/>
                </a:solidFill>
                <a:latin typeface="Arial"/>
                <a:cs typeface="Arial"/>
              </a:rPr>
              <a:t>Suradnja </a:t>
            </a:r>
            <a:r>
              <a:rPr sz="1368" b="1" dirty="0">
                <a:solidFill>
                  <a:srgbClr val="E21010"/>
                </a:solidFill>
                <a:latin typeface="Arial"/>
                <a:cs typeface="Arial"/>
              </a:rPr>
              <a:t>s</a:t>
            </a:r>
            <a:r>
              <a:rPr sz="1368" b="1" spc="-60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368" b="1" spc="-4" dirty="0">
                <a:solidFill>
                  <a:srgbClr val="E21010"/>
                </a:solidFill>
                <a:latin typeface="Arial"/>
                <a:cs typeface="Arial"/>
              </a:rPr>
              <a:t>UK</a:t>
            </a:r>
            <a:endParaRPr sz="136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4270" y="3334410"/>
            <a:ext cx="1435672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Aplikacije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za</a:t>
            </a:r>
            <a:r>
              <a:rPr sz="1197" b="1" u="heavy" spc="-4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HZDS:</a:t>
            </a:r>
            <a:endParaRPr sz="119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4270" y="3516856"/>
            <a:ext cx="1571964" cy="56307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3531" indent="-293214">
              <a:spcBef>
                <a:spcPts val="81"/>
              </a:spcBef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Učimo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riječi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Učimo nove</a:t>
            </a:r>
            <a:r>
              <a:rPr sz="1197" b="1" u="heavy" spc="-51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riječi</a:t>
            </a:r>
            <a:endParaRPr sz="1197">
              <a:latin typeface="Arial"/>
              <a:cs typeface="Arial"/>
            </a:endParaRPr>
          </a:p>
          <a:p>
            <a:pPr marL="303531" indent="-293214">
              <a:buAutoNum type="arabicPeriod"/>
              <a:tabLst>
                <a:tab pos="303531" algn="l"/>
                <a:tab pos="304074" algn="l"/>
              </a:tabLst>
            </a:pP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Učimo</a:t>
            </a: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slogove</a:t>
            </a:r>
            <a:endParaRPr sz="119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9439" y="1442189"/>
            <a:ext cx="3074426" cy="2221023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4344">
              <a:spcBef>
                <a:spcPts val="81"/>
              </a:spcBef>
            </a:pPr>
            <a:r>
              <a:rPr sz="1197" b="1" u="heavy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http://www.specialiapps.co.uk/?page=blog </a:t>
            </a:r>
            <a:r>
              <a:rPr sz="1197" b="1" spc="-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97" b="1" spc="-9" dirty="0">
                <a:solidFill>
                  <a:srgbClr val="262672"/>
                </a:solidFill>
                <a:latin typeface="Arial"/>
                <a:cs typeface="Arial"/>
              </a:rPr>
              <a:t>Aplikacija "Special Words" </a:t>
            </a:r>
            <a:r>
              <a:rPr sz="1197" b="1" spc="-4" dirty="0">
                <a:solidFill>
                  <a:srgbClr val="262672"/>
                </a:solidFill>
                <a:latin typeface="Arial"/>
                <a:cs typeface="Arial"/>
              </a:rPr>
              <a:t>(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"Posebne </a:t>
            </a:r>
            <a:r>
              <a:rPr sz="1197" b="1" spc="-4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riječi„)</a:t>
            </a:r>
            <a:endParaRPr sz="1197">
              <a:latin typeface="Arial"/>
              <a:cs typeface="Arial"/>
            </a:endParaRPr>
          </a:p>
          <a:p>
            <a:pPr marL="10860" marR="414300"/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„Special story” ("Posebne </a:t>
            </a:r>
            <a:r>
              <a:rPr sz="1197" b="1" spc="-4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priče„)</a:t>
            </a:r>
            <a:endParaRPr sz="1197">
              <a:latin typeface="Arial"/>
              <a:cs typeface="Arial"/>
            </a:endParaRPr>
          </a:p>
          <a:p>
            <a:pPr marL="10860" marR="940999"/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„Special</a:t>
            </a:r>
            <a:r>
              <a:rPr sz="1197" b="1" u="heavy" spc="-30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numbers” </a:t>
            </a:r>
            <a:r>
              <a:rPr sz="1197" b="1" spc="-4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„Touch-words” </a:t>
            </a:r>
            <a:r>
              <a:rPr sz="1197" b="1" spc="-9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„Touch-emotions” </a:t>
            </a:r>
            <a:r>
              <a:rPr sz="1197" b="1" spc="-9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</a:t>
            </a:r>
            <a:r>
              <a:rPr sz="1197" b="1" u="heavy" spc="-13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„Touch-shapes” </a:t>
            </a:r>
            <a:r>
              <a:rPr sz="1197" b="1" spc="-13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„Touch-colours” </a:t>
            </a:r>
            <a:r>
              <a:rPr sz="1197" b="1" spc="-9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„Touch-animals” </a:t>
            </a:r>
            <a:r>
              <a:rPr sz="1197" b="1" spc="-9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Aplikacija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„Match &amp;</a:t>
            </a:r>
            <a:r>
              <a:rPr sz="1197" b="1" u="heavy" spc="-26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Find”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endParaRPr sz="119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3154" y="4349373"/>
            <a:ext cx="689383" cy="92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69969" y="4349373"/>
            <a:ext cx="1163090" cy="871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8015" y="5341746"/>
            <a:ext cx="1163742" cy="8731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3153" y="5408209"/>
            <a:ext cx="650288" cy="867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7461" y="4114800"/>
            <a:ext cx="2184134" cy="1638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99579" y="4180828"/>
            <a:ext cx="2372336" cy="931504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Druge aplikacije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-</a:t>
            </a:r>
            <a:r>
              <a:rPr sz="1197" b="1" u="heavy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26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MATEMATIKA</a:t>
            </a:r>
            <a:endParaRPr sz="1197">
              <a:latin typeface="Arial"/>
              <a:cs typeface="Arial"/>
            </a:endParaRPr>
          </a:p>
          <a:p>
            <a:pPr marL="10860" marR="4344"/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- Aplikacije za zbrajanje,  oduzimanje,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množenje,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dijeljenje  (C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Addition, Column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S,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Divison,  C-Addition,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Long</a:t>
            </a:r>
            <a:r>
              <a:rPr sz="1197" b="1" u="heavy" spc="-21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Mult)</a:t>
            </a:r>
            <a:endParaRPr sz="119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9579" y="5275501"/>
            <a:ext cx="2118758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- Zgodno za </a:t>
            </a:r>
            <a:r>
              <a:rPr sz="1197" b="1" u="heavy" spc="-9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razlomke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Pizza</a:t>
            </a:r>
            <a:r>
              <a:rPr sz="1197" b="1" u="heavy" spc="-30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4" dirty="0">
                <a:solidFill>
                  <a:srgbClr val="262672"/>
                </a:solidFill>
                <a:uFill>
                  <a:solidFill>
                    <a:srgbClr val="262673"/>
                  </a:solidFill>
                </a:uFill>
                <a:latin typeface="Arial"/>
                <a:cs typeface="Arial"/>
              </a:rPr>
              <a:t>1</a:t>
            </a:r>
            <a:endParaRPr sz="119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8989" y="626396"/>
            <a:ext cx="4345572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2736" spc="-162" dirty="0">
                <a:solidFill>
                  <a:srgbClr val="380AE0"/>
                </a:solidFill>
                <a:latin typeface="Trebuchet MS"/>
                <a:cs typeface="Trebuchet MS"/>
              </a:rPr>
              <a:t>Aplikacije </a:t>
            </a:r>
            <a:r>
              <a:rPr sz="2736" spc="-97" dirty="0">
                <a:solidFill>
                  <a:srgbClr val="380AE0"/>
                </a:solidFill>
                <a:latin typeface="Trebuchet MS"/>
                <a:cs typeface="Trebuchet MS"/>
              </a:rPr>
              <a:t>na </a:t>
            </a:r>
            <a:r>
              <a:rPr sz="2736" spc="-158" dirty="0">
                <a:solidFill>
                  <a:srgbClr val="380AE0"/>
                </a:solidFill>
                <a:latin typeface="Trebuchet MS"/>
                <a:cs typeface="Trebuchet MS"/>
              </a:rPr>
              <a:t>tablet</a:t>
            </a:r>
            <a:r>
              <a:rPr sz="2736" spc="-321" dirty="0">
                <a:solidFill>
                  <a:srgbClr val="380AE0"/>
                </a:solidFill>
                <a:latin typeface="Trebuchet MS"/>
                <a:cs typeface="Trebuchet MS"/>
              </a:rPr>
              <a:t> </a:t>
            </a:r>
            <a:r>
              <a:rPr sz="2736" spc="-133" dirty="0">
                <a:solidFill>
                  <a:srgbClr val="380AE0"/>
                </a:solidFill>
                <a:latin typeface="Trebuchet MS"/>
                <a:cs typeface="Trebuchet MS"/>
              </a:rPr>
              <a:t>računalima</a:t>
            </a:r>
            <a:endParaRPr sz="2736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4589" y="1197191"/>
            <a:ext cx="7002435" cy="37885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13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Domino </a:t>
            </a:r>
            <a:r>
              <a:rPr sz="1197" b="1" u="heavy" spc="-4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brojalica</a:t>
            </a:r>
            <a:r>
              <a:rPr sz="1197" b="1" u="heavy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(Android)</a:t>
            </a:r>
            <a:endParaRPr sz="1197">
              <a:latin typeface="Arial"/>
              <a:cs typeface="Arial"/>
            </a:endParaRPr>
          </a:p>
          <a:p>
            <a:pPr marL="10860"/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  <a:hlinkClick r:id="rId3"/>
              </a:rPr>
              <a:t>http://www.ict-aac.hr/index.php/hr/ict-aac-razvijene-aplikacije/android-aplikacije/domino-brojalica</a:t>
            </a:r>
            <a:endParaRPr sz="1197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24549" y="1948259"/>
            <a:ext cx="7225606" cy="3183024"/>
            <a:chOff x="1315097" y="2049780"/>
            <a:chExt cx="8449945" cy="3722370"/>
          </a:xfrm>
        </p:grpSpPr>
        <p:sp>
          <p:nvSpPr>
            <p:cNvPr id="6" name="object 6"/>
            <p:cNvSpPr/>
            <p:nvPr/>
          </p:nvSpPr>
          <p:spPr>
            <a:xfrm>
              <a:off x="1315097" y="2049780"/>
              <a:ext cx="4165091" cy="24490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10669" y="3273552"/>
              <a:ext cx="4254246" cy="24985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8989" y="626396"/>
            <a:ext cx="4345572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2736" spc="-162" dirty="0">
                <a:solidFill>
                  <a:srgbClr val="380AE0"/>
                </a:solidFill>
                <a:latin typeface="Trebuchet MS"/>
                <a:cs typeface="Trebuchet MS"/>
              </a:rPr>
              <a:t>Aplikacije </a:t>
            </a:r>
            <a:r>
              <a:rPr sz="2736" spc="-97" dirty="0">
                <a:solidFill>
                  <a:srgbClr val="380AE0"/>
                </a:solidFill>
                <a:latin typeface="Trebuchet MS"/>
                <a:cs typeface="Trebuchet MS"/>
              </a:rPr>
              <a:t>na </a:t>
            </a:r>
            <a:r>
              <a:rPr sz="2736" spc="-158" dirty="0">
                <a:solidFill>
                  <a:srgbClr val="380AE0"/>
                </a:solidFill>
                <a:latin typeface="Trebuchet MS"/>
                <a:cs typeface="Trebuchet MS"/>
              </a:rPr>
              <a:t>tablet</a:t>
            </a:r>
            <a:r>
              <a:rPr sz="2736" spc="-321" dirty="0">
                <a:solidFill>
                  <a:srgbClr val="380AE0"/>
                </a:solidFill>
                <a:latin typeface="Trebuchet MS"/>
                <a:cs typeface="Trebuchet MS"/>
              </a:rPr>
              <a:t> </a:t>
            </a:r>
            <a:r>
              <a:rPr sz="2736" spc="-133" dirty="0">
                <a:solidFill>
                  <a:srgbClr val="380AE0"/>
                </a:solidFill>
                <a:latin typeface="Trebuchet MS"/>
                <a:cs typeface="Trebuchet MS"/>
              </a:rPr>
              <a:t>računalima</a:t>
            </a:r>
            <a:endParaRPr sz="2736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4588" y="1197191"/>
            <a:ext cx="2229529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13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Matematika</a:t>
            </a:r>
            <a:r>
              <a:rPr sz="1197" b="1" u="heavy" spc="-17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(Android)</a:t>
            </a:r>
            <a:endParaRPr sz="119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41792" y="1930665"/>
            <a:ext cx="2019933" cy="3458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0094" y="1954775"/>
            <a:ext cx="1713686" cy="3438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16196" y="1886357"/>
            <a:ext cx="1844004" cy="3700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8116" y="627699"/>
            <a:ext cx="4067017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565" spc="-150" dirty="0">
                <a:solidFill>
                  <a:srgbClr val="380AE0"/>
                </a:solidFill>
                <a:latin typeface="Trebuchet MS"/>
                <a:cs typeface="Trebuchet MS"/>
              </a:rPr>
              <a:t>Aplikacije </a:t>
            </a:r>
            <a:r>
              <a:rPr sz="2565" spc="-90" dirty="0">
                <a:solidFill>
                  <a:srgbClr val="380AE0"/>
                </a:solidFill>
                <a:latin typeface="Trebuchet MS"/>
                <a:cs typeface="Trebuchet MS"/>
              </a:rPr>
              <a:t>na </a:t>
            </a:r>
            <a:r>
              <a:rPr sz="2565" spc="-145" dirty="0">
                <a:solidFill>
                  <a:srgbClr val="380AE0"/>
                </a:solidFill>
                <a:latin typeface="Trebuchet MS"/>
                <a:cs typeface="Trebuchet MS"/>
              </a:rPr>
              <a:t>tablet</a:t>
            </a:r>
            <a:r>
              <a:rPr sz="2565" spc="-419" dirty="0">
                <a:solidFill>
                  <a:srgbClr val="380AE0"/>
                </a:solidFill>
                <a:latin typeface="Trebuchet MS"/>
                <a:cs typeface="Trebuchet MS"/>
              </a:rPr>
              <a:t> </a:t>
            </a:r>
            <a:r>
              <a:rPr sz="2565" spc="-124" dirty="0">
                <a:solidFill>
                  <a:srgbClr val="380AE0"/>
                </a:solidFill>
                <a:latin typeface="Trebuchet MS"/>
                <a:cs typeface="Trebuchet MS"/>
              </a:rPr>
              <a:t>računalima</a:t>
            </a:r>
            <a:endParaRPr sz="2565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4588" y="1197191"/>
            <a:ext cx="2229529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b="1" u="heavy" spc="-13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ICT-AAC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Matematika</a:t>
            </a:r>
            <a:r>
              <a:rPr sz="1197" b="1" u="heavy" spc="-17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 </a:t>
            </a:r>
            <a:r>
              <a:rPr sz="1197" b="1" u="heavy" spc="-9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(Android)</a:t>
            </a:r>
            <a:endParaRPr sz="119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2581" y="3858074"/>
            <a:ext cx="1459857" cy="2326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926" y="1541014"/>
            <a:ext cx="1668573" cy="2224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9299" y="1541014"/>
            <a:ext cx="1669887" cy="2224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4127" y="1541014"/>
            <a:ext cx="1669887" cy="2224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20032" y="1532544"/>
            <a:ext cx="1677077" cy="2233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9112" y="3860679"/>
            <a:ext cx="1746949" cy="23242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52512" y="732607"/>
            <a:ext cx="1335762" cy="40568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565" spc="-81" dirty="0">
                <a:solidFill>
                  <a:srgbClr val="380AE0"/>
                </a:solidFill>
                <a:latin typeface="Trebuchet MS"/>
                <a:cs typeface="Trebuchet MS"/>
              </a:rPr>
              <a:t>Množenje</a:t>
            </a:r>
            <a:endParaRPr sz="256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9862C6-13A4-4A7A-86B9-780D563A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" y="-28828"/>
            <a:ext cx="9103359" cy="5847755"/>
          </a:xfrm>
        </p:spPr>
        <p:txBody>
          <a:bodyPr/>
          <a:lstStyle/>
          <a:p>
            <a:br>
              <a:rPr lang="hr-HR"/>
            </a:br>
            <a:br>
              <a:rPr lang="hr-HR"/>
            </a:br>
            <a:r>
              <a:rPr lang="hr-HR"/>
              <a:t>HVALA </a:t>
            </a:r>
            <a:r>
              <a:rPr lang="hr-HR" dirty="0"/>
              <a:t>NA PAŽNJI !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sz="3200" dirty="0"/>
              <a:t>Korišteni izvori: </a:t>
            </a:r>
            <a:br>
              <a:rPr lang="hr-HR" sz="3200" dirty="0"/>
            </a:br>
            <a:r>
              <a:rPr lang="hr-HR" sz="3200" dirty="0"/>
              <a:t>-</a:t>
            </a:r>
            <a:r>
              <a:rPr lang="hr-HR" sz="3200" dirty="0" err="1"/>
              <a:t>ppt</a:t>
            </a:r>
            <a:r>
              <a:rPr lang="hr-HR" sz="3200" dirty="0"/>
              <a:t> „Kako naučiti tešku Matematiku?”, </a:t>
            </a:r>
            <a:r>
              <a:rPr lang="hr-HR" sz="3200" dirty="0" err="1"/>
              <a:t>mr.sci</a:t>
            </a:r>
            <a:r>
              <a:rPr lang="hr-HR" sz="3200" dirty="0"/>
              <a:t>. Dinka Vuković, </a:t>
            </a:r>
            <a:br>
              <a:rPr lang="hr-HR" sz="3200" dirty="0"/>
            </a:br>
            <a:r>
              <a:rPr lang="hr-HR" sz="3200" dirty="0"/>
              <a:t>-</a:t>
            </a:r>
            <a:r>
              <a:rPr lang="hr-HR" sz="3200" dirty="0" err="1"/>
              <a:t>ppt</a:t>
            </a:r>
            <a:r>
              <a:rPr lang="hr-HR" sz="3200" dirty="0"/>
              <a:t> „Poučavanje Matematike u posebnom programu”, Dinka </a:t>
            </a:r>
            <a:r>
              <a:rPr lang="hr-HR" sz="3200" dirty="0" err="1"/>
              <a:t>Žulić</a:t>
            </a:r>
            <a:r>
              <a:rPr lang="hr-HR" sz="3200" dirty="0"/>
              <a:t>, </a:t>
            </a:r>
            <a:r>
              <a:rPr lang="hr-HR" sz="3200" dirty="0" err="1"/>
              <a:t>mag.edu.reh</a:t>
            </a:r>
            <a:r>
              <a:rPr lang="hr-HR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39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50" y="693991"/>
            <a:ext cx="340804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Dijete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u</a:t>
            </a:r>
            <a:r>
              <a:rPr sz="3200" b="1" spc="-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dobi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od</a:t>
            </a:r>
            <a:r>
              <a:rPr sz="3200" b="1" spc="-2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FF66FF"/>
                </a:solidFill>
                <a:latin typeface="Arial"/>
                <a:cs typeface="Arial"/>
              </a:rPr>
              <a:t>5 </a:t>
            </a:r>
            <a:r>
              <a:rPr sz="3200" b="1" spc="-10" dirty="0">
                <a:solidFill>
                  <a:srgbClr val="FF66FF"/>
                </a:solidFill>
                <a:latin typeface="Arial"/>
                <a:cs typeface="Arial"/>
              </a:rPr>
              <a:t>godina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867" y="2295207"/>
            <a:ext cx="3933825" cy="353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broji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prste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rukama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od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1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5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(dodaje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1)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6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na drugoj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ruci</a:t>
            </a:r>
            <a:endParaRPr sz="2400">
              <a:latin typeface="Arial"/>
              <a:cs typeface="Arial"/>
            </a:endParaRPr>
          </a:p>
          <a:p>
            <a:pPr marL="354965" marR="243204" indent="-342265">
              <a:lnSpc>
                <a:spcPct val="100000"/>
              </a:lnSpc>
              <a:spcBef>
                <a:spcPts val="5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određuje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veći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prepoznaje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brojeve</a:t>
            </a:r>
            <a:r>
              <a:rPr sz="2400"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veće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od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20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unazad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  <a:p>
            <a:pPr marL="354965" marR="51752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koristi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redne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brojeve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200" y="3068318"/>
            <a:ext cx="3352800" cy="37033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50" y="693991"/>
            <a:ext cx="340804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Dijete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u</a:t>
            </a:r>
            <a:r>
              <a:rPr sz="3200" b="1" spc="-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dobi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od</a:t>
            </a:r>
            <a:r>
              <a:rPr sz="3200" b="1" spc="-2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FF66FF"/>
                </a:solidFill>
                <a:latin typeface="Arial"/>
                <a:cs typeface="Arial"/>
              </a:rPr>
              <a:t>5 </a:t>
            </a:r>
            <a:r>
              <a:rPr sz="3200" b="1" spc="-10" dirty="0">
                <a:solidFill>
                  <a:srgbClr val="FF66FF"/>
                </a:solidFill>
                <a:latin typeface="Arial"/>
                <a:cs typeface="Arial"/>
              </a:rPr>
              <a:t>godina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150" y="1745664"/>
            <a:ext cx="5521325" cy="361187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68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precrtava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ili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crta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simetrične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oblike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koristiti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vrlo jednostavne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mape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pronađe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„skriveno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blago”</a:t>
            </a:r>
            <a:endParaRPr sz="2400">
              <a:latin typeface="Arial"/>
              <a:cs typeface="Arial"/>
            </a:endParaRPr>
          </a:p>
          <a:p>
            <a:pPr marL="355600" marR="732155" indent="-343535">
              <a:lnSpc>
                <a:spcPct val="100000"/>
              </a:lnSpc>
              <a:spcBef>
                <a:spcPts val="565"/>
              </a:spcBef>
              <a:buChar char="•"/>
              <a:tabLst>
                <a:tab pos="355600" algn="l"/>
                <a:tab pos="356235" algn="l"/>
                <a:tab pos="325247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počinje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razumijevati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temeljne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vremenske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pojmove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	poput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doba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dana ili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dana u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tjednu</a:t>
            </a:r>
            <a:endParaRPr sz="2400">
              <a:latin typeface="Arial"/>
              <a:cs typeface="Arial"/>
            </a:endParaRPr>
          </a:p>
          <a:p>
            <a:pPr marL="355600" marR="633095" indent="-343535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prijedloge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dolje,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gore,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ispred,</a:t>
            </a:r>
            <a:r>
              <a:rPr sz="24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iza,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unutar,</a:t>
            </a:r>
            <a:r>
              <a:rPr sz="2400" spc="-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izvan,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između,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lijevo,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desno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279" y="2636520"/>
            <a:ext cx="3347720" cy="41529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50" y="693991"/>
            <a:ext cx="340804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Dijete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u</a:t>
            </a:r>
            <a:r>
              <a:rPr sz="3200" b="1" spc="-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dobi</a:t>
            </a:r>
            <a:r>
              <a:rPr sz="3200" b="1" spc="-2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66FF"/>
                </a:solidFill>
                <a:latin typeface="Arial"/>
                <a:cs typeface="Arial"/>
              </a:rPr>
              <a:t>od</a:t>
            </a:r>
            <a:r>
              <a:rPr sz="3200" b="1" spc="-2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FF66FF"/>
                </a:solidFill>
                <a:latin typeface="Arial"/>
                <a:cs typeface="Arial"/>
              </a:rPr>
              <a:t>5 </a:t>
            </a:r>
            <a:r>
              <a:rPr sz="3200" b="1" spc="-10" dirty="0">
                <a:solidFill>
                  <a:srgbClr val="FF66FF"/>
                </a:solidFill>
                <a:latin typeface="Arial"/>
                <a:cs typeface="Arial"/>
              </a:rPr>
              <a:t>godina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150" y="2215832"/>
            <a:ext cx="4345305" cy="382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9209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slijedi</a:t>
            </a:r>
            <a:r>
              <a:rPr sz="24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upute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više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koraka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koje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sadrže riječi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poput </a:t>
            </a:r>
            <a:r>
              <a:rPr sz="2400" i="1" dirty="0">
                <a:solidFill>
                  <a:srgbClr val="4D4D4D"/>
                </a:solidFill>
                <a:latin typeface="Arial"/>
                <a:cs typeface="Arial"/>
              </a:rPr>
              <a:t>prvo</a:t>
            </a:r>
            <a:r>
              <a:rPr sz="2400" i="1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2400" i="1" spc="-10" dirty="0">
                <a:solidFill>
                  <a:srgbClr val="4D4D4D"/>
                </a:solidFill>
                <a:latin typeface="Arial"/>
                <a:cs typeface="Arial"/>
              </a:rPr>
              <a:t>zatim</a:t>
            </a:r>
            <a:endParaRPr sz="2400">
              <a:latin typeface="Arial"/>
              <a:cs typeface="Arial"/>
            </a:endParaRPr>
          </a:p>
          <a:p>
            <a:pPr marL="355600" marR="675005" indent="-343535">
              <a:lnSpc>
                <a:spcPct val="10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značenje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riječi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poput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nevjerojatno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(nije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vjerojatno,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nemoguće)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ili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možda</a:t>
            </a:r>
            <a:endParaRPr sz="2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56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predviđa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što slijedi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uzorku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(nastavlja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niz)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stvara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vlastite uzorke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2700" y="3812540"/>
            <a:ext cx="4046220" cy="30251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57374" cy="6857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5639" y="2757480"/>
            <a:ext cx="3135601" cy="22415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76900" y="2565400"/>
            <a:ext cx="3228340" cy="278892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6A32718-C4E2-7029-E766-CCBCF4B12AA4}"/>
              </a:ext>
            </a:extLst>
          </p:cNvPr>
          <p:cNvSpPr txBox="1"/>
          <p:nvPr/>
        </p:nvSpPr>
        <p:spPr>
          <a:xfrm>
            <a:off x="457200" y="838200"/>
            <a:ext cx="1400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Matematika je svuda oko nas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8179" y="1983738"/>
            <a:ext cx="4630420" cy="48717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0352" y="1041717"/>
            <a:ext cx="3124200" cy="2760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Dijete</a:t>
            </a:r>
            <a:r>
              <a:rPr sz="2400" b="1" spc="-2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između</a:t>
            </a:r>
            <a:r>
              <a:rPr sz="2400" b="1" spc="-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6.</a:t>
            </a:r>
            <a:r>
              <a:rPr sz="2400" b="1" spc="-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6F2F9F"/>
                </a:solidFill>
                <a:latin typeface="Arial"/>
                <a:cs typeface="Arial"/>
              </a:rPr>
              <a:t>i</a:t>
            </a:r>
            <a:endParaRPr sz="2400">
              <a:latin typeface="Arial"/>
              <a:cs typeface="Arial"/>
            </a:endParaRPr>
          </a:p>
          <a:p>
            <a:pPr marL="113664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7.</a:t>
            </a:r>
            <a:r>
              <a:rPr sz="2400" b="1" spc="-10" dirty="0">
                <a:solidFill>
                  <a:srgbClr val="6F2F9F"/>
                </a:solidFill>
                <a:latin typeface="Arial"/>
                <a:cs typeface="Arial"/>
              </a:rPr>
              <a:t> godine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50">
              <a:latin typeface="Arial"/>
              <a:cs typeface="Arial"/>
            </a:endParaRPr>
          </a:p>
          <a:p>
            <a:pPr marL="228600" marR="207645" indent="-215900">
              <a:lnSpc>
                <a:spcPct val="100000"/>
              </a:lnSpc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uz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pokazivanje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broji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 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15</a:t>
            </a:r>
            <a:endParaRPr sz="2400">
              <a:latin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580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mehanički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broji do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30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8500" y="1965957"/>
            <a:ext cx="4627880" cy="48717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0982" y="1041717"/>
            <a:ext cx="3283585" cy="3881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Dijete</a:t>
            </a:r>
            <a:r>
              <a:rPr sz="2400" b="1" spc="-2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između</a:t>
            </a:r>
            <a:r>
              <a:rPr sz="2400" b="1" spc="-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6.</a:t>
            </a:r>
            <a:r>
              <a:rPr sz="2400" b="1" spc="-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6F2F9F"/>
                </a:solidFill>
                <a:latin typeface="Arial"/>
                <a:cs typeface="Arial"/>
              </a:rPr>
              <a:t>i</a:t>
            </a:r>
            <a:endParaRPr sz="24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6F2F9F"/>
                </a:solidFill>
                <a:latin typeface="Arial"/>
                <a:cs typeface="Arial"/>
              </a:rPr>
              <a:t>7.</a:t>
            </a:r>
            <a:r>
              <a:rPr sz="2400" b="1" spc="-10" dirty="0">
                <a:solidFill>
                  <a:srgbClr val="6F2F9F"/>
                </a:solidFill>
                <a:latin typeface="Arial"/>
                <a:cs typeface="Arial"/>
              </a:rPr>
              <a:t> godine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50">
              <a:latin typeface="Arial"/>
              <a:cs typeface="Arial"/>
            </a:endParaRPr>
          </a:p>
          <a:p>
            <a:pPr marL="228600" marR="5080" indent="-215900">
              <a:lnSpc>
                <a:spcPct val="100000"/>
              </a:lnSpc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rješava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zadatke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zbrajanja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oduzimanja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na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konkretnim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materijalima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24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10</a:t>
            </a:r>
            <a:endParaRPr sz="2400">
              <a:latin typeface="Arial"/>
              <a:cs typeface="Arial"/>
            </a:endParaRPr>
          </a:p>
          <a:p>
            <a:pPr marL="228600" marR="141605" indent="-215900" algn="just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može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odrediti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broj</a:t>
            </a:r>
            <a:r>
              <a:rPr sz="2400"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za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jedan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veći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ili za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jedan manji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EB53FB5-1A51-32A9-9ACB-8DF92348EB6E}"/>
              </a:ext>
            </a:extLst>
          </p:cNvPr>
          <p:cNvSpPr txBox="1"/>
          <p:nvPr/>
        </p:nvSpPr>
        <p:spPr>
          <a:xfrm>
            <a:off x="990600" y="892200"/>
            <a:ext cx="70104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b="1" i="0" dirty="0" err="1">
                <a:solidFill>
                  <a:srgbClr val="000000"/>
                </a:solidFill>
                <a:effectLst/>
                <a:latin typeface="work sans" pitchFamily="2" charset="-18"/>
              </a:rPr>
              <a:t>Piagetovi</a:t>
            </a:r>
            <a:r>
              <a:rPr lang="hr-HR" b="1" i="0" dirty="0">
                <a:solidFill>
                  <a:srgbClr val="000000"/>
                </a:solidFill>
                <a:effectLst/>
                <a:latin typeface="work sans" pitchFamily="2" charset="-18"/>
              </a:rPr>
              <a:t> stadiji ili faze razvoja u djetinjstvu</a:t>
            </a: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 su sljedeće: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1" i="0" dirty="0">
                <a:solidFill>
                  <a:srgbClr val="000000"/>
                </a:solidFill>
                <a:effectLst/>
                <a:latin typeface="work sans" pitchFamily="2" charset="-18"/>
              </a:rPr>
              <a:t>senzomotorički stadij</a:t>
            </a: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 (od rođenja do 2. godine) – kognitivni razvoj s djetetovom upotrebom osjetila i pokreta u svrhu istraživanja svijeta,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1" i="0" dirty="0" err="1">
                <a:solidFill>
                  <a:srgbClr val="000000"/>
                </a:solidFill>
                <a:effectLst/>
                <a:latin typeface="work sans" pitchFamily="2" charset="-18"/>
              </a:rPr>
              <a:t>predoperacijski</a:t>
            </a:r>
            <a:r>
              <a:rPr lang="hr-HR" b="1" i="0" dirty="0">
                <a:solidFill>
                  <a:srgbClr val="000000"/>
                </a:solidFill>
                <a:effectLst/>
                <a:latin typeface="work sans" pitchFamily="2" charset="-18"/>
              </a:rPr>
              <a:t> stadij</a:t>
            </a: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 (2 – 7 godina) – karakteristično simboličko mišljenje predškolskog djeteta koje je prepuno nelogičnosti,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1" i="0" dirty="0">
                <a:solidFill>
                  <a:srgbClr val="000000"/>
                </a:solidFill>
                <a:effectLst/>
                <a:latin typeface="work sans" pitchFamily="2" charset="-18"/>
              </a:rPr>
              <a:t>stadij konkretnih operacija </a:t>
            </a: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(7 – 11 godina) – dijete organizira spoznaje i rasuđivanje kroz svoju školsku okolinu,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1" i="0" dirty="0">
                <a:solidFill>
                  <a:srgbClr val="000000"/>
                </a:solidFill>
                <a:effectLst/>
                <a:latin typeface="work sans" pitchFamily="2" charset="-18"/>
              </a:rPr>
              <a:t>stadij formalnih operacija </a:t>
            </a: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(više od 11 godina) – mišljenje djeteta postaje kompleksan, apstraktan sustav rezoniranja adolescenta i odrasle osobe.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hr-HR" dirty="0">
              <a:solidFill>
                <a:srgbClr val="000000"/>
              </a:solidFill>
              <a:latin typeface="work sans" pitchFamily="2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000000"/>
                </a:solidFill>
                <a:effectLst/>
                <a:latin typeface="work sans" pitchFamily="2" charset="-18"/>
              </a:rPr>
              <a:t>Djeca s IT (LMR) dostižu stadij </a:t>
            </a:r>
            <a:r>
              <a:rPr lang="hr-HR" b="0" i="0">
                <a:solidFill>
                  <a:srgbClr val="000000"/>
                </a:solidFill>
                <a:effectLst/>
                <a:latin typeface="work sans" pitchFamily="2" charset="-18"/>
              </a:rPr>
              <a:t>konkretnih operacija</a:t>
            </a:r>
            <a:endParaRPr lang="hr-HR" b="0" i="0" dirty="0">
              <a:solidFill>
                <a:srgbClr val="000000"/>
              </a:solidFill>
              <a:effectLst/>
              <a:latin typeface="work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33402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181277" y="902335"/>
          <a:ext cx="5610857" cy="4796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6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36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POJAM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DOB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4-</a:t>
                      </a:r>
                      <a:r>
                        <a:rPr sz="1100" spc="-5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7-</a:t>
                      </a:r>
                      <a:r>
                        <a:rPr sz="1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≥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Pridruživanje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Razvrstavanje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Nizanje</a:t>
                      </a:r>
                      <a:r>
                        <a:rPr sz="1100" spc="-1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slijedu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Konzervacija</a:t>
                      </a:r>
                      <a:r>
                        <a:rPr sz="1100" spc="-2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veličina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Skupovi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Zbrajanje</a:t>
                      </a:r>
                      <a:r>
                        <a:rPr sz="1100" spc="-4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00" spc="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oduzimanje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Množenje</a:t>
                      </a:r>
                      <a:r>
                        <a:rPr sz="1100" spc="-3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00" spc="-1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dijeljenje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Euklidski</a:t>
                      </a:r>
                      <a:r>
                        <a:rPr sz="1100" spc="-1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prostor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Višestruka</a:t>
                      </a:r>
                      <a:r>
                        <a:rPr sz="1100" spc="-3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klasifikacija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Jednakost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Komutativnost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Asocijativnost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Distributivnost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83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Vrijeme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480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035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Gibanje,</a:t>
                      </a:r>
                      <a:r>
                        <a:rPr sz="1100" spc="-3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brzina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480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035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Volumen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480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035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Mjerenje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4480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035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04457" y="241934"/>
            <a:ext cx="71431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Prosječna</a:t>
            </a:r>
            <a:r>
              <a:rPr sz="15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dob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500"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razvoj</a:t>
            </a:r>
            <a:r>
              <a:rPr sz="1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matematičkih</a:t>
            </a:r>
            <a:r>
              <a:rPr sz="1500" spc="-7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pojmova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(Good</a:t>
            </a:r>
            <a:r>
              <a:rPr sz="1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 Brophy,</a:t>
            </a:r>
            <a:r>
              <a:rPr sz="1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prema Vlahović-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Štetić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Vizek</a:t>
            </a:r>
            <a:r>
              <a:rPr sz="15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Vidović,</a:t>
            </a:r>
            <a:r>
              <a:rPr sz="15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1998.)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842" y="9207"/>
            <a:ext cx="8049259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Predmatematičke</a:t>
            </a:r>
            <a:r>
              <a:rPr sz="4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r>
              <a:rPr sz="40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nužne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Arial"/>
                <a:cs typeface="Arial"/>
              </a:rPr>
              <a:t>za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razvoj</a:t>
            </a:r>
            <a:r>
              <a:rPr sz="40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matematičke</a:t>
            </a:r>
            <a:r>
              <a:rPr sz="4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Arial"/>
                <a:cs typeface="Arial"/>
              </a:rPr>
              <a:t>kompetencije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842" y="1128234"/>
            <a:ext cx="7719695" cy="449199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(prema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Čudina-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Obradović)</a:t>
            </a:r>
            <a:endParaRPr sz="2400">
              <a:latin typeface="Arial"/>
              <a:cs typeface="Arial"/>
            </a:endParaRPr>
          </a:p>
          <a:p>
            <a:pPr marL="922655" marR="212090" indent="-34290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Odnosi</a:t>
            </a:r>
            <a:r>
              <a:rPr sz="2700" b="1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sz="2700" b="1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prostoru</a:t>
            </a:r>
            <a:r>
              <a:rPr sz="2700" b="1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(na,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u;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gore,</a:t>
            </a:r>
            <a:r>
              <a:rPr sz="27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dolje;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unutra,</a:t>
            </a:r>
            <a:r>
              <a:rPr sz="27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van;</a:t>
            </a:r>
            <a:r>
              <a:rPr sz="27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ispod,</a:t>
            </a:r>
            <a:r>
              <a:rPr sz="27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iznad;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pokraj,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blizu;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daleko;</a:t>
            </a:r>
            <a:r>
              <a:rPr sz="27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iznutra,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izvana;</a:t>
            </a:r>
            <a:r>
              <a:rPr sz="27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ispred,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iza;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 između)</a:t>
            </a:r>
            <a:endParaRPr sz="2700">
              <a:latin typeface="Arial"/>
              <a:cs typeface="Arial"/>
            </a:endParaRPr>
          </a:p>
          <a:p>
            <a:pPr marL="922655" marR="120014" indent="-3429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Uspoređivanje</a:t>
            </a:r>
            <a:r>
              <a:rPr sz="27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(velik</a:t>
            </a:r>
            <a:r>
              <a:rPr sz="27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7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malen;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veći</a:t>
            </a:r>
            <a:r>
              <a:rPr sz="27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manji; deblji-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tanji; viši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7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niži;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dulji</a:t>
            </a:r>
            <a:r>
              <a:rPr sz="27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7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kraći)</a:t>
            </a:r>
            <a:endParaRPr sz="2700">
              <a:latin typeface="Arial"/>
              <a:cs typeface="Arial"/>
            </a:endParaRPr>
          </a:p>
          <a:p>
            <a:pPr marL="922655" marR="5080" indent="-3429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Svrstavanje</a:t>
            </a:r>
            <a:r>
              <a:rPr sz="27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700" b="1" spc="-9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razvrstavanje</a:t>
            </a:r>
            <a:r>
              <a:rPr sz="2700" b="1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(svrstati=staviti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zajedno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predmete</a:t>
            </a:r>
            <a:r>
              <a:rPr sz="27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istog</a:t>
            </a:r>
            <a:r>
              <a:rPr sz="27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svojstva;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razvrstati=postaviti</a:t>
            </a:r>
            <a:r>
              <a:rPr sz="2700" spc="-8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pojedini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predmet</a:t>
            </a:r>
            <a:r>
              <a:rPr sz="27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na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hrpu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predmeta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istog</a:t>
            </a:r>
            <a:r>
              <a:rPr sz="27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svojstva)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842" y="9207"/>
            <a:ext cx="8049259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Predmatematičke</a:t>
            </a:r>
            <a:r>
              <a:rPr sz="4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r>
              <a:rPr sz="40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nužne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Arial"/>
                <a:cs typeface="Arial"/>
              </a:rPr>
              <a:t>za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razvoj</a:t>
            </a:r>
            <a:r>
              <a:rPr sz="40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matematičke</a:t>
            </a:r>
            <a:r>
              <a:rPr sz="4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Arial"/>
                <a:cs typeface="Arial"/>
              </a:rPr>
              <a:t>kompetencije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842" y="1236281"/>
            <a:ext cx="7378700" cy="458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(prema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Čudina-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Obradović)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Arial"/>
              <a:cs typeface="Arial"/>
            </a:endParaRPr>
          </a:p>
          <a:p>
            <a:pPr marL="922655" marR="180975" indent="-342900">
              <a:lnSpc>
                <a:spcPct val="100000"/>
              </a:lnSpc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Sparivanje</a:t>
            </a:r>
            <a:r>
              <a:rPr sz="2700"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700" b="1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4D4D4D"/>
                </a:solidFill>
                <a:latin typeface="Arial"/>
                <a:cs typeface="Arial"/>
              </a:rPr>
              <a:t>pridruživanje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(sparivanje=povezivanje</a:t>
            </a:r>
            <a:r>
              <a:rPr sz="2700" spc="-9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predmeta</a:t>
            </a:r>
            <a:r>
              <a:rPr sz="27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50" dirty="0">
                <a:solidFill>
                  <a:srgbClr val="4D4D4D"/>
                </a:solidFill>
                <a:latin typeface="Arial"/>
                <a:cs typeface="Arial"/>
              </a:rPr>
              <a:t>s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istovrsnim</a:t>
            </a:r>
            <a:r>
              <a:rPr sz="27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predmetom;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pridruživanje=povezivanje</a:t>
            </a:r>
            <a:r>
              <a:rPr sz="2700" spc="-8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s</a:t>
            </a:r>
            <a:r>
              <a:rPr sz="27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pripadajućim predmetom)</a:t>
            </a:r>
            <a:endParaRPr sz="2700">
              <a:latin typeface="Arial"/>
              <a:cs typeface="Arial"/>
            </a:endParaRPr>
          </a:p>
          <a:p>
            <a:pPr marL="922655" indent="-3435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Jednako,</a:t>
            </a:r>
            <a:r>
              <a:rPr sz="2700" b="1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za</a:t>
            </a:r>
            <a:r>
              <a:rPr sz="2700" b="1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jedan</a:t>
            </a:r>
            <a:r>
              <a:rPr sz="2700" b="1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više,</a:t>
            </a:r>
            <a:r>
              <a:rPr sz="2700"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za</a:t>
            </a:r>
            <a:r>
              <a:rPr sz="2700" b="1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jedan</a:t>
            </a:r>
            <a:r>
              <a:rPr sz="2700" b="1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4D4D4D"/>
                </a:solidFill>
                <a:latin typeface="Arial"/>
                <a:cs typeface="Arial"/>
              </a:rPr>
              <a:t>manje</a:t>
            </a:r>
            <a:endParaRPr sz="2700">
              <a:latin typeface="Arial"/>
              <a:cs typeface="Arial"/>
            </a:endParaRPr>
          </a:p>
          <a:p>
            <a:pPr marL="922655">
              <a:lnSpc>
                <a:spcPct val="100000"/>
              </a:lnSpc>
              <a:spcBef>
                <a:spcPts val="5"/>
              </a:spcBef>
            </a:pP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(uspoređivanje</a:t>
            </a:r>
            <a:r>
              <a:rPr sz="27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skupova)</a:t>
            </a:r>
            <a:endParaRPr sz="2700">
              <a:latin typeface="Arial"/>
              <a:cs typeface="Arial"/>
            </a:endParaRPr>
          </a:p>
          <a:p>
            <a:pPr marL="922655" marR="5080" indent="-3429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922655" algn="l"/>
                <a:tab pos="923290" algn="l"/>
              </a:tabLst>
            </a:pPr>
            <a:r>
              <a:rPr sz="2700" b="1" dirty="0">
                <a:solidFill>
                  <a:srgbClr val="4D4D4D"/>
                </a:solidFill>
                <a:latin typeface="Arial"/>
                <a:cs typeface="Arial"/>
              </a:rPr>
              <a:t>Brojenje</a:t>
            </a:r>
            <a:r>
              <a:rPr sz="2700" b="1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(mehaničko</a:t>
            </a:r>
            <a:r>
              <a:rPr sz="27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brojenje</a:t>
            </a:r>
            <a:r>
              <a:rPr sz="27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7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unaprijed, </a:t>
            </a:r>
            <a:r>
              <a:rPr sz="2700" dirty="0">
                <a:solidFill>
                  <a:srgbClr val="4D4D4D"/>
                </a:solidFill>
                <a:latin typeface="Arial"/>
                <a:cs typeface="Arial"/>
              </a:rPr>
              <a:t>unatrag)</a:t>
            </a:r>
            <a:r>
              <a:rPr sz="2700" spc="-10" dirty="0">
                <a:solidFill>
                  <a:srgbClr val="4D4D4D"/>
                </a:solidFill>
                <a:latin typeface="Arial"/>
                <a:cs typeface="Arial"/>
              </a:rPr>
              <a:t> brojalice!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642" y="9207"/>
            <a:ext cx="80486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Predmatematičke</a:t>
            </a:r>
            <a:r>
              <a:rPr sz="40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r>
              <a:rPr sz="40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nužne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Arial"/>
                <a:cs typeface="Arial"/>
              </a:rPr>
              <a:t>za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razvoj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0000"/>
                </a:solidFill>
                <a:latin typeface="Arial"/>
                <a:cs typeface="Arial"/>
              </a:rPr>
              <a:t>matematičke</a:t>
            </a:r>
            <a:r>
              <a:rPr sz="4000" spc="-10" dirty="0">
                <a:solidFill>
                  <a:srgbClr val="FF0000"/>
                </a:solidFill>
                <a:latin typeface="Arial"/>
                <a:cs typeface="Arial"/>
              </a:rPr>
              <a:t> kompetencije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8630" y="1236281"/>
            <a:ext cx="8201659" cy="378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(prema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Čudina-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Obradović)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1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Prebrojavanje</a:t>
            </a:r>
            <a:r>
              <a:rPr sz="2500" b="1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(brojenje</a:t>
            </a:r>
            <a:r>
              <a:rPr sz="2500" b="1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4D4D4D"/>
                </a:solidFill>
                <a:latin typeface="Arial"/>
                <a:cs typeface="Arial"/>
              </a:rPr>
              <a:t>pridruživanjem)</a:t>
            </a:r>
            <a:endParaRPr sz="2500">
              <a:latin typeface="Arial"/>
              <a:cs typeface="Arial"/>
            </a:endParaRPr>
          </a:p>
          <a:p>
            <a:pPr marL="101600">
              <a:lnSpc>
                <a:spcPct val="100000"/>
              </a:lnSpc>
              <a:spcBef>
                <a:spcPts val="305"/>
              </a:spcBef>
            </a:pP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(pravo</a:t>
            </a:r>
            <a:r>
              <a:rPr sz="25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brojenje,</a:t>
            </a:r>
            <a:r>
              <a:rPr sz="2500" spc="-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povezivanje</a:t>
            </a:r>
            <a:r>
              <a:rPr sz="25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brojevne</a:t>
            </a:r>
            <a:r>
              <a:rPr sz="25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riječi</a:t>
            </a:r>
            <a:r>
              <a:rPr sz="25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5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D4D4D"/>
                </a:solidFill>
                <a:latin typeface="Arial"/>
                <a:cs typeface="Arial"/>
              </a:rPr>
              <a:t>količine)</a:t>
            </a:r>
            <a:endParaRPr sz="25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Prepoznavanje</a:t>
            </a:r>
            <a:r>
              <a:rPr sz="2500" b="1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brojki</a:t>
            </a:r>
            <a:r>
              <a:rPr sz="25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pridruživanje</a:t>
            </a:r>
            <a:r>
              <a:rPr sz="2500" b="1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brojaka</a:t>
            </a:r>
            <a:r>
              <a:rPr sz="2500" b="1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4D4D4D"/>
                </a:solidFill>
                <a:latin typeface="Arial"/>
                <a:cs typeface="Arial"/>
              </a:rPr>
              <a:t>količini</a:t>
            </a:r>
            <a:endParaRPr sz="2500">
              <a:latin typeface="Arial"/>
              <a:cs typeface="Arial"/>
            </a:endParaRPr>
          </a:p>
          <a:p>
            <a:pPr marL="279400" marR="1619250" indent="-88900">
              <a:lnSpc>
                <a:spcPct val="110000"/>
              </a:lnSpc>
            </a:pP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(do</a:t>
            </a:r>
            <a:r>
              <a:rPr sz="25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10</a:t>
            </a:r>
            <a:r>
              <a:rPr sz="25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25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prepoznavanje</a:t>
            </a:r>
            <a:r>
              <a:rPr sz="25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oblika</a:t>
            </a:r>
            <a:r>
              <a:rPr sz="2500" spc="-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5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naziva,</a:t>
            </a:r>
            <a:r>
              <a:rPr sz="25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D4D4D"/>
                </a:solidFill>
                <a:latin typeface="Arial"/>
                <a:cs typeface="Arial"/>
              </a:rPr>
              <a:t>zatim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značenja,</a:t>
            </a:r>
            <a:r>
              <a:rPr sz="25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na kraju</a:t>
            </a:r>
            <a:r>
              <a:rPr sz="25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pisanje</a:t>
            </a:r>
            <a:r>
              <a:rPr sz="25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uporaba</a:t>
            </a:r>
            <a:r>
              <a:rPr sz="25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D4D4D"/>
                </a:solidFill>
                <a:latin typeface="Arial"/>
                <a:cs typeface="Arial"/>
              </a:rPr>
              <a:t>brojki)</a:t>
            </a:r>
            <a:endParaRPr sz="2500">
              <a:latin typeface="Arial"/>
              <a:cs typeface="Arial"/>
            </a:endParaRPr>
          </a:p>
          <a:p>
            <a:pPr marL="355600" marR="233679" indent="-342900" algn="just">
              <a:lnSpc>
                <a:spcPts val="27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Mentalna</a:t>
            </a:r>
            <a:r>
              <a:rPr sz="2500" b="1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usporedba</a:t>
            </a:r>
            <a:r>
              <a:rPr sz="25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4D4D4D"/>
                </a:solidFill>
                <a:latin typeface="Arial"/>
                <a:cs typeface="Arial"/>
              </a:rPr>
              <a:t>brojeva</a:t>
            </a:r>
            <a:r>
              <a:rPr sz="25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(sposobnost</a:t>
            </a:r>
            <a:r>
              <a:rPr sz="2500" spc="-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djeteta</a:t>
            </a:r>
            <a:r>
              <a:rPr sz="25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4D4D4D"/>
                </a:solidFill>
                <a:latin typeface="Arial"/>
                <a:cs typeface="Arial"/>
              </a:rPr>
              <a:t>da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usporedi</a:t>
            </a:r>
            <a:r>
              <a:rPr sz="2500" spc="-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veličinu</a:t>
            </a:r>
            <a:r>
              <a:rPr sz="25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dvaju</a:t>
            </a:r>
            <a:r>
              <a:rPr sz="25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brojeva</a:t>
            </a:r>
            <a:r>
              <a:rPr sz="25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bez</a:t>
            </a:r>
            <a:r>
              <a:rPr sz="25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gledanja</a:t>
            </a:r>
            <a:r>
              <a:rPr sz="25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5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D4D4D"/>
                </a:solidFill>
                <a:latin typeface="Arial"/>
                <a:cs typeface="Arial"/>
              </a:rPr>
              <a:t>brojenja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prstiju</a:t>
            </a:r>
            <a:r>
              <a:rPr sz="2500" spc="-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D4D4D"/>
                </a:solidFill>
                <a:latin typeface="Arial"/>
                <a:cs typeface="Arial"/>
              </a:rPr>
              <a:t>ili </a:t>
            </a:r>
            <a:r>
              <a:rPr sz="2500" spc="-10" dirty="0">
                <a:solidFill>
                  <a:srgbClr val="4D4D4D"/>
                </a:solidFill>
                <a:latin typeface="Arial"/>
                <a:cs typeface="Arial"/>
              </a:rPr>
              <a:t>predmeta)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7269" y="306006"/>
            <a:ext cx="11747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CILJ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372" y="1508505"/>
            <a:ext cx="6936105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Cilj</a:t>
            </a:r>
            <a:r>
              <a:rPr sz="3200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nastave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matematike</a:t>
            </a:r>
            <a:r>
              <a:rPr sz="32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</a:t>
            </a:r>
            <a:r>
              <a:rPr sz="32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osnovnoj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školi</a:t>
            </a:r>
            <a:r>
              <a:rPr sz="32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je</a:t>
            </a:r>
            <a:r>
              <a:rPr sz="3200" spc="-4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32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učenike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uvede</a:t>
            </a:r>
            <a:r>
              <a:rPr sz="32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u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kvantitativno</a:t>
            </a:r>
            <a:r>
              <a:rPr sz="3200" spc="-5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spoznavanje</a:t>
            </a:r>
            <a:r>
              <a:rPr sz="3200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svijeta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i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uočavanje</a:t>
            </a:r>
            <a:r>
              <a:rPr sz="3200" spc="-7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matematičkih</a:t>
            </a:r>
            <a:r>
              <a:rPr sz="32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struktura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i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osposobi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za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uspješnu</a:t>
            </a:r>
            <a:r>
              <a:rPr sz="3200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primjenu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matematičkog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znanja</a:t>
            </a:r>
            <a:r>
              <a:rPr sz="3200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u</a:t>
            </a:r>
            <a:r>
              <a:rPr sz="32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životu</a:t>
            </a:r>
            <a:r>
              <a:rPr sz="3200" spc="-4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32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radu.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2150" y="4006850"/>
            <a:ext cx="1656714" cy="0"/>
          </a:xfrm>
          <a:custGeom>
            <a:avLst/>
            <a:gdLst/>
            <a:ahLst/>
            <a:cxnLst/>
            <a:rect l="l" t="t" r="r" b="b"/>
            <a:pathLst>
              <a:path w="1656714">
                <a:moveTo>
                  <a:pt x="0" y="0"/>
                </a:moveTo>
                <a:lnTo>
                  <a:pt x="1656207" y="0"/>
                </a:lnTo>
              </a:path>
            </a:pathLst>
          </a:custGeom>
          <a:ln w="58419">
            <a:solidFill>
              <a:srgbClr val="CA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630" y="4438650"/>
            <a:ext cx="6696709" cy="72390"/>
          </a:xfrm>
          <a:custGeom>
            <a:avLst/>
            <a:gdLst/>
            <a:ahLst/>
            <a:cxnLst/>
            <a:rect l="l" t="t" r="r" b="b"/>
            <a:pathLst>
              <a:path w="6696709" h="72389">
                <a:moveTo>
                  <a:pt x="0" y="72008"/>
                </a:moveTo>
                <a:lnTo>
                  <a:pt x="6696710" y="0"/>
                </a:lnTo>
              </a:path>
            </a:pathLst>
          </a:custGeom>
          <a:ln w="58419">
            <a:solidFill>
              <a:srgbClr val="CA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562" y="201040"/>
            <a:ext cx="20751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ZADACI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447" y="1283334"/>
            <a:ext cx="8996680" cy="441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učenici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postupno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shvate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pojmove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prirodnog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broja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osposobe</a:t>
            </a:r>
            <a:endParaRPr sz="24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  <a:tabLst>
                <a:tab pos="321691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se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za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razumijevanje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	pojmova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zakonitosti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u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prirodi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društvu</a:t>
            </a:r>
            <a:endParaRPr sz="24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učenici usvoje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potrebna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matematička</a:t>
            </a:r>
            <a:r>
              <a:rPr sz="2400" spc="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znanja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rječnik</a:t>
            </a:r>
            <a:endParaRPr sz="24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se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osposobe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za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rješavanje</a:t>
            </a:r>
            <a:r>
              <a:rPr sz="24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jednostavnih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matematičkih</a:t>
            </a:r>
            <a:endParaRPr sz="24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zadataka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iz</a:t>
            </a:r>
            <a:r>
              <a:rPr sz="2400" spc="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praktičnog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života</a:t>
            </a:r>
            <a:endParaRPr sz="2400">
              <a:latin typeface="Microsoft Sans Serif"/>
              <a:cs typeface="Microsoft Sans Serif"/>
            </a:endParaRPr>
          </a:p>
          <a:p>
            <a:pPr marL="354965" marR="14795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  <a:tab pos="421386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razviju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sposobnost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što</a:t>
            </a:r>
            <a:r>
              <a:rPr sz="24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jasnijeg</a:t>
            </a:r>
            <a:r>
              <a:rPr sz="24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matematičkog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mišljenja</a:t>
            </a:r>
            <a:r>
              <a:rPr sz="2400" spc="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i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izražavanja,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smisao</a:t>
            </a:r>
            <a:r>
              <a:rPr sz="2400" spc="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za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red,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	preciznost, preglednost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točnost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u </a:t>
            </a:r>
            <a:r>
              <a:rPr sz="24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radu</a:t>
            </a:r>
            <a:endParaRPr sz="24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razviju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sposobnost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procjenjivanja</a:t>
            </a:r>
            <a:r>
              <a:rPr sz="2400" spc="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prostornog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predočavanja</a:t>
            </a:r>
            <a:endParaRPr sz="24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da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se</a:t>
            </a:r>
            <a:r>
              <a:rPr sz="24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osposobe za</a:t>
            </a:r>
            <a:r>
              <a:rPr sz="24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primjenjivanje</a:t>
            </a:r>
            <a:r>
              <a:rPr sz="2400" spc="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elementarnog</a:t>
            </a:r>
            <a:r>
              <a:rPr sz="24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matematičkog</a:t>
            </a:r>
            <a:endParaRPr sz="24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znanja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u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životu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4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radu.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5706" y="5992252"/>
            <a:ext cx="166699" cy="16883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026" spc="-4" dirty="0">
                <a:latin typeface="Arial"/>
                <a:cs typeface="Arial"/>
              </a:rPr>
              <a:t>12</a:t>
            </a:r>
            <a:endParaRPr sz="102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270" y="1356180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spc="-13" dirty="0">
                <a:solidFill>
                  <a:srgbClr val="FF0000"/>
                </a:solidFill>
                <a:latin typeface="Arial"/>
                <a:cs typeface="Arial"/>
              </a:rPr>
              <a:t>PRVI  </a:t>
            </a:r>
            <a:r>
              <a:rPr sz="1539" b="1" dirty="0">
                <a:solidFill>
                  <a:srgbClr val="FF0000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270" y="2059897"/>
            <a:ext cx="185812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  <a:tabLst>
                <a:tab pos="184616" algn="l"/>
              </a:tabLst>
            </a:pPr>
            <a:r>
              <a:rPr sz="1539" dirty="0">
                <a:solidFill>
                  <a:srgbClr val="E21010"/>
                </a:solidFill>
                <a:latin typeface="Arial"/>
                <a:cs typeface="Arial"/>
              </a:rPr>
              <a:t>-	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geometrijski 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oblici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i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likovi,</a:t>
            </a:r>
            <a:r>
              <a:rPr sz="1539" b="1" spc="-64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nizovi</a:t>
            </a:r>
            <a:endParaRPr sz="153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270" y="2763617"/>
            <a:ext cx="1663187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9774" indent="-119457">
              <a:spcBef>
                <a:spcPts val="86"/>
              </a:spcBef>
              <a:buFont typeface="Arial"/>
              <a:buChar char="-"/>
              <a:tabLst>
                <a:tab pos="130317" algn="l"/>
              </a:tabLst>
            </a:pP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brojevi do</a:t>
            </a:r>
            <a:r>
              <a:rPr sz="1539" b="1" spc="-17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5</a:t>
            </a:r>
            <a:endParaRPr sz="1539">
              <a:latin typeface="Arial"/>
              <a:cs typeface="Arial"/>
            </a:endParaRPr>
          </a:p>
          <a:p>
            <a:pPr marL="119457" marR="4344" indent="-109141">
              <a:buFont typeface="Arial"/>
              <a:buChar char="-"/>
              <a:tabLst>
                <a:tab pos="130317" algn="l"/>
              </a:tabLst>
            </a:pP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zbrajanje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i  oduzimanje do</a:t>
            </a:r>
            <a:r>
              <a:rPr sz="1539" b="1" spc="-86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5</a:t>
            </a:r>
            <a:endParaRPr sz="153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4270" y="3701909"/>
            <a:ext cx="1772328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9774" indent="-119457">
              <a:spcBef>
                <a:spcPts val="86"/>
              </a:spcBef>
              <a:buFont typeface="Arial"/>
              <a:buChar char="-"/>
              <a:tabLst>
                <a:tab pos="130317" algn="l"/>
              </a:tabLst>
            </a:pP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brojevi do</a:t>
            </a:r>
            <a:r>
              <a:rPr sz="1539" b="1" spc="-17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10</a:t>
            </a:r>
            <a:endParaRPr sz="1539">
              <a:latin typeface="Arial"/>
              <a:cs typeface="Arial"/>
            </a:endParaRPr>
          </a:p>
          <a:p>
            <a:pPr marL="119457" marR="4344" indent="-109141">
              <a:buFont typeface="Arial"/>
              <a:buChar char="-"/>
              <a:tabLst>
                <a:tab pos="130317" algn="l"/>
              </a:tabLst>
            </a:pP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zbrajanje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i  oduzimanje do</a:t>
            </a:r>
            <a:r>
              <a:rPr sz="1539" b="1" spc="-86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10</a:t>
            </a:r>
            <a:endParaRPr sz="153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4270" y="4640199"/>
            <a:ext cx="1771786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brojevi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do</a:t>
            </a:r>
            <a:r>
              <a:rPr sz="1539" b="1" spc="-26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20</a:t>
            </a:r>
            <a:endParaRPr sz="1539">
              <a:latin typeface="Arial"/>
              <a:cs typeface="Arial"/>
            </a:endParaRPr>
          </a:p>
          <a:p>
            <a:pPr marL="119457" marR="4344" indent="-109141"/>
            <a:r>
              <a:rPr sz="1539" dirty="0">
                <a:solidFill>
                  <a:srgbClr val="E21010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zbrajanje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i  oduzimanje do</a:t>
            </a:r>
            <a:r>
              <a:rPr sz="1539" b="1" spc="-86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20</a:t>
            </a:r>
            <a:endParaRPr sz="1539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9144" y="1910025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DRUGI  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9143" y="2613743"/>
            <a:ext cx="1456850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 </a:t>
            </a: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brojevi do</a:t>
            </a:r>
            <a:r>
              <a:rPr sz="1539" b="1" spc="-86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100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9144" y="3082890"/>
            <a:ext cx="1205987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zbrajanje </a:t>
            </a: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i  oduzimanje  do</a:t>
            </a:r>
            <a:r>
              <a:rPr sz="1539" b="1" spc="-13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100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9144" y="4021181"/>
            <a:ext cx="1042003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</a:t>
            </a:r>
            <a:r>
              <a:rPr sz="1539" spc="-73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množenje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39144" y="4490327"/>
            <a:ext cx="97684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</a:t>
            </a:r>
            <a:r>
              <a:rPr sz="1539" spc="-73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dijeljenje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5095" y="1171121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TREĆI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9183" y="1874840"/>
            <a:ext cx="1074583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65159" marR="4344" indent="-54842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brojevi</a:t>
            </a:r>
            <a:r>
              <a:rPr sz="1539" b="1" spc="-86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do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1</a:t>
            </a:r>
            <a:r>
              <a:rPr sz="1539" b="1" spc="-13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85095" y="2578558"/>
            <a:ext cx="1205987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 zbrajanje i 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oduzimanje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do 1</a:t>
            </a:r>
            <a:r>
              <a:rPr sz="1539" b="1" spc="-26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85095" y="3516850"/>
            <a:ext cx="1096846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73213" marR="4344" indent="-162897">
              <a:spcBef>
                <a:spcPts val="86"/>
              </a:spcBef>
              <a:tabLst>
                <a:tab pos="184616" algn="l"/>
              </a:tabLst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		m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noženje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do 1</a:t>
            </a:r>
            <a:r>
              <a:rPr sz="1539" b="1" spc="-38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5095" y="4220569"/>
            <a:ext cx="976844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dirty="0">
                <a:solidFill>
                  <a:srgbClr val="820909"/>
                </a:solidFill>
                <a:latin typeface="Arial"/>
                <a:cs typeface="Arial"/>
              </a:rPr>
              <a:t>-</a:t>
            </a:r>
            <a:r>
              <a:rPr sz="1539" spc="-81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dijeljenje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do 1</a:t>
            </a:r>
            <a:r>
              <a:rPr sz="1539" b="1" spc="-56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5095" y="4924287"/>
            <a:ext cx="1128882" cy="119526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</a:t>
            </a:r>
            <a:r>
              <a:rPr sz="1539" b="1" spc="-81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geometrija  (ravnina,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pravac, 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krug,  kružnica)</a:t>
            </a:r>
            <a:endParaRPr sz="1539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71778" y="678518"/>
            <a:ext cx="857929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Č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ETVRTI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779" y="1382236"/>
            <a:ext cx="1075669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b="1" dirty="0">
                <a:latin typeface="Arial"/>
                <a:cs typeface="Arial"/>
              </a:rPr>
              <a:t>-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brojevi</a:t>
            </a:r>
            <a:r>
              <a:rPr sz="1539" b="1" spc="-9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do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1 000</a:t>
            </a:r>
            <a:r>
              <a:rPr sz="1539" b="1" spc="-6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71779" y="2085955"/>
            <a:ext cx="1292866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4344" indent="-109141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 zbrajanje i 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oduzimanje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9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71779" y="3024247"/>
            <a:ext cx="1347165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73213" marR="4344" indent="-162897">
              <a:spcBef>
                <a:spcPts val="86"/>
              </a:spcBef>
              <a:tabLst>
                <a:tab pos="184616" algn="l"/>
              </a:tabLst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		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množenje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90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71779" y="3727966"/>
            <a:ext cx="1292866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</a:t>
            </a:r>
            <a:r>
              <a:rPr sz="1539" b="1" spc="-17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dijeljenje</a:t>
            </a:r>
            <a:endParaRPr sz="1539">
              <a:latin typeface="Arial"/>
              <a:cs typeface="Arial"/>
            </a:endParaRPr>
          </a:p>
          <a:p>
            <a:pPr marL="119457"/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do 1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r>
              <a:rPr sz="1539" b="1" spc="-86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000</a:t>
            </a:r>
            <a:endParaRPr sz="1539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1779" y="4431684"/>
            <a:ext cx="1128882" cy="119526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</a:t>
            </a:r>
            <a:r>
              <a:rPr sz="1539" b="1" spc="-81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geometrija  (kutovi,  opseg,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površina, 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volumena)</a:t>
            </a:r>
            <a:endParaRPr sz="1539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6842" y="739760"/>
            <a:ext cx="1785361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00458A"/>
                </a:solidFill>
                <a:latin typeface="Arial"/>
                <a:cs typeface="Arial"/>
              </a:rPr>
              <a:t>REDOVNA</a:t>
            </a:r>
            <a:r>
              <a:rPr sz="1539" b="1" spc="291" dirty="0">
                <a:solidFill>
                  <a:srgbClr val="00458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00458A"/>
                </a:solidFill>
                <a:latin typeface="Arial"/>
                <a:cs typeface="Arial"/>
              </a:rPr>
              <a:t>ŠKOLA</a:t>
            </a:r>
            <a:endParaRPr sz="153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9" y="1508760"/>
            <a:ext cx="5359400" cy="3825240"/>
            <a:chOff x="1539239" y="1508760"/>
            <a:chExt cx="5359400" cy="3825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39" y="1671319"/>
              <a:ext cx="4627879" cy="3657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96439" y="4762500"/>
              <a:ext cx="4627880" cy="566420"/>
            </a:xfrm>
            <a:custGeom>
              <a:avLst/>
              <a:gdLst/>
              <a:ahLst/>
              <a:cxnLst/>
              <a:rect l="l" t="t" r="r" b="b"/>
              <a:pathLst>
                <a:path w="4627880" h="566420">
                  <a:moveTo>
                    <a:pt x="4627879" y="0"/>
                  </a:moveTo>
                  <a:lnTo>
                    <a:pt x="0" y="0"/>
                  </a:lnTo>
                  <a:lnTo>
                    <a:pt x="0" y="566419"/>
                  </a:lnTo>
                  <a:lnTo>
                    <a:pt x="4627879" y="566419"/>
                  </a:lnTo>
                  <a:lnTo>
                    <a:pt x="4627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96439" y="4762500"/>
              <a:ext cx="4627880" cy="566420"/>
            </a:xfrm>
            <a:custGeom>
              <a:avLst/>
              <a:gdLst/>
              <a:ahLst/>
              <a:cxnLst/>
              <a:rect l="l" t="t" r="r" b="b"/>
              <a:pathLst>
                <a:path w="4627880" h="566420">
                  <a:moveTo>
                    <a:pt x="0" y="566419"/>
                  </a:moveTo>
                  <a:lnTo>
                    <a:pt x="4627879" y="566419"/>
                  </a:lnTo>
                  <a:lnTo>
                    <a:pt x="4627879" y="0"/>
                  </a:lnTo>
                  <a:lnTo>
                    <a:pt x="0" y="0"/>
                  </a:lnTo>
                  <a:lnTo>
                    <a:pt x="0" y="566419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239" y="1508760"/>
              <a:ext cx="5359400" cy="37896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26179" y="2824480"/>
              <a:ext cx="2230120" cy="784860"/>
            </a:xfrm>
            <a:custGeom>
              <a:avLst/>
              <a:gdLst/>
              <a:ahLst/>
              <a:cxnLst/>
              <a:rect l="l" t="t" r="r" b="b"/>
              <a:pathLst>
                <a:path w="2230120" h="784860">
                  <a:moveTo>
                    <a:pt x="2230120" y="0"/>
                  </a:moveTo>
                  <a:lnTo>
                    <a:pt x="0" y="0"/>
                  </a:lnTo>
                  <a:lnTo>
                    <a:pt x="0" y="784860"/>
                  </a:lnTo>
                  <a:lnTo>
                    <a:pt x="2230120" y="784860"/>
                  </a:lnTo>
                  <a:lnTo>
                    <a:pt x="2230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212335" y="2854959"/>
            <a:ext cx="12598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ALGEBRA GEOMETRIJA ARITMETIKA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6039" y="2824479"/>
            <a:ext cx="1770380" cy="2402840"/>
          </a:xfrm>
          <a:custGeom>
            <a:avLst/>
            <a:gdLst/>
            <a:ahLst/>
            <a:cxnLst/>
            <a:rect l="l" t="t" r="r" b="b"/>
            <a:pathLst>
              <a:path w="1770380" h="2402840">
                <a:moveTo>
                  <a:pt x="1770380" y="0"/>
                </a:moveTo>
                <a:lnTo>
                  <a:pt x="0" y="0"/>
                </a:lnTo>
                <a:lnTo>
                  <a:pt x="0" y="2402840"/>
                </a:lnTo>
                <a:lnTo>
                  <a:pt x="1770380" y="2402840"/>
                </a:lnTo>
                <a:lnTo>
                  <a:pt x="1770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11249" y="2854959"/>
            <a:ext cx="12217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874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PODRUČJA </a:t>
            </a:r>
            <a:r>
              <a:rPr sz="1500" spc="-45" dirty="0">
                <a:solidFill>
                  <a:srgbClr val="4D4D4D"/>
                </a:solidFill>
                <a:latin typeface="Arial"/>
                <a:cs typeface="Arial"/>
              </a:rPr>
              <a:t>MATEMATIKE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3736" y="3998341"/>
            <a:ext cx="15551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PREDNUMERIKA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1549" y="4684395"/>
            <a:ext cx="1501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TEMELJNE KOMPETENCIJE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2159" y="3865879"/>
            <a:ext cx="3408679" cy="784860"/>
          </a:xfrm>
          <a:custGeom>
            <a:avLst/>
            <a:gdLst/>
            <a:ahLst/>
            <a:cxnLst/>
            <a:rect l="l" t="t" r="r" b="b"/>
            <a:pathLst>
              <a:path w="3408679" h="784860">
                <a:moveTo>
                  <a:pt x="3408680" y="0"/>
                </a:moveTo>
                <a:lnTo>
                  <a:pt x="0" y="0"/>
                </a:lnTo>
                <a:lnTo>
                  <a:pt x="0" y="784860"/>
                </a:lnTo>
                <a:lnTo>
                  <a:pt x="3408680" y="784860"/>
                </a:lnTo>
                <a:lnTo>
                  <a:pt x="3408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78554" y="3895470"/>
            <a:ext cx="2677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KOLIČINE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4D4D4D"/>
                </a:solidFill>
                <a:latin typeface="Arial"/>
                <a:cs typeface="Arial"/>
              </a:rPr>
              <a:t>(USPOREĐIVANJE, </a:t>
            </a: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NIZANJE)</a:t>
            </a:r>
            <a:endParaRPr sz="15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OBLIK</a:t>
            </a:r>
            <a:r>
              <a:rPr sz="15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– VELIČINA</a:t>
            </a:r>
            <a:r>
              <a:rPr sz="1500" spc="-10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D4D4D"/>
                </a:solidFill>
                <a:latin typeface="Arial"/>
                <a:cs typeface="Arial"/>
              </a:rPr>
              <a:t>-</a:t>
            </a:r>
            <a:r>
              <a:rPr sz="15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4D4D4D"/>
                </a:solidFill>
                <a:latin typeface="Arial"/>
                <a:cs typeface="Arial"/>
              </a:rPr>
              <a:t>BOJA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02939" y="4828540"/>
            <a:ext cx="3624579" cy="508000"/>
          </a:xfrm>
          <a:custGeom>
            <a:avLst/>
            <a:gdLst/>
            <a:ahLst/>
            <a:cxnLst/>
            <a:rect l="l" t="t" r="r" b="b"/>
            <a:pathLst>
              <a:path w="3624579" h="508000">
                <a:moveTo>
                  <a:pt x="3624579" y="0"/>
                </a:moveTo>
                <a:lnTo>
                  <a:pt x="0" y="0"/>
                </a:lnTo>
                <a:lnTo>
                  <a:pt x="0" y="508000"/>
                </a:lnTo>
                <a:lnTo>
                  <a:pt x="3624579" y="508000"/>
                </a:lnTo>
                <a:lnTo>
                  <a:pt x="3624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17265" y="4861179"/>
            <a:ext cx="299783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4D4D4D"/>
                </a:solidFill>
                <a:latin typeface="Arial"/>
                <a:cs typeface="Arial"/>
              </a:rPr>
              <a:t>SPOZNAJA/</a:t>
            </a:r>
            <a:r>
              <a:rPr sz="9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D4D4D"/>
                </a:solidFill>
                <a:latin typeface="Arial"/>
                <a:cs typeface="Arial"/>
              </a:rPr>
              <a:t>PERCEPCIJA /</a:t>
            </a:r>
            <a:r>
              <a:rPr sz="900" b="1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4D4D4D"/>
                </a:solidFill>
                <a:latin typeface="Arial"/>
                <a:cs typeface="Arial"/>
              </a:rPr>
              <a:t>MOTORIKA</a:t>
            </a:r>
            <a:endParaRPr sz="9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900" dirty="0">
                <a:solidFill>
                  <a:srgbClr val="4D4D4D"/>
                </a:solidFill>
                <a:latin typeface="Arial"/>
                <a:cs typeface="Arial"/>
              </a:rPr>
              <a:t>TAKTILNO,</a:t>
            </a:r>
            <a:r>
              <a:rPr sz="9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4D4D4D"/>
                </a:solidFill>
                <a:latin typeface="Arial"/>
                <a:cs typeface="Arial"/>
              </a:rPr>
              <a:t>KINESTETSKI,</a:t>
            </a:r>
            <a:r>
              <a:rPr sz="9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4D4D4D"/>
                </a:solidFill>
                <a:latin typeface="Arial"/>
                <a:cs typeface="Arial"/>
              </a:rPr>
              <a:t>VESTIBULARNO,</a:t>
            </a:r>
            <a:r>
              <a:rPr sz="9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4D4D4D"/>
                </a:solidFill>
                <a:latin typeface="Arial"/>
                <a:cs typeface="Arial"/>
              </a:rPr>
              <a:t>VIZUALNO, </a:t>
            </a:r>
            <a:r>
              <a:rPr sz="900" dirty="0">
                <a:solidFill>
                  <a:srgbClr val="4D4D4D"/>
                </a:solidFill>
                <a:latin typeface="Arial"/>
                <a:cs typeface="Arial"/>
              </a:rPr>
              <a:t>AUDITIVNO,</a:t>
            </a:r>
            <a:r>
              <a:rPr sz="9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4D4D4D"/>
                </a:solidFill>
                <a:latin typeface="Arial"/>
                <a:cs typeface="Arial"/>
              </a:rPr>
              <a:t>PROSTOR,</a:t>
            </a:r>
            <a:r>
              <a:rPr sz="9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4D4D4D"/>
                </a:solidFill>
                <a:latin typeface="Arial"/>
                <a:cs typeface="Arial"/>
              </a:rPr>
              <a:t>VRIJEME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8940" y="2065020"/>
            <a:ext cx="1567180" cy="5537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330"/>
              </a:spcBef>
            </a:pPr>
            <a:r>
              <a:rPr sz="1500" spc="-20" dirty="0">
                <a:solidFill>
                  <a:srgbClr val="4D4D4D"/>
                </a:solidFill>
                <a:latin typeface="Arial"/>
                <a:cs typeface="Arial"/>
              </a:rPr>
              <a:t>KUĆA</a:t>
            </a:r>
            <a:endParaRPr sz="1500">
              <a:latin typeface="Arial"/>
              <a:cs typeface="Arial"/>
            </a:endParaRPr>
          </a:p>
          <a:p>
            <a:pPr marL="5080" algn="ctr">
              <a:lnSpc>
                <a:spcPct val="100000"/>
              </a:lnSpc>
            </a:pPr>
            <a:r>
              <a:rPr sz="1500" spc="-10" dirty="0">
                <a:solidFill>
                  <a:srgbClr val="4D4D4D"/>
                </a:solidFill>
                <a:latin typeface="Arial"/>
                <a:cs typeface="Arial"/>
              </a:rPr>
              <a:t>MATEMATIKE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4270" y="1356180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spc="-4" dirty="0">
                <a:solidFill>
                  <a:srgbClr val="FF0000"/>
                </a:solidFill>
                <a:latin typeface="Arial"/>
                <a:cs typeface="Arial"/>
              </a:rPr>
              <a:t>PETI  </a:t>
            </a:r>
            <a:r>
              <a:rPr sz="1539" b="1" dirty="0">
                <a:solidFill>
                  <a:srgbClr val="FF0000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30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4270" y="2059897"/>
            <a:ext cx="1129968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E21010"/>
                </a:solidFill>
                <a:latin typeface="Arial"/>
                <a:cs typeface="Arial"/>
              </a:rPr>
              <a:t>-</a:t>
            </a:r>
            <a:r>
              <a:rPr sz="1539" spc="-73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geometrija</a:t>
            </a:r>
            <a:endParaRPr sz="153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270" y="2529043"/>
            <a:ext cx="933405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E21010"/>
                </a:solidFill>
                <a:latin typeface="Arial"/>
                <a:cs typeface="Arial"/>
              </a:rPr>
              <a:t>-</a:t>
            </a:r>
            <a:r>
              <a:rPr sz="1539" spc="-73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razlomci</a:t>
            </a:r>
            <a:endParaRPr sz="153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270" y="2998188"/>
            <a:ext cx="1738663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E21010"/>
                </a:solidFill>
                <a:latin typeface="Arial"/>
                <a:cs typeface="Arial"/>
              </a:rPr>
              <a:t>- </a:t>
            </a:r>
            <a:r>
              <a:rPr sz="1539" b="1" dirty="0">
                <a:solidFill>
                  <a:srgbClr val="E21010"/>
                </a:solidFill>
                <a:latin typeface="Arial"/>
                <a:cs typeface="Arial"/>
              </a:rPr>
              <a:t>decimalni</a:t>
            </a:r>
            <a:r>
              <a:rPr sz="1539" b="1" spc="-81" dirty="0">
                <a:solidFill>
                  <a:srgbClr val="E2101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E21010"/>
                </a:solidFill>
                <a:latin typeface="Arial"/>
                <a:cs typeface="Arial"/>
              </a:rPr>
              <a:t>brojevi</a:t>
            </a:r>
            <a:endParaRPr sz="153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9144" y="1910025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ŠESTI  </a:t>
            </a: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9144" y="2613743"/>
            <a:ext cx="1129968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</a:t>
            </a:r>
            <a:r>
              <a:rPr sz="1539" spc="-73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geometrija</a:t>
            </a:r>
            <a:endParaRPr sz="1539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9143" y="3082890"/>
            <a:ext cx="933405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</a:t>
            </a:r>
            <a:r>
              <a:rPr sz="1539" spc="-86" dirty="0">
                <a:solidFill>
                  <a:srgbClr val="380AE0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razlomci  različitih  nazivnika</a:t>
            </a:r>
            <a:endParaRPr sz="153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9143" y="4021182"/>
            <a:ext cx="943722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dirty="0">
                <a:solidFill>
                  <a:srgbClr val="380AE0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cijeli </a:t>
            </a: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i  </a:t>
            </a:r>
            <a:r>
              <a:rPr sz="1539" b="1" spc="-4" dirty="0">
                <a:solidFill>
                  <a:srgbClr val="380AE0"/>
                </a:solidFill>
                <a:latin typeface="Arial"/>
                <a:cs typeface="Arial"/>
              </a:rPr>
              <a:t>racionalni  </a:t>
            </a:r>
            <a:r>
              <a:rPr sz="1539" b="1" dirty="0">
                <a:solidFill>
                  <a:srgbClr val="380AE0"/>
                </a:solidFill>
                <a:latin typeface="Arial"/>
                <a:cs typeface="Arial"/>
              </a:rPr>
              <a:t>brojevi</a:t>
            </a:r>
            <a:endParaRPr sz="153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85095" y="1171121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SEDMI  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85095" y="1874840"/>
            <a:ext cx="1312414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53756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geometrija  (mnogokuti,..)</a:t>
            </a:r>
            <a:endParaRPr sz="153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5095" y="2578558"/>
            <a:ext cx="1205444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</a:t>
            </a:r>
            <a:r>
              <a:rPr sz="1539" b="1" spc="-77" dirty="0">
                <a:solidFill>
                  <a:srgbClr val="820909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koordinatni 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sustavi</a:t>
            </a:r>
            <a:endParaRPr sz="153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5095" y="3282276"/>
            <a:ext cx="1010510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184616" algn="l"/>
              </a:tabLst>
            </a:pP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-	postotak</a:t>
            </a:r>
            <a:endParaRPr sz="153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85095" y="3751423"/>
            <a:ext cx="977387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dirty="0">
                <a:solidFill>
                  <a:srgbClr val="820909"/>
                </a:solidFill>
                <a:latin typeface="Arial"/>
                <a:cs typeface="Arial"/>
              </a:rPr>
              <a:t>- </a:t>
            </a:r>
            <a:r>
              <a:rPr sz="1539" b="1" dirty="0">
                <a:solidFill>
                  <a:srgbClr val="820909"/>
                </a:solidFill>
                <a:latin typeface="Arial"/>
                <a:cs typeface="Arial"/>
              </a:rPr>
              <a:t>linearne  </a:t>
            </a:r>
            <a:r>
              <a:rPr sz="1539" b="1" spc="-4" dirty="0">
                <a:solidFill>
                  <a:srgbClr val="820909"/>
                </a:solidFill>
                <a:latin typeface="Arial"/>
                <a:cs typeface="Arial"/>
              </a:rPr>
              <a:t>jednadžbe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71759" y="678518"/>
            <a:ext cx="836752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OSMI 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RAZRED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71759" y="1382236"/>
            <a:ext cx="1129968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latin typeface="Arial"/>
                <a:cs typeface="Arial"/>
              </a:rPr>
              <a:t>-</a:t>
            </a:r>
            <a:r>
              <a:rPr sz="1539" b="1" spc="-73" dirty="0"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geometrija</a:t>
            </a:r>
            <a:endParaRPr sz="153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71759" y="1851381"/>
            <a:ext cx="1184267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</a:t>
            </a:r>
            <a:r>
              <a:rPr sz="1539" b="1" spc="-73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kvadriranje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71759" y="2320528"/>
            <a:ext cx="1043089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  <a:tabLst>
                <a:tab pos="184616" algn="l"/>
              </a:tabLst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	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Pitagorin  poučak</a:t>
            </a:r>
            <a:endParaRPr sz="1539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71759" y="3024247"/>
            <a:ext cx="1358568" cy="144533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realni</a:t>
            </a:r>
            <a:r>
              <a:rPr sz="1539" b="1" spc="-73" dirty="0">
                <a:solidFill>
                  <a:srgbClr val="FF339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FF339A"/>
                </a:solidFill>
                <a:latin typeface="Arial"/>
                <a:cs typeface="Arial"/>
              </a:rPr>
              <a:t>brojevi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26"/>
              </a:spcBef>
            </a:pPr>
            <a:endParaRPr sz="1582">
              <a:latin typeface="Arial"/>
              <a:cs typeface="Arial"/>
            </a:endParaRPr>
          </a:p>
          <a:p>
            <a:pPr marL="255205" marR="228055" indent="-244345">
              <a:buFont typeface="Arial"/>
              <a:buChar char="-"/>
              <a:tabLst>
                <a:tab pos="254662" algn="l"/>
                <a:tab pos="255205" algn="l"/>
              </a:tabLst>
            </a:pP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kvadratni  korijen</a:t>
            </a:r>
            <a:endParaRPr sz="1539">
              <a:latin typeface="Arial"/>
              <a:cs typeface="Arial"/>
            </a:endParaRPr>
          </a:p>
          <a:p>
            <a:pPr>
              <a:spcBef>
                <a:spcPts val="30"/>
              </a:spcBef>
              <a:buClr>
                <a:srgbClr val="FF339A"/>
              </a:buClr>
              <a:buFont typeface="Arial"/>
              <a:buChar char="-"/>
            </a:pPr>
            <a:endParaRPr sz="1582">
              <a:latin typeface="Arial"/>
              <a:cs typeface="Arial"/>
            </a:endParaRPr>
          </a:p>
          <a:p>
            <a:pPr marL="255205" indent="-244345">
              <a:buFont typeface="Arial"/>
              <a:buChar char="-"/>
              <a:tabLst>
                <a:tab pos="254662" algn="l"/>
                <a:tab pos="255205" algn="l"/>
              </a:tabLst>
            </a:pPr>
            <a:r>
              <a:rPr sz="1539" b="1" spc="-4" dirty="0">
                <a:solidFill>
                  <a:srgbClr val="FF339A"/>
                </a:solidFill>
                <a:latin typeface="Arial"/>
                <a:cs typeface="Arial"/>
              </a:rPr>
              <a:t>vektori</a:t>
            </a:r>
            <a:endParaRPr sz="153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822" y="739760"/>
            <a:ext cx="1785361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00458A"/>
                </a:solidFill>
                <a:latin typeface="Arial"/>
                <a:cs typeface="Arial"/>
              </a:rPr>
              <a:t>REDOVNA</a:t>
            </a:r>
            <a:r>
              <a:rPr sz="1539" b="1" spc="291" dirty="0">
                <a:solidFill>
                  <a:srgbClr val="00458A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00458A"/>
                </a:solidFill>
                <a:latin typeface="Arial"/>
                <a:cs typeface="Arial"/>
              </a:rPr>
              <a:t>ŠKOLA</a:t>
            </a:r>
            <a:endParaRPr sz="153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7711" y="1415474"/>
            <a:ext cx="6864516" cy="338595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304074" algn="l"/>
              </a:tabLst>
            </a:pPr>
            <a:r>
              <a:rPr sz="1026" b="1" spc="-64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matematika </a:t>
            </a:r>
            <a:r>
              <a:rPr sz="1710" spc="-154" dirty="0">
                <a:solidFill>
                  <a:srgbClr val="0072E6"/>
                </a:solidFill>
                <a:latin typeface="Trebuchet MS"/>
                <a:cs typeface="Trebuchet MS"/>
              </a:rPr>
              <a:t>je</a:t>
            </a:r>
            <a:r>
              <a:rPr sz="1710" spc="-15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apstraktna</a:t>
            </a:r>
            <a:endParaRPr sz="1710" dirty="0">
              <a:latin typeface="Trebuchet MS"/>
              <a:cs typeface="Trebuchet MS"/>
            </a:endParaRPr>
          </a:p>
          <a:p>
            <a:pPr marL="304074" marR="4344" indent="-293214">
              <a:lnSpc>
                <a:spcPts val="1642"/>
              </a:lnSpc>
              <a:spcBef>
                <a:spcPts val="398"/>
              </a:spcBef>
              <a:buChar char="‐"/>
              <a:tabLst>
                <a:tab pos="304074" algn="l"/>
                <a:tab pos="304617" algn="l"/>
              </a:tabLst>
            </a:pP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ne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0" dirty="0">
                <a:solidFill>
                  <a:srgbClr val="0072E6"/>
                </a:solidFill>
                <a:latin typeface="Trebuchet MS"/>
                <a:cs typeface="Trebuchet MS"/>
              </a:rPr>
              <a:t>uči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56" dirty="0">
                <a:solidFill>
                  <a:srgbClr val="0072E6"/>
                </a:solidFill>
                <a:latin typeface="Trebuchet MS"/>
                <a:cs typeface="Trebuchet MS"/>
              </a:rPr>
              <a:t>se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26" dirty="0">
                <a:solidFill>
                  <a:srgbClr val="0072E6"/>
                </a:solidFill>
                <a:latin typeface="Trebuchet MS"/>
                <a:cs typeface="Trebuchet MS"/>
              </a:rPr>
              <a:t>s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razumijevanjem</a:t>
            </a: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djeca</a:t>
            </a:r>
            <a:r>
              <a:rPr sz="1710" spc="-11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ne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 err="1">
                <a:solidFill>
                  <a:srgbClr val="0072E6"/>
                </a:solidFill>
                <a:latin typeface="Trebuchet MS"/>
                <a:cs typeface="Trebuchet MS"/>
              </a:rPr>
              <a:t>razumiju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03" dirty="0" err="1">
                <a:solidFill>
                  <a:srgbClr val="0072E6"/>
                </a:solidFill>
                <a:latin typeface="Trebuchet MS"/>
                <a:cs typeface="Trebuchet MS"/>
              </a:rPr>
              <a:t>količinu</a:t>
            </a:r>
            <a:r>
              <a:rPr lang="hr-HR" sz="1710" spc="-103" dirty="0">
                <a:solidFill>
                  <a:srgbClr val="0072E6"/>
                </a:solidFill>
                <a:latin typeface="Trebuchet MS"/>
                <a:cs typeface="Trebuchet MS"/>
              </a:rPr>
              <a:t> bez </a:t>
            </a:r>
            <a:r>
              <a:rPr lang="hr-HR" sz="1710" spc="-103" dirty="0" err="1">
                <a:solidFill>
                  <a:srgbClr val="0072E6"/>
                </a:solidFill>
                <a:latin typeface="Trebuchet MS"/>
                <a:cs typeface="Trebuchet MS"/>
              </a:rPr>
              <a:t>konkreta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,</a:t>
            </a: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ne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razumiju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pojam 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jedan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više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odnosno </a:t>
            </a:r>
            <a:r>
              <a:rPr sz="1710" spc="-97" dirty="0" err="1">
                <a:solidFill>
                  <a:srgbClr val="0072E6"/>
                </a:solidFill>
                <a:latin typeface="Trebuchet MS"/>
                <a:cs typeface="Trebuchet MS"/>
              </a:rPr>
              <a:t>jedan</a:t>
            </a:r>
            <a:r>
              <a:rPr sz="1710" spc="-316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 err="1">
                <a:solidFill>
                  <a:srgbClr val="0072E6"/>
                </a:solidFill>
                <a:latin typeface="Trebuchet MS"/>
                <a:cs typeface="Trebuchet MS"/>
              </a:rPr>
              <a:t>manje</a:t>
            </a:r>
            <a:r>
              <a:rPr lang="hr-HR" sz="1710" spc="-97" dirty="0">
                <a:solidFill>
                  <a:srgbClr val="0072E6"/>
                </a:solidFill>
                <a:latin typeface="Trebuchet MS"/>
                <a:cs typeface="Trebuchet MS"/>
              </a:rPr>
              <a:t>,prethodnik, sljedbenik</a:t>
            </a:r>
            <a:endParaRPr sz="1710" dirty="0">
              <a:latin typeface="Trebuchet MS"/>
              <a:cs typeface="Trebuchet MS"/>
            </a:endParaRPr>
          </a:p>
          <a:p>
            <a:pPr marL="304074" indent="-293757">
              <a:spcBef>
                <a:spcPts val="13"/>
              </a:spcBef>
              <a:buChar char="‐"/>
              <a:tabLst>
                <a:tab pos="304074" algn="l"/>
                <a:tab pos="304617" algn="l"/>
              </a:tabLst>
            </a:pP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djeca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nauče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brojiti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0" dirty="0">
                <a:solidFill>
                  <a:srgbClr val="0072E6"/>
                </a:solidFill>
                <a:latin typeface="Trebuchet MS"/>
                <a:cs typeface="Trebuchet MS"/>
              </a:rPr>
              <a:t>no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ne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razumiju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što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znači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koji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broj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koliko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54" dirty="0">
                <a:solidFill>
                  <a:srgbClr val="0072E6"/>
                </a:solidFill>
                <a:latin typeface="Trebuchet MS"/>
                <a:cs typeface="Trebuchet MS"/>
              </a:rPr>
              <a:t>je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to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nečega</a:t>
            </a:r>
            <a:endParaRPr sz="1710" dirty="0">
              <a:latin typeface="Trebuchet MS"/>
              <a:cs typeface="Trebuchet MS"/>
            </a:endParaRPr>
          </a:p>
          <a:p>
            <a:pPr marL="304074" indent="-293757">
              <a:buChar char="‐"/>
              <a:tabLst>
                <a:tab pos="304074" algn="l"/>
                <a:tab pos="304617" algn="l"/>
              </a:tabLst>
            </a:pP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1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2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3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4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5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6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7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8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9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10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222" dirty="0">
                <a:solidFill>
                  <a:srgbClr val="0072E6"/>
                </a:solidFill>
                <a:latin typeface="Trebuchet MS"/>
                <a:cs typeface="Trebuchet MS"/>
              </a:rPr>
              <a:t>–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djeca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nauče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automatski,</a:t>
            </a: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pa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na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više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jezika</a:t>
            </a:r>
            <a:endParaRPr sz="1710" dirty="0">
              <a:latin typeface="Trebuchet MS"/>
              <a:cs typeface="Trebuchet MS"/>
            </a:endParaRPr>
          </a:p>
          <a:p>
            <a:pPr marL="304074" marR="415386" indent="-293214">
              <a:lnSpc>
                <a:spcPts val="1642"/>
              </a:lnSpc>
              <a:spcBef>
                <a:spcPts val="398"/>
              </a:spcBef>
              <a:buChar char="‐"/>
              <a:tabLst>
                <a:tab pos="304074" algn="l"/>
                <a:tab pos="304617" algn="l"/>
              </a:tabLst>
            </a:pP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nemaju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dovoljno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vizualnih 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poticaja (najčešće </a:t>
            </a:r>
            <a:r>
              <a:rPr sz="1710" spc="-56" dirty="0">
                <a:solidFill>
                  <a:srgbClr val="0072E6"/>
                </a:solidFill>
                <a:latin typeface="Trebuchet MS"/>
                <a:cs typeface="Trebuchet MS"/>
              </a:rPr>
              <a:t>se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koriste brojevna</a:t>
            </a:r>
            <a:r>
              <a:rPr sz="1710" spc="-38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crta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  </a:t>
            </a:r>
            <a:r>
              <a:rPr sz="1710" spc="-90" dirty="0">
                <a:solidFill>
                  <a:srgbClr val="0072E6"/>
                </a:solidFill>
                <a:latin typeface="Trebuchet MS"/>
                <a:cs typeface="Trebuchet MS"/>
              </a:rPr>
              <a:t>abacus, </a:t>
            </a:r>
            <a:r>
              <a:rPr sz="1710" spc="-111" dirty="0">
                <a:solidFill>
                  <a:srgbClr val="0072E6"/>
                </a:solidFill>
                <a:latin typeface="Trebuchet MS"/>
                <a:cs typeface="Trebuchet MS"/>
              </a:rPr>
              <a:t>rijetko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 </a:t>
            </a:r>
            <a:r>
              <a:rPr sz="1710" spc="-51" dirty="0">
                <a:solidFill>
                  <a:srgbClr val="0072E6"/>
                </a:solidFill>
                <a:latin typeface="Trebuchet MS"/>
                <a:cs typeface="Trebuchet MS"/>
              </a:rPr>
              <a:t>domino</a:t>
            </a:r>
            <a:r>
              <a:rPr sz="1710" spc="-20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0" dirty="0">
                <a:solidFill>
                  <a:srgbClr val="0072E6"/>
                </a:solidFill>
                <a:latin typeface="Trebuchet MS"/>
                <a:cs typeface="Trebuchet MS"/>
              </a:rPr>
              <a:t>koncept)</a:t>
            </a:r>
            <a:endParaRPr sz="1710" dirty="0">
              <a:latin typeface="Trebuchet MS"/>
              <a:cs typeface="Trebuchet MS"/>
            </a:endParaRPr>
          </a:p>
          <a:p>
            <a:pPr marL="304074" marR="308417" indent="-293214">
              <a:lnSpc>
                <a:spcPts val="1642"/>
              </a:lnSpc>
              <a:spcBef>
                <a:spcPts val="410"/>
              </a:spcBef>
              <a:buChar char="‐"/>
              <a:tabLst>
                <a:tab pos="304074" algn="l"/>
                <a:tab pos="304617" algn="l"/>
              </a:tabLst>
            </a:pP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veći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7" dirty="0">
                <a:solidFill>
                  <a:srgbClr val="0072E6"/>
                </a:solidFill>
                <a:latin typeface="Trebuchet MS"/>
                <a:cs typeface="Trebuchet MS"/>
              </a:rPr>
              <a:t>problemi</a:t>
            </a: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56" dirty="0">
                <a:solidFill>
                  <a:srgbClr val="0072E6"/>
                </a:solidFill>
                <a:latin typeface="Trebuchet MS"/>
                <a:cs typeface="Trebuchet MS"/>
              </a:rPr>
              <a:t>se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uočavaju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kod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učenja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zbrajanja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preko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10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te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oduzimanja  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(učenje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brojeva </a:t>
            </a:r>
            <a:r>
              <a:rPr sz="1710" spc="-38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20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računske</a:t>
            </a:r>
            <a:r>
              <a:rPr sz="1710" spc="-381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operacije)</a:t>
            </a:r>
            <a:endParaRPr sz="1710" dirty="0">
              <a:latin typeface="Trebuchet MS"/>
              <a:cs typeface="Trebuchet MS"/>
            </a:endParaRPr>
          </a:p>
          <a:p>
            <a:pPr marL="303531" indent="-293214">
              <a:spcBef>
                <a:spcPts val="13"/>
              </a:spcBef>
              <a:buChar char="‐"/>
              <a:tabLst>
                <a:tab pos="303531" algn="l"/>
                <a:tab pos="304074" algn="l"/>
              </a:tabLst>
            </a:pP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nerazumijevanje </a:t>
            </a:r>
            <a:r>
              <a:rPr sz="1710" spc="-64" dirty="0">
                <a:solidFill>
                  <a:srgbClr val="0072E6"/>
                </a:solidFill>
                <a:latin typeface="Trebuchet MS"/>
                <a:cs typeface="Trebuchet MS"/>
              </a:rPr>
              <a:t>što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znači </a:t>
            </a:r>
            <a:r>
              <a:rPr sz="1710" spc="-90" dirty="0">
                <a:solidFill>
                  <a:srgbClr val="0072E6"/>
                </a:solidFill>
                <a:latin typeface="Trebuchet MS"/>
                <a:cs typeface="Trebuchet MS"/>
              </a:rPr>
              <a:t>svaka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računska</a:t>
            </a:r>
            <a:r>
              <a:rPr sz="1710" spc="-21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operacija</a:t>
            </a:r>
            <a:endParaRPr sz="1710" dirty="0">
              <a:latin typeface="Trebuchet MS"/>
              <a:cs typeface="Trebuchet MS"/>
            </a:endParaRPr>
          </a:p>
          <a:p>
            <a:pPr>
              <a:spcBef>
                <a:spcPts val="17"/>
              </a:spcBef>
              <a:buClr>
                <a:srgbClr val="0072E6"/>
              </a:buClr>
              <a:buFont typeface="Trebuchet MS"/>
              <a:buChar char="‐"/>
            </a:pPr>
            <a:endParaRPr sz="2095" dirty="0">
              <a:latin typeface="Trebuchet MS"/>
              <a:cs typeface="Trebuchet MS"/>
            </a:endParaRPr>
          </a:p>
          <a:p>
            <a:pPr marL="304074" marR="686880" indent="-293214">
              <a:lnSpc>
                <a:spcPts val="1642"/>
              </a:lnSpc>
              <a:buChar char="‐"/>
              <a:tabLst>
                <a:tab pos="304074" algn="l"/>
                <a:tab pos="304617" algn="l"/>
              </a:tabLst>
            </a:pP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djeci</a:t>
            </a:r>
            <a:r>
              <a:rPr sz="1710" spc="-12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26" dirty="0">
                <a:solidFill>
                  <a:srgbClr val="0072E6"/>
                </a:solidFill>
                <a:latin typeface="Trebuchet MS"/>
                <a:cs typeface="Trebuchet MS"/>
              </a:rPr>
              <a:t>s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teškoćama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56" dirty="0">
                <a:solidFill>
                  <a:srgbClr val="0072E6"/>
                </a:solidFill>
                <a:latin typeface="Trebuchet MS"/>
                <a:cs typeface="Trebuchet MS"/>
              </a:rPr>
              <a:t>mnoge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6" dirty="0">
                <a:solidFill>
                  <a:srgbClr val="0072E6"/>
                </a:solidFill>
                <a:latin typeface="Trebuchet MS"/>
                <a:cs typeface="Trebuchet MS"/>
              </a:rPr>
              <a:t>stvari</a:t>
            </a: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34" dirty="0">
                <a:solidFill>
                  <a:srgbClr val="0072E6"/>
                </a:solidFill>
                <a:latin typeface="Trebuchet MS"/>
                <a:cs typeface="Trebuchet MS"/>
              </a:rPr>
              <a:t>su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apstraktne</a:t>
            </a:r>
            <a:r>
              <a:rPr sz="1710" spc="-10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73" dirty="0">
                <a:solidFill>
                  <a:srgbClr val="0072E6"/>
                </a:solidFill>
                <a:latin typeface="Trebuchet MS"/>
                <a:cs typeface="Trebuchet MS"/>
              </a:rPr>
              <a:t>pa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tako</a:t>
            </a:r>
            <a:r>
              <a:rPr sz="1710" spc="-128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81" dirty="0">
                <a:solidFill>
                  <a:srgbClr val="0072E6"/>
                </a:solidFill>
                <a:latin typeface="Trebuchet MS"/>
                <a:cs typeface="Trebuchet MS"/>
              </a:rPr>
              <a:t>im</a:t>
            </a:r>
            <a:r>
              <a:rPr sz="1710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54" dirty="0">
                <a:solidFill>
                  <a:srgbClr val="0072E6"/>
                </a:solidFill>
                <a:latin typeface="Trebuchet MS"/>
                <a:cs typeface="Trebuchet MS"/>
              </a:rPr>
              <a:t>je</a:t>
            </a:r>
            <a:r>
              <a:rPr sz="1710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0" dirty="0">
                <a:solidFill>
                  <a:srgbClr val="0072E6"/>
                </a:solidFill>
                <a:latin typeface="Trebuchet MS"/>
                <a:cs typeface="Trebuchet MS"/>
              </a:rPr>
              <a:t>još</a:t>
            </a:r>
            <a:r>
              <a:rPr sz="1710" spc="-13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120" dirty="0">
                <a:solidFill>
                  <a:srgbClr val="0072E6"/>
                </a:solidFill>
                <a:latin typeface="Trebuchet MS"/>
                <a:cs typeface="Trebuchet MS"/>
              </a:rPr>
              <a:t>teža  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matematika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 </a:t>
            </a:r>
            <a:r>
              <a:rPr sz="1710" spc="-94" dirty="0">
                <a:solidFill>
                  <a:srgbClr val="0072E6"/>
                </a:solidFill>
                <a:latin typeface="Trebuchet MS"/>
                <a:cs typeface="Trebuchet MS"/>
              </a:rPr>
              <a:t>shvaćanje količine </a:t>
            </a:r>
            <a:r>
              <a:rPr sz="1710" spc="-97" dirty="0">
                <a:solidFill>
                  <a:srgbClr val="0072E6"/>
                </a:solidFill>
                <a:latin typeface="Trebuchet MS"/>
                <a:cs typeface="Trebuchet MS"/>
              </a:rPr>
              <a:t>i </a:t>
            </a:r>
            <a:r>
              <a:rPr sz="1710" spc="-90" dirty="0" err="1">
                <a:solidFill>
                  <a:srgbClr val="0072E6"/>
                </a:solidFill>
                <a:latin typeface="Trebuchet MS"/>
                <a:cs typeface="Trebuchet MS"/>
              </a:rPr>
              <a:t>matematičkih</a:t>
            </a:r>
            <a:r>
              <a:rPr sz="1710" spc="-196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spc="-97" dirty="0" err="1">
                <a:solidFill>
                  <a:srgbClr val="0072E6"/>
                </a:solidFill>
                <a:latin typeface="Trebuchet MS"/>
                <a:cs typeface="Trebuchet MS"/>
              </a:rPr>
              <a:t>operacija</a:t>
            </a:r>
            <a:endParaRPr lang="hr-HR" sz="1710" spc="-97" dirty="0">
              <a:solidFill>
                <a:srgbClr val="0072E6"/>
              </a:solidFill>
              <a:latin typeface="Trebuchet MS"/>
              <a:cs typeface="Trebuchet MS"/>
            </a:endParaRPr>
          </a:p>
          <a:p>
            <a:pPr marL="10860" marR="686880">
              <a:lnSpc>
                <a:spcPts val="1642"/>
              </a:lnSpc>
              <a:tabLst>
                <a:tab pos="304074" algn="l"/>
                <a:tab pos="304617" algn="l"/>
              </a:tabLst>
            </a:pPr>
            <a:endParaRPr sz="171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0887" y="737819"/>
            <a:ext cx="3409995" cy="326758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052" u="heavy" spc="-4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</a:rPr>
              <a:t>Zašto je matematika</a:t>
            </a:r>
            <a:r>
              <a:rPr sz="2052" u="heavy" spc="-43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</a:rPr>
              <a:t> </a:t>
            </a:r>
            <a:r>
              <a:rPr sz="2052" u="heavy" spc="-4" dirty="0">
                <a:solidFill>
                  <a:srgbClr val="E21010"/>
                </a:solidFill>
                <a:uFill>
                  <a:solidFill>
                    <a:srgbClr val="E21010"/>
                  </a:solidFill>
                </a:uFill>
              </a:rPr>
              <a:t>teška?</a:t>
            </a:r>
            <a:endParaRPr sz="2052"/>
          </a:p>
        </p:txBody>
      </p:sp>
      <p:sp>
        <p:nvSpPr>
          <p:cNvPr id="5" name="object 5"/>
          <p:cNvSpPr/>
          <p:nvPr/>
        </p:nvSpPr>
        <p:spPr>
          <a:xfrm>
            <a:off x="5799392" y="5234234"/>
            <a:ext cx="1278748" cy="912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-134937"/>
            <a:ext cx="682180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Sustav</a:t>
            </a:r>
            <a:r>
              <a:rPr spc="-20" dirty="0"/>
              <a:t> </a:t>
            </a:r>
            <a:r>
              <a:rPr dirty="0"/>
              <a:t>metodičkih</a:t>
            </a:r>
            <a:r>
              <a:rPr spc="-10" dirty="0"/>
              <a:t> </a:t>
            </a:r>
            <a:r>
              <a:rPr dirty="0"/>
              <a:t>načela</a:t>
            </a:r>
            <a:r>
              <a:rPr spc="-15" dirty="0"/>
              <a:t> </a:t>
            </a:r>
            <a:r>
              <a:rPr spc="-50" dirty="0"/>
              <a:t>u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nastavi </a:t>
            </a:r>
            <a:r>
              <a:rPr spc="-10" dirty="0"/>
              <a:t>matematike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5900" y="1202980"/>
            <a:ext cx="6623050" cy="51422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0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9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u="heavy" spc="-1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primjerenosti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9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u="heavy" spc="-1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zornosti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00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55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8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65" dirty="0">
                <a:solidFill>
                  <a:srgbClr val="4D4D4D"/>
                </a:solidFill>
                <a:latin typeface="Microsoft Sans Serif"/>
                <a:cs typeface="Microsoft Sans Serif"/>
              </a:rPr>
              <a:t>interesa,</a:t>
            </a:r>
            <a:r>
              <a:rPr sz="2950" i="1" spc="-10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svjesnosti</a:t>
            </a:r>
            <a:r>
              <a:rPr sz="2950" i="1" spc="-8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dirty="0">
                <a:solidFill>
                  <a:srgbClr val="4D4D4D"/>
                </a:solidFill>
                <a:latin typeface="Microsoft Sans Serif"/>
                <a:cs typeface="Microsoft Sans Serif"/>
              </a:rPr>
              <a:t>i</a:t>
            </a:r>
            <a:r>
              <a:rPr sz="2950" i="1" spc="-1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aktivnosti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00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  <a:tab pos="6158230" algn="l"/>
              </a:tabLst>
            </a:pPr>
            <a:r>
              <a:rPr sz="2950" i="1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6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s</a:t>
            </a:r>
            <a:r>
              <a:rPr sz="2950" i="1" u="heavy" spc="-75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istematičnosti</a:t>
            </a:r>
            <a:r>
              <a:rPr sz="2950" i="1" u="heavy" spc="-7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i</a:t>
            </a:r>
            <a:r>
              <a:rPr sz="2950" i="1" u="heavy" spc="-11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spc="-1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postupnosti</a:t>
            </a:r>
            <a:r>
              <a:rPr sz="2950" i="1" u="heavy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	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9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t</a:t>
            </a:r>
            <a:r>
              <a:rPr sz="2950" i="1" u="heavy" spc="-5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rajnosti</a:t>
            </a:r>
            <a:r>
              <a:rPr sz="2950" i="1" u="heavy" spc="-105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spc="-6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znanja,</a:t>
            </a:r>
            <a:r>
              <a:rPr sz="2950" i="1" u="heavy" spc="-85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spc="-55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vještina</a:t>
            </a:r>
            <a:r>
              <a:rPr sz="2950" i="1" u="heavy" spc="-85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i</a:t>
            </a:r>
            <a:r>
              <a:rPr sz="2950" i="1" u="heavy" spc="-13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950" i="1" u="heavy" spc="-60" dirty="0">
                <a:solidFill>
                  <a:srgbClr val="4D4D4D"/>
                </a:solidFill>
                <a:uFill>
                  <a:solidFill>
                    <a:srgbClr val="CA0E0E"/>
                  </a:solidFill>
                </a:uFill>
                <a:latin typeface="Microsoft Sans Serif"/>
                <a:cs typeface="Microsoft Sans Serif"/>
              </a:rPr>
              <a:t>navika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505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60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10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individualizacije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SzPct val="9491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950" i="1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950" i="1" spc="-9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950" i="1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motivacije</a:t>
            </a:r>
            <a:endParaRPr sz="295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65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800" spc="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4D4D4D"/>
                </a:solidFill>
                <a:latin typeface="Microsoft Sans Serif"/>
                <a:cs typeface="Microsoft Sans Serif"/>
              </a:rPr>
              <a:t>odgojnosti</a:t>
            </a:r>
            <a:r>
              <a:rPr sz="28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nastave</a:t>
            </a:r>
            <a:endParaRPr sz="28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68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8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problemnosti</a:t>
            </a:r>
            <a:endParaRPr sz="28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6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4D4D4D"/>
                </a:solidFill>
                <a:latin typeface="Microsoft Sans Serif"/>
                <a:cs typeface="Microsoft Sans Serif"/>
              </a:rPr>
              <a:t>načelo</a:t>
            </a:r>
            <a:r>
              <a:rPr sz="2800" spc="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znanstvenosti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1329" y="4799329"/>
            <a:ext cx="1671320" cy="0"/>
          </a:xfrm>
          <a:custGeom>
            <a:avLst/>
            <a:gdLst/>
            <a:ahLst/>
            <a:cxnLst/>
            <a:rect l="l" t="t" r="r" b="b"/>
            <a:pathLst>
              <a:path w="1671320">
                <a:moveTo>
                  <a:pt x="0" y="0"/>
                </a:moveTo>
                <a:lnTo>
                  <a:pt x="1670939" y="0"/>
                </a:lnTo>
              </a:path>
            </a:pathLst>
          </a:custGeom>
          <a:ln w="58419">
            <a:solidFill>
              <a:srgbClr val="CA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1329" y="2782570"/>
            <a:ext cx="4839335" cy="0"/>
          </a:xfrm>
          <a:custGeom>
            <a:avLst/>
            <a:gdLst/>
            <a:ahLst/>
            <a:cxnLst/>
            <a:rect l="l" t="t" r="r" b="b"/>
            <a:pathLst>
              <a:path w="4839334">
                <a:moveTo>
                  <a:pt x="0" y="0"/>
                </a:moveTo>
                <a:lnTo>
                  <a:pt x="4839335" y="0"/>
                </a:lnTo>
              </a:path>
            </a:pathLst>
          </a:custGeom>
          <a:ln w="58419">
            <a:solidFill>
              <a:srgbClr val="CA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769" y="2282189"/>
            <a:ext cx="2727960" cy="5080"/>
          </a:xfrm>
          <a:custGeom>
            <a:avLst/>
            <a:gdLst/>
            <a:ahLst/>
            <a:cxnLst/>
            <a:rect l="l" t="t" r="r" b="b"/>
            <a:pathLst>
              <a:path w="2727960" h="5080">
                <a:moveTo>
                  <a:pt x="0" y="4699"/>
                </a:moveTo>
                <a:lnTo>
                  <a:pt x="2727960" y="0"/>
                </a:lnTo>
              </a:path>
            </a:pathLst>
          </a:custGeom>
          <a:ln w="58419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2130" y="3354070"/>
            <a:ext cx="5984875" cy="15875"/>
          </a:xfrm>
          <a:custGeom>
            <a:avLst/>
            <a:gdLst/>
            <a:ahLst/>
            <a:cxnLst/>
            <a:rect l="l" t="t" r="r" b="b"/>
            <a:pathLst>
              <a:path w="5984875" h="15875">
                <a:moveTo>
                  <a:pt x="0" y="0"/>
                </a:moveTo>
                <a:lnTo>
                  <a:pt x="5984621" y="15620"/>
                </a:lnTo>
              </a:path>
            </a:pathLst>
          </a:custGeom>
          <a:ln w="58419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762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7620" y="4208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7620" y="3898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7620" y="3591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7620" y="184150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452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44520" y="4208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4520" y="3898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44520" y="1841500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43959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43959" y="4208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43959" y="18415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40859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40859" y="4208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0859" y="18415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4030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40300" y="4208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40300" y="18415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3720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37200" y="1841500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3664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36640" y="1841500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3608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36080" y="1841500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32980" y="451612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32980" y="1841500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32419" y="1841500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48179" y="4406900"/>
            <a:ext cx="5397500" cy="109220"/>
          </a:xfrm>
          <a:custGeom>
            <a:avLst/>
            <a:gdLst/>
            <a:ahLst/>
            <a:cxnLst/>
            <a:rect l="l" t="t" r="r" b="b"/>
            <a:pathLst>
              <a:path w="5397500" h="109220">
                <a:moveTo>
                  <a:pt x="5397500" y="0"/>
                </a:moveTo>
                <a:lnTo>
                  <a:pt x="0" y="0"/>
                </a:lnTo>
                <a:lnTo>
                  <a:pt x="0" y="109219"/>
                </a:lnTo>
                <a:lnTo>
                  <a:pt x="5397500" y="109219"/>
                </a:lnTo>
                <a:lnTo>
                  <a:pt x="53975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48179" y="4099559"/>
            <a:ext cx="3357879" cy="109220"/>
          </a:xfrm>
          <a:custGeom>
            <a:avLst/>
            <a:gdLst/>
            <a:ahLst/>
            <a:cxnLst/>
            <a:rect l="l" t="t" r="r" b="b"/>
            <a:pathLst>
              <a:path w="3357879" h="109220">
                <a:moveTo>
                  <a:pt x="3357879" y="0"/>
                </a:moveTo>
                <a:lnTo>
                  <a:pt x="0" y="0"/>
                </a:lnTo>
                <a:lnTo>
                  <a:pt x="0" y="109219"/>
                </a:lnTo>
                <a:lnTo>
                  <a:pt x="3357879" y="109219"/>
                </a:lnTo>
                <a:lnTo>
                  <a:pt x="33578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48179" y="3789679"/>
            <a:ext cx="1315720" cy="109220"/>
          </a:xfrm>
          <a:custGeom>
            <a:avLst/>
            <a:gdLst/>
            <a:ahLst/>
            <a:cxnLst/>
            <a:rect l="l" t="t" r="r" b="b"/>
            <a:pathLst>
              <a:path w="1315720" h="109220">
                <a:moveTo>
                  <a:pt x="1315720" y="0"/>
                </a:moveTo>
                <a:lnTo>
                  <a:pt x="0" y="0"/>
                </a:lnTo>
                <a:lnTo>
                  <a:pt x="0" y="109220"/>
                </a:lnTo>
                <a:lnTo>
                  <a:pt x="1315720" y="109220"/>
                </a:lnTo>
                <a:lnTo>
                  <a:pt x="13157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48179" y="3482340"/>
            <a:ext cx="728980" cy="109220"/>
          </a:xfrm>
          <a:custGeom>
            <a:avLst/>
            <a:gdLst/>
            <a:ahLst/>
            <a:cxnLst/>
            <a:rect l="l" t="t" r="r" b="b"/>
            <a:pathLst>
              <a:path w="728980" h="109220">
                <a:moveTo>
                  <a:pt x="728980" y="0"/>
                </a:moveTo>
                <a:lnTo>
                  <a:pt x="0" y="0"/>
                </a:lnTo>
                <a:lnTo>
                  <a:pt x="0" y="109220"/>
                </a:lnTo>
                <a:lnTo>
                  <a:pt x="728980" y="109220"/>
                </a:lnTo>
                <a:lnTo>
                  <a:pt x="7289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943100" y="1841500"/>
            <a:ext cx="149860" cy="2773680"/>
            <a:chOff x="1943100" y="1841500"/>
            <a:chExt cx="149860" cy="2773680"/>
          </a:xfrm>
        </p:grpSpPr>
        <p:sp>
          <p:nvSpPr>
            <p:cNvPr id="34" name="object 34"/>
            <p:cNvSpPr/>
            <p:nvPr/>
          </p:nvSpPr>
          <p:spPr>
            <a:xfrm>
              <a:off x="1948180" y="3172460"/>
              <a:ext cx="144780" cy="111760"/>
            </a:xfrm>
            <a:custGeom>
              <a:avLst/>
              <a:gdLst/>
              <a:ahLst/>
              <a:cxnLst/>
              <a:rect l="l" t="t" r="r" b="b"/>
              <a:pathLst>
                <a:path w="144780" h="111760">
                  <a:moveTo>
                    <a:pt x="144780" y="0"/>
                  </a:moveTo>
                  <a:lnTo>
                    <a:pt x="0" y="0"/>
                  </a:lnTo>
                  <a:lnTo>
                    <a:pt x="0" y="111760"/>
                  </a:lnTo>
                  <a:lnTo>
                    <a:pt x="144780" y="11176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48180" y="1841500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410704" y="4352290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90,20%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69940" y="4043362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56,10%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29051" y="3735323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22,00%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43580" y="3426714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12%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56841" y="3118103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11679" y="1884045"/>
            <a:ext cx="457834" cy="113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20595" y="4685601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76729" y="4685601"/>
            <a:ext cx="59721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spc="28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spc="29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r>
              <a:rPr sz="1200" spc="28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4672" y="1878965"/>
            <a:ext cx="1276350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2510" marR="5715" indent="-42545" algn="just">
              <a:lnSpc>
                <a:spcPct val="168800"/>
              </a:lnSpc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7600">
              <a:lnSpc>
                <a:spcPct val="100000"/>
              </a:lnSpc>
              <a:spcBef>
                <a:spcPts val="98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2200" marR="5715" indent="-17145" algn="just">
              <a:lnSpc>
                <a:spcPct val="168700"/>
              </a:lnSpc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655">
              <a:lnSpc>
                <a:spcPct val="100000"/>
              </a:lnSpc>
              <a:spcBef>
                <a:spcPts val="990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14300" y="417512"/>
            <a:ext cx="850900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1.MAT:</a:t>
            </a:r>
            <a:r>
              <a:rPr sz="2700" spc="-25" dirty="0"/>
              <a:t> </a:t>
            </a:r>
            <a:r>
              <a:rPr sz="2700" dirty="0"/>
              <a:t>Učenik</a:t>
            </a:r>
            <a:r>
              <a:rPr sz="2700" spc="-35" dirty="0"/>
              <a:t> </a:t>
            </a:r>
            <a:r>
              <a:rPr sz="2700" dirty="0"/>
              <a:t>uparuje,</a:t>
            </a:r>
            <a:r>
              <a:rPr sz="2700" spc="-25" dirty="0"/>
              <a:t> </a:t>
            </a:r>
            <a:r>
              <a:rPr sz="2700" dirty="0"/>
              <a:t>svrstava</a:t>
            </a:r>
            <a:r>
              <a:rPr sz="2700" spc="-80" dirty="0"/>
              <a:t> </a:t>
            </a:r>
            <a:r>
              <a:rPr sz="2700" dirty="0"/>
              <a:t>i</a:t>
            </a:r>
            <a:r>
              <a:rPr sz="2700" spc="-25" dirty="0"/>
              <a:t> </a:t>
            </a:r>
            <a:r>
              <a:rPr sz="2700" dirty="0"/>
              <a:t>razvrstava</a:t>
            </a:r>
            <a:r>
              <a:rPr sz="2700" spc="-80" dirty="0"/>
              <a:t> </a:t>
            </a:r>
            <a:r>
              <a:rPr sz="2700" dirty="0"/>
              <a:t>predmete</a:t>
            </a:r>
            <a:r>
              <a:rPr sz="2700" spc="-35" dirty="0"/>
              <a:t> </a:t>
            </a:r>
            <a:r>
              <a:rPr sz="2700" spc="-50" dirty="0"/>
              <a:t>i</a:t>
            </a:r>
            <a:endParaRPr sz="27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700" spc="-10" dirty="0"/>
              <a:t>oblike</a:t>
            </a:r>
            <a:endParaRPr sz="2700"/>
          </a:p>
        </p:txBody>
      </p:sp>
      <p:sp>
        <p:nvSpPr>
          <p:cNvPr id="46" name="object 46"/>
          <p:cNvSpPr txBox="1"/>
          <p:nvPr/>
        </p:nvSpPr>
        <p:spPr>
          <a:xfrm>
            <a:off x="1705229" y="5219953"/>
            <a:ext cx="4281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prvi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6179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6179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6179" y="33096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6179" y="30022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19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6179" y="1249680"/>
            <a:ext cx="0" cy="1643380"/>
          </a:xfrm>
          <a:custGeom>
            <a:avLst/>
            <a:gdLst/>
            <a:ahLst/>
            <a:cxnLst/>
            <a:rect l="l" t="t" r="r" b="b"/>
            <a:pathLst>
              <a:path h="1643380">
                <a:moveTo>
                  <a:pt x="0" y="0"/>
                </a:moveTo>
                <a:lnTo>
                  <a:pt x="0" y="164337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6739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26739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26739" y="33096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6739" y="1249680"/>
            <a:ext cx="0" cy="1950720"/>
          </a:xfrm>
          <a:custGeom>
            <a:avLst/>
            <a:gdLst/>
            <a:ahLst/>
            <a:cxnLst/>
            <a:rect l="l" t="t" r="r" b="b"/>
            <a:pathLst>
              <a:path h="1950720">
                <a:moveTo>
                  <a:pt x="0" y="0"/>
                </a:moveTo>
                <a:lnTo>
                  <a:pt x="0" y="19507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4759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94759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4759" y="33096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94759" y="1249680"/>
            <a:ext cx="0" cy="1950720"/>
          </a:xfrm>
          <a:custGeom>
            <a:avLst/>
            <a:gdLst/>
            <a:ahLst/>
            <a:cxnLst/>
            <a:rect l="l" t="t" r="r" b="b"/>
            <a:pathLst>
              <a:path h="1950720">
                <a:moveTo>
                  <a:pt x="0" y="0"/>
                </a:moveTo>
                <a:lnTo>
                  <a:pt x="0" y="19507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5320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65320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5320" y="124968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35879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35879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35879" y="124968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03900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03900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03900" y="124968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74459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74459" y="361950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74459" y="124968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42480" y="392684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42480" y="1249680"/>
            <a:ext cx="0" cy="2567940"/>
          </a:xfrm>
          <a:custGeom>
            <a:avLst/>
            <a:gdLst/>
            <a:ahLst/>
            <a:cxnLst/>
            <a:rect l="l" t="t" r="r" b="b"/>
            <a:pathLst>
              <a:path h="2567940">
                <a:moveTo>
                  <a:pt x="0" y="0"/>
                </a:moveTo>
                <a:lnTo>
                  <a:pt x="0" y="25679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13040" y="1249680"/>
            <a:ext cx="0" cy="2776220"/>
          </a:xfrm>
          <a:custGeom>
            <a:avLst/>
            <a:gdLst/>
            <a:ahLst/>
            <a:cxnLst/>
            <a:rect l="l" t="t" r="r" b="b"/>
            <a:pathLst>
              <a:path h="2776220">
                <a:moveTo>
                  <a:pt x="0" y="0"/>
                </a:moveTo>
                <a:lnTo>
                  <a:pt x="0" y="27762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88160" y="3817620"/>
            <a:ext cx="5529580" cy="109220"/>
          </a:xfrm>
          <a:custGeom>
            <a:avLst/>
            <a:gdLst/>
            <a:ahLst/>
            <a:cxnLst/>
            <a:rect l="l" t="t" r="r" b="b"/>
            <a:pathLst>
              <a:path w="5529580" h="109220">
                <a:moveTo>
                  <a:pt x="5529580" y="0"/>
                </a:moveTo>
                <a:lnTo>
                  <a:pt x="0" y="0"/>
                </a:lnTo>
                <a:lnTo>
                  <a:pt x="0" y="109219"/>
                </a:lnTo>
                <a:lnTo>
                  <a:pt x="5529580" y="109219"/>
                </a:lnTo>
                <a:lnTo>
                  <a:pt x="55295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88160" y="3507740"/>
            <a:ext cx="4899660" cy="111760"/>
          </a:xfrm>
          <a:custGeom>
            <a:avLst/>
            <a:gdLst/>
            <a:ahLst/>
            <a:cxnLst/>
            <a:rect l="l" t="t" r="r" b="b"/>
            <a:pathLst>
              <a:path w="4899659" h="111760">
                <a:moveTo>
                  <a:pt x="4899660" y="0"/>
                </a:moveTo>
                <a:lnTo>
                  <a:pt x="0" y="0"/>
                </a:lnTo>
                <a:lnTo>
                  <a:pt x="0" y="111760"/>
                </a:lnTo>
                <a:lnTo>
                  <a:pt x="4899660" y="111760"/>
                </a:lnTo>
                <a:lnTo>
                  <a:pt x="48996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88160" y="3200400"/>
            <a:ext cx="2448560" cy="109220"/>
          </a:xfrm>
          <a:custGeom>
            <a:avLst/>
            <a:gdLst/>
            <a:ahLst/>
            <a:cxnLst/>
            <a:rect l="l" t="t" r="r" b="b"/>
            <a:pathLst>
              <a:path w="2448560" h="109220">
                <a:moveTo>
                  <a:pt x="2448560" y="0"/>
                </a:moveTo>
                <a:lnTo>
                  <a:pt x="0" y="0"/>
                </a:lnTo>
                <a:lnTo>
                  <a:pt x="0" y="109220"/>
                </a:lnTo>
                <a:lnTo>
                  <a:pt x="2448560" y="109220"/>
                </a:lnTo>
                <a:lnTo>
                  <a:pt x="24485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88160" y="2893060"/>
            <a:ext cx="975360" cy="109220"/>
          </a:xfrm>
          <a:custGeom>
            <a:avLst/>
            <a:gdLst/>
            <a:ahLst/>
            <a:cxnLst/>
            <a:rect l="l" t="t" r="r" b="b"/>
            <a:pathLst>
              <a:path w="975360" h="109219">
                <a:moveTo>
                  <a:pt x="975360" y="0"/>
                </a:moveTo>
                <a:lnTo>
                  <a:pt x="0" y="0"/>
                </a:lnTo>
                <a:lnTo>
                  <a:pt x="0" y="109220"/>
                </a:lnTo>
                <a:lnTo>
                  <a:pt x="975360" y="109220"/>
                </a:lnTo>
                <a:lnTo>
                  <a:pt x="9753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88160" y="2583179"/>
            <a:ext cx="160020" cy="109220"/>
          </a:xfrm>
          <a:custGeom>
            <a:avLst/>
            <a:gdLst/>
            <a:ahLst/>
            <a:cxnLst/>
            <a:rect l="l" t="t" r="r" b="b"/>
            <a:pathLst>
              <a:path w="160019" h="109219">
                <a:moveTo>
                  <a:pt x="160019" y="0"/>
                </a:moveTo>
                <a:lnTo>
                  <a:pt x="0" y="0"/>
                </a:lnTo>
                <a:lnTo>
                  <a:pt x="0" y="109220"/>
                </a:lnTo>
                <a:lnTo>
                  <a:pt x="160019" y="109220"/>
                </a:lnTo>
                <a:lnTo>
                  <a:pt x="1600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88160" y="1249680"/>
            <a:ext cx="0" cy="2776220"/>
          </a:xfrm>
          <a:custGeom>
            <a:avLst/>
            <a:gdLst/>
            <a:ahLst/>
            <a:cxnLst/>
            <a:rect l="l" t="t" r="r" b="b"/>
            <a:pathLst>
              <a:path h="2776220">
                <a:moveTo>
                  <a:pt x="0" y="2776220"/>
                </a:moveTo>
                <a:lnTo>
                  <a:pt x="0" y="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382764" y="3762120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82,60%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53225" y="3453066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73,20%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2125" y="31451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36,60%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29941" y="2836545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12695" y="2527934"/>
            <a:ext cx="456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59178" y="4096004"/>
            <a:ext cx="456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86939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56610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26154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96079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65751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35295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05220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74891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544434" y="4096004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56308" y="2522854"/>
            <a:ext cx="213360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29209" marR="5715" indent="-17145" algn="just">
              <a:lnSpc>
                <a:spcPct val="168700"/>
              </a:lnSpc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3664">
              <a:lnSpc>
                <a:spcPct val="100000"/>
              </a:lnSpc>
              <a:spcBef>
                <a:spcPts val="98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374332" y="1313402"/>
          <a:ext cx="1953260" cy="110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570">
                <a:tc>
                  <a:txBody>
                    <a:bodyPr/>
                    <a:lstStyle/>
                    <a:p>
                      <a:pPr marR="95885" algn="r">
                        <a:lnSpc>
                          <a:spcPts val="1345"/>
                        </a:lnSpc>
                      </a:pPr>
                      <a:r>
                        <a:rPr sz="1200" dirty="0">
                          <a:solidFill>
                            <a:srgbClr val="8A8A8A"/>
                          </a:solidFill>
                          <a:latin typeface="Microsoft Sans Serif"/>
                          <a:cs typeface="Microsoft Sans Serif"/>
                        </a:rPr>
                        <a:t>NIJE </a:t>
                      </a:r>
                      <a:r>
                        <a:rPr sz="1200" spc="-10" dirty="0">
                          <a:solidFill>
                            <a:srgbClr val="8A8A8A"/>
                          </a:solidFill>
                          <a:latin typeface="Microsoft Sans Serif"/>
                          <a:cs typeface="Microsoft Sans Serif"/>
                        </a:rPr>
                        <a:t>PRIMJEREN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385"/>
                        </a:lnSpc>
                      </a:pPr>
                      <a:r>
                        <a:rPr sz="1200" spc="-25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R="9525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spc="-10" dirty="0">
                          <a:solidFill>
                            <a:srgbClr val="8A8A8A"/>
                          </a:solidFill>
                          <a:latin typeface="Microsoft Sans Serif"/>
                          <a:cs typeface="Microsoft Sans Serif"/>
                        </a:rPr>
                        <a:t>VIII.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200" spc="-1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0,00%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841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R="9715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spc="-20" dirty="0">
                          <a:solidFill>
                            <a:srgbClr val="8A8A8A"/>
                          </a:solidFill>
                          <a:latin typeface="Microsoft Sans Serif"/>
                          <a:cs typeface="Microsoft Sans Serif"/>
                        </a:rPr>
                        <a:t>VII.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200" spc="-1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0,00%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841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 marR="95885" algn="r">
                        <a:lnSpc>
                          <a:spcPts val="1390"/>
                        </a:lnSpc>
                        <a:spcBef>
                          <a:spcPts val="420"/>
                        </a:spcBef>
                      </a:pPr>
                      <a:r>
                        <a:rPr sz="1200" spc="-25" dirty="0">
                          <a:solidFill>
                            <a:srgbClr val="8A8A8A"/>
                          </a:solidFill>
                          <a:latin typeface="Microsoft Sans Serif"/>
                          <a:cs typeface="Microsoft Sans Serif"/>
                        </a:rPr>
                        <a:t>VI.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ts val="1350"/>
                        </a:lnSpc>
                        <a:spcBef>
                          <a:spcPts val="459"/>
                        </a:spcBef>
                      </a:pPr>
                      <a:r>
                        <a:rPr sz="1200" spc="-1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0,00%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841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95567" y="182245"/>
            <a:ext cx="83654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2.MAT: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30" dirty="0"/>
              <a:t> </a:t>
            </a:r>
            <a:r>
              <a:rPr sz="2700" dirty="0"/>
              <a:t>određuje</a:t>
            </a:r>
            <a:r>
              <a:rPr sz="2700" spc="-5" dirty="0"/>
              <a:t> </a:t>
            </a:r>
            <a:r>
              <a:rPr sz="2700" dirty="0"/>
              <a:t>odnose</a:t>
            </a:r>
            <a:r>
              <a:rPr sz="2700" spc="-35" dirty="0"/>
              <a:t> </a:t>
            </a:r>
            <a:r>
              <a:rPr sz="2700" dirty="0"/>
              <a:t>u</a:t>
            </a:r>
            <a:r>
              <a:rPr sz="2700" spc="-40" dirty="0"/>
              <a:t> </a:t>
            </a:r>
            <a:r>
              <a:rPr sz="2700" dirty="0"/>
              <a:t>prostoru</a:t>
            </a:r>
            <a:r>
              <a:rPr sz="2700" spc="-40" dirty="0"/>
              <a:t> </a:t>
            </a:r>
            <a:r>
              <a:rPr sz="2700" dirty="0"/>
              <a:t>(gore-</a:t>
            </a:r>
            <a:r>
              <a:rPr sz="2700" spc="-10" dirty="0"/>
              <a:t>dolje; lijevo-desno)</a:t>
            </a:r>
            <a:endParaRPr sz="2700"/>
          </a:p>
        </p:txBody>
      </p:sp>
      <p:sp>
        <p:nvSpPr>
          <p:cNvPr id="54" name="object 54"/>
          <p:cNvSpPr txBox="1"/>
          <p:nvPr/>
        </p:nvSpPr>
        <p:spPr>
          <a:xfrm>
            <a:off x="1921510" y="4611116"/>
            <a:ext cx="4281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prvi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097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097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097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60979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60979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154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154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154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154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9955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9955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955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9955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012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012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012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4067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4067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06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087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087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0870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7925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79259" y="2367279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4728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47280" y="2367279"/>
            <a:ext cx="0" cy="2565400"/>
          </a:xfrm>
          <a:custGeom>
            <a:avLst/>
            <a:gdLst/>
            <a:ahLst/>
            <a:cxnLst/>
            <a:rect l="l" t="t" r="r" b="b"/>
            <a:pathLst>
              <a:path h="2565400">
                <a:moveTo>
                  <a:pt x="0" y="0"/>
                </a:moveTo>
                <a:lnTo>
                  <a:pt x="0" y="2565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4932679"/>
            <a:ext cx="5717540" cy="109220"/>
          </a:xfrm>
          <a:custGeom>
            <a:avLst/>
            <a:gdLst/>
            <a:ahLst/>
            <a:cxnLst/>
            <a:rect l="l" t="t" r="r" b="b"/>
            <a:pathLst>
              <a:path w="5717540" h="109220">
                <a:moveTo>
                  <a:pt x="5717540" y="0"/>
                </a:moveTo>
                <a:lnTo>
                  <a:pt x="0" y="0"/>
                </a:lnTo>
                <a:lnTo>
                  <a:pt x="0" y="109220"/>
                </a:lnTo>
                <a:lnTo>
                  <a:pt x="5717540" y="109220"/>
                </a:lnTo>
                <a:lnTo>
                  <a:pt x="57175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4625340"/>
            <a:ext cx="4572000" cy="109220"/>
          </a:xfrm>
          <a:custGeom>
            <a:avLst/>
            <a:gdLst/>
            <a:ahLst/>
            <a:cxnLst/>
            <a:rect l="l" t="t" r="r" b="b"/>
            <a:pathLst>
              <a:path w="4572000" h="109220">
                <a:moveTo>
                  <a:pt x="4571999" y="0"/>
                </a:moveTo>
                <a:lnTo>
                  <a:pt x="0" y="0"/>
                </a:lnTo>
                <a:lnTo>
                  <a:pt x="0" y="109219"/>
                </a:lnTo>
                <a:lnTo>
                  <a:pt x="4571999" y="109219"/>
                </a:lnTo>
                <a:lnTo>
                  <a:pt x="45719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4315459"/>
            <a:ext cx="2120900" cy="109220"/>
          </a:xfrm>
          <a:custGeom>
            <a:avLst/>
            <a:gdLst/>
            <a:ahLst/>
            <a:cxnLst/>
            <a:rect l="l" t="t" r="r" b="b"/>
            <a:pathLst>
              <a:path w="2120900" h="109220">
                <a:moveTo>
                  <a:pt x="2120900" y="0"/>
                </a:moveTo>
                <a:lnTo>
                  <a:pt x="0" y="0"/>
                </a:lnTo>
                <a:lnTo>
                  <a:pt x="0" y="109219"/>
                </a:lnTo>
                <a:lnTo>
                  <a:pt x="2120900" y="109219"/>
                </a:lnTo>
                <a:lnTo>
                  <a:pt x="21209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2087879" y="2367279"/>
            <a:ext cx="820419" cy="2773680"/>
            <a:chOff x="2087879" y="2367279"/>
            <a:chExt cx="820419" cy="2773680"/>
          </a:xfrm>
        </p:grpSpPr>
        <p:sp>
          <p:nvSpPr>
            <p:cNvPr id="33" name="object 33"/>
            <p:cNvSpPr/>
            <p:nvPr/>
          </p:nvSpPr>
          <p:spPr>
            <a:xfrm>
              <a:off x="2092959" y="4008119"/>
              <a:ext cx="815340" cy="109220"/>
            </a:xfrm>
            <a:custGeom>
              <a:avLst/>
              <a:gdLst/>
              <a:ahLst/>
              <a:cxnLst/>
              <a:rect l="l" t="t" r="r" b="b"/>
              <a:pathLst>
                <a:path w="815339" h="109220">
                  <a:moveTo>
                    <a:pt x="815339" y="0"/>
                  </a:moveTo>
                  <a:lnTo>
                    <a:pt x="0" y="0"/>
                  </a:lnTo>
                  <a:lnTo>
                    <a:pt x="0" y="109219"/>
                  </a:lnTo>
                  <a:lnTo>
                    <a:pt x="815339" y="109219"/>
                  </a:lnTo>
                  <a:lnTo>
                    <a:pt x="8153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875651" y="4877752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85,40%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30365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68,30%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79265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31,70%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74339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12%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55825" y="2409507"/>
            <a:ext cx="457834" cy="1443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64741" y="5212079"/>
            <a:ext cx="4518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9445" algn="l"/>
                <a:tab pos="1309370" algn="l"/>
                <a:tab pos="1979295" algn="l"/>
                <a:tab pos="2648585" algn="l"/>
                <a:tab pos="3318510" algn="l"/>
                <a:tab pos="3988435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10401" y="5212079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179944" y="5212079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46888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9820" marR="5080" indent="-1087755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3.MAT:</a:t>
            </a:r>
            <a:r>
              <a:rPr sz="2700" spc="-3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niže</a:t>
            </a:r>
            <a:r>
              <a:rPr sz="2700" spc="-25" dirty="0"/>
              <a:t> </a:t>
            </a:r>
            <a:r>
              <a:rPr sz="2700" spc="-10" dirty="0"/>
              <a:t>predmete </a:t>
            </a:r>
            <a:r>
              <a:rPr sz="2700" dirty="0"/>
              <a:t>(po</a:t>
            </a:r>
            <a:r>
              <a:rPr sz="2700" spc="-80" dirty="0"/>
              <a:t> </a:t>
            </a:r>
            <a:r>
              <a:rPr sz="2700" dirty="0"/>
              <a:t>veličini,</a:t>
            </a:r>
            <a:r>
              <a:rPr sz="2700" spc="-20" dirty="0"/>
              <a:t> </a:t>
            </a:r>
            <a:r>
              <a:rPr sz="2700" dirty="0"/>
              <a:t>visini,</a:t>
            </a:r>
            <a:r>
              <a:rPr sz="2700" spc="-40" dirty="0"/>
              <a:t> </a:t>
            </a:r>
            <a:r>
              <a:rPr sz="2700" spc="-10" dirty="0"/>
              <a:t>širini)</a:t>
            </a:r>
            <a:endParaRPr sz="2700"/>
          </a:p>
        </p:txBody>
      </p:sp>
      <p:sp>
        <p:nvSpPr>
          <p:cNvPr id="46" name="object 46"/>
          <p:cNvSpPr txBox="1"/>
          <p:nvPr/>
        </p:nvSpPr>
        <p:spPr>
          <a:xfrm>
            <a:off x="2246883" y="5647690"/>
            <a:ext cx="42894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prvi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097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097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097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3154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3154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154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154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9955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9955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9955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7012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012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012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406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406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0870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0870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7925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7925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4728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4728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4932679"/>
            <a:ext cx="2283460" cy="109220"/>
          </a:xfrm>
          <a:custGeom>
            <a:avLst/>
            <a:gdLst/>
            <a:ahLst/>
            <a:cxnLst/>
            <a:rect l="l" t="t" r="r" b="b"/>
            <a:pathLst>
              <a:path w="2283460" h="109220">
                <a:moveTo>
                  <a:pt x="2283460" y="0"/>
                </a:moveTo>
                <a:lnTo>
                  <a:pt x="0" y="0"/>
                </a:lnTo>
                <a:lnTo>
                  <a:pt x="0" y="109220"/>
                </a:lnTo>
                <a:lnTo>
                  <a:pt x="2283460" y="109220"/>
                </a:lnTo>
                <a:lnTo>
                  <a:pt x="22834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625340"/>
            <a:ext cx="5549900" cy="109220"/>
          </a:xfrm>
          <a:custGeom>
            <a:avLst/>
            <a:gdLst/>
            <a:ahLst/>
            <a:cxnLst/>
            <a:rect l="l" t="t" r="r" b="b"/>
            <a:pathLst>
              <a:path w="5549900" h="109220">
                <a:moveTo>
                  <a:pt x="5549899" y="0"/>
                </a:moveTo>
                <a:lnTo>
                  <a:pt x="0" y="0"/>
                </a:lnTo>
                <a:lnTo>
                  <a:pt x="0" y="109219"/>
                </a:lnTo>
                <a:lnTo>
                  <a:pt x="5549899" y="109219"/>
                </a:lnTo>
                <a:lnTo>
                  <a:pt x="55498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315459"/>
            <a:ext cx="2938780" cy="109220"/>
          </a:xfrm>
          <a:custGeom>
            <a:avLst/>
            <a:gdLst/>
            <a:ahLst/>
            <a:cxnLst/>
            <a:rect l="l" t="t" r="r" b="b"/>
            <a:pathLst>
              <a:path w="2938779" h="109220">
                <a:moveTo>
                  <a:pt x="2938780" y="0"/>
                </a:moveTo>
                <a:lnTo>
                  <a:pt x="0" y="0"/>
                </a:lnTo>
                <a:lnTo>
                  <a:pt x="0" y="109219"/>
                </a:lnTo>
                <a:lnTo>
                  <a:pt x="2938780" y="109219"/>
                </a:lnTo>
                <a:lnTo>
                  <a:pt x="29387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3083560"/>
            <a:ext cx="327660" cy="109220"/>
          </a:xfrm>
          <a:custGeom>
            <a:avLst/>
            <a:gdLst/>
            <a:ahLst/>
            <a:cxnLst/>
            <a:rect l="l" t="t" r="r" b="b"/>
            <a:pathLst>
              <a:path w="327660" h="109219">
                <a:moveTo>
                  <a:pt x="327660" y="0"/>
                </a:moveTo>
                <a:lnTo>
                  <a:pt x="0" y="0"/>
                </a:lnTo>
                <a:lnTo>
                  <a:pt x="0" y="109220"/>
                </a:lnTo>
                <a:lnTo>
                  <a:pt x="327660" y="109220"/>
                </a:lnTo>
                <a:lnTo>
                  <a:pt x="3276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2773679"/>
            <a:ext cx="327660" cy="109220"/>
          </a:xfrm>
          <a:custGeom>
            <a:avLst/>
            <a:gdLst/>
            <a:ahLst/>
            <a:cxnLst/>
            <a:rect l="l" t="t" r="r" b="b"/>
            <a:pathLst>
              <a:path w="327660" h="109219">
                <a:moveTo>
                  <a:pt x="327660" y="0"/>
                </a:moveTo>
                <a:lnTo>
                  <a:pt x="0" y="0"/>
                </a:lnTo>
                <a:lnTo>
                  <a:pt x="0" y="109220"/>
                </a:lnTo>
                <a:lnTo>
                  <a:pt x="327660" y="109220"/>
                </a:lnTo>
                <a:lnTo>
                  <a:pt x="3276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3698240"/>
            <a:ext cx="487680" cy="109220"/>
          </a:xfrm>
          <a:custGeom>
            <a:avLst/>
            <a:gdLst/>
            <a:ahLst/>
            <a:cxnLst/>
            <a:rect l="l" t="t" r="r" b="b"/>
            <a:pathLst>
              <a:path w="487680" h="109220">
                <a:moveTo>
                  <a:pt x="487679" y="0"/>
                </a:moveTo>
                <a:lnTo>
                  <a:pt x="0" y="0"/>
                </a:lnTo>
                <a:lnTo>
                  <a:pt x="0" y="109220"/>
                </a:lnTo>
                <a:lnTo>
                  <a:pt x="487679" y="109220"/>
                </a:lnTo>
                <a:lnTo>
                  <a:pt x="4876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3390900"/>
            <a:ext cx="327660" cy="109220"/>
          </a:xfrm>
          <a:custGeom>
            <a:avLst/>
            <a:gdLst/>
            <a:ahLst/>
            <a:cxnLst/>
            <a:rect l="l" t="t" r="r" b="b"/>
            <a:pathLst>
              <a:path w="327660" h="109220">
                <a:moveTo>
                  <a:pt x="327659" y="0"/>
                </a:moveTo>
                <a:lnTo>
                  <a:pt x="0" y="0"/>
                </a:lnTo>
                <a:lnTo>
                  <a:pt x="0" y="109220"/>
                </a:lnTo>
                <a:lnTo>
                  <a:pt x="327659" y="109220"/>
                </a:lnTo>
                <a:lnTo>
                  <a:pt x="32765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708265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82,90%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96255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43,90%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63290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20%</a:t>
            </a:r>
            <a:endParaRPr sz="1200">
              <a:latin typeface="Microsoft Sans Serif"/>
              <a:cs typeface="Microsoft Sans Serif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2087879" y="2367279"/>
          <a:ext cx="1342390" cy="2771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340">
                <a:tc>
                  <a:txBody>
                    <a:bodyPr/>
                    <a:lstStyle/>
                    <a:p>
                      <a:pPr marL="74930" marR="304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00" spc="-25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spc="-2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4,90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spc="-2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4,90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spc="-2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4,90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7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spc="-20" dirty="0">
                          <a:solidFill>
                            <a:srgbClr val="797979"/>
                          </a:solidFill>
                          <a:latin typeface="Microsoft Sans Serif"/>
                          <a:cs typeface="Microsoft Sans Serif"/>
                        </a:rPr>
                        <a:t>,30%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3E3E3"/>
                      </a:solidFill>
                      <a:prstDash val="solid"/>
                    </a:lnL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3E3E3"/>
                      </a:solidFill>
                      <a:prstDash val="solid"/>
                    </a:lnL>
                    <a:lnR w="12700">
                      <a:solidFill>
                        <a:srgbClr val="E3E3E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5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3E3E3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3161664" y="4877752"/>
            <a:ext cx="5231765" cy="54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095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34,10%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81990" algn="l"/>
                <a:tab pos="1351915" algn="l"/>
                <a:tab pos="2021205" algn="l"/>
                <a:tab pos="2691130" algn="l"/>
                <a:tab pos="3361054" algn="l"/>
                <a:tab pos="4030345" algn="l"/>
                <a:tab pos="470027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8817" y="2404998"/>
            <a:ext cx="2335530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1064895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1064895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Microsoft Sans Serif"/>
              <a:cs typeface="Microsoft Sans Serif"/>
            </a:endParaRPr>
          </a:p>
          <a:p>
            <a:pPr marL="1178560">
              <a:lnSpc>
                <a:spcPct val="100000"/>
              </a:lnSpc>
              <a:spcBef>
                <a:spcPts val="5"/>
              </a:spcBef>
              <a:tabLst>
                <a:tab pos="1805939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57353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4.MAT: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35" dirty="0"/>
              <a:t> </a:t>
            </a:r>
            <a:r>
              <a:rPr sz="2700" dirty="0"/>
              <a:t>prebrojava</a:t>
            </a:r>
            <a:r>
              <a:rPr sz="2700" spc="-20" dirty="0"/>
              <a:t> </a:t>
            </a:r>
            <a:r>
              <a:rPr sz="2700" dirty="0"/>
              <a:t>skup</a:t>
            </a:r>
            <a:r>
              <a:rPr sz="2700" spc="-50" dirty="0"/>
              <a:t> </a:t>
            </a:r>
            <a:r>
              <a:rPr sz="2700" dirty="0"/>
              <a:t>od</a:t>
            </a:r>
            <a:r>
              <a:rPr sz="2700" spc="-45" dirty="0"/>
              <a:t> </a:t>
            </a:r>
            <a:r>
              <a:rPr sz="2700" spc="-25" dirty="0"/>
              <a:t>10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spc="-10" dirty="0"/>
              <a:t>elemenata</a:t>
            </a:r>
            <a:endParaRPr sz="2700"/>
          </a:p>
        </p:txBody>
      </p:sp>
      <p:sp>
        <p:nvSpPr>
          <p:cNvPr id="39" name="object 39"/>
          <p:cNvSpPr txBox="1"/>
          <p:nvPr/>
        </p:nvSpPr>
        <p:spPr>
          <a:xfrm>
            <a:off x="2170810" y="5647690"/>
            <a:ext cx="44405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402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02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402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2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507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507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507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507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36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736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360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4659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4659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465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9572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9572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72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5678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5678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5678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2960" y="4932679"/>
            <a:ext cx="5671820" cy="109220"/>
          </a:xfrm>
          <a:custGeom>
            <a:avLst/>
            <a:gdLst/>
            <a:ahLst/>
            <a:cxnLst/>
            <a:rect l="l" t="t" r="r" b="b"/>
            <a:pathLst>
              <a:path w="5671820" h="109220">
                <a:moveTo>
                  <a:pt x="5671820" y="0"/>
                </a:moveTo>
                <a:lnTo>
                  <a:pt x="0" y="0"/>
                </a:lnTo>
                <a:lnTo>
                  <a:pt x="0" y="109220"/>
                </a:lnTo>
                <a:lnTo>
                  <a:pt x="5671820" y="109220"/>
                </a:lnTo>
                <a:lnTo>
                  <a:pt x="56718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4625340"/>
            <a:ext cx="5671820" cy="109220"/>
          </a:xfrm>
          <a:custGeom>
            <a:avLst/>
            <a:gdLst/>
            <a:ahLst/>
            <a:cxnLst/>
            <a:rect l="l" t="t" r="r" b="b"/>
            <a:pathLst>
              <a:path w="5671820" h="109220">
                <a:moveTo>
                  <a:pt x="5671820" y="0"/>
                </a:moveTo>
                <a:lnTo>
                  <a:pt x="0" y="0"/>
                </a:lnTo>
                <a:lnTo>
                  <a:pt x="0" y="109219"/>
                </a:lnTo>
                <a:lnTo>
                  <a:pt x="5671820" y="109219"/>
                </a:lnTo>
                <a:lnTo>
                  <a:pt x="56718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4315459"/>
            <a:ext cx="1892300" cy="109220"/>
          </a:xfrm>
          <a:custGeom>
            <a:avLst/>
            <a:gdLst/>
            <a:ahLst/>
            <a:cxnLst/>
            <a:rect l="l" t="t" r="r" b="b"/>
            <a:pathLst>
              <a:path w="1892300" h="109220">
                <a:moveTo>
                  <a:pt x="1892300" y="0"/>
                </a:moveTo>
                <a:lnTo>
                  <a:pt x="0" y="0"/>
                </a:lnTo>
                <a:lnTo>
                  <a:pt x="0" y="109219"/>
                </a:lnTo>
                <a:lnTo>
                  <a:pt x="1892300" y="109219"/>
                </a:lnTo>
                <a:lnTo>
                  <a:pt x="1892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008120"/>
            <a:ext cx="627380" cy="109220"/>
          </a:xfrm>
          <a:custGeom>
            <a:avLst/>
            <a:gdLst/>
            <a:ahLst/>
            <a:cxnLst/>
            <a:rect l="l" t="t" r="r" b="b"/>
            <a:pathLst>
              <a:path w="627380" h="109220">
                <a:moveTo>
                  <a:pt x="627380" y="0"/>
                </a:moveTo>
                <a:lnTo>
                  <a:pt x="0" y="0"/>
                </a:lnTo>
                <a:lnTo>
                  <a:pt x="0" y="109219"/>
                </a:lnTo>
                <a:lnTo>
                  <a:pt x="627380" y="109219"/>
                </a:lnTo>
                <a:lnTo>
                  <a:pt x="6273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3083560"/>
            <a:ext cx="421640" cy="109220"/>
          </a:xfrm>
          <a:custGeom>
            <a:avLst/>
            <a:gdLst/>
            <a:ahLst/>
            <a:cxnLst/>
            <a:rect l="l" t="t" r="r" b="b"/>
            <a:pathLst>
              <a:path w="421639" h="109219">
                <a:moveTo>
                  <a:pt x="421639" y="0"/>
                </a:moveTo>
                <a:lnTo>
                  <a:pt x="0" y="0"/>
                </a:lnTo>
                <a:lnTo>
                  <a:pt x="0" y="109220"/>
                </a:lnTo>
                <a:lnTo>
                  <a:pt x="421639" y="109220"/>
                </a:lnTo>
                <a:lnTo>
                  <a:pt x="421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2773679"/>
            <a:ext cx="421640" cy="109220"/>
          </a:xfrm>
          <a:custGeom>
            <a:avLst/>
            <a:gdLst/>
            <a:ahLst/>
            <a:cxnLst/>
            <a:rect l="l" t="t" r="r" b="b"/>
            <a:pathLst>
              <a:path w="421639" h="109219">
                <a:moveTo>
                  <a:pt x="421639" y="0"/>
                </a:moveTo>
                <a:lnTo>
                  <a:pt x="0" y="0"/>
                </a:lnTo>
                <a:lnTo>
                  <a:pt x="0" y="109220"/>
                </a:lnTo>
                <a:lnTo>
                  <a:pt x="421639" y="109220"/>
                </a:lnTo>
                <a:lnTo>
                  <a:pt x="421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3698240"/>
            <a:ext cx="421640" cy="109220"/>
          </a:xfrm>
          <a:custGeom>
            <a:avLst/>
            <a:gdLst/>
            <a:ahLst/>
            <a:cxnLst/>
            <a:rect l="l" t="t" r="r" b="b"/>
            <a:pathLst>
              <a:path w="421639" h="109220">
                <a:moveTo>
                  <a:pt x="421639" y="0"/>
                </a:moveTo>
                <a:lnTo>
                  <a:pt x="0" y="0"/>
                </a:lnTo>
                <a:lnTo>
                  <a:pt x="0" y="109220"/>
                </a:lnTo>
                <a:lnTo>
                  <a:pt x="421639" y="109220"/>
                </a:lnTo>
                <a:lnTo>
                  <a:pt x="421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2087879" y="2367279"/>
            <a:ext cx="426720" cy="2773680"/>
            <a:chOff x="2087879" y="2367279"/>
            <a:chExt cx="426720" cy="2773680"/>
          </a:xfrm>
        </p:grpSpPr>
        <p:sp>
          <p:nvSpPr>
            <p:cNvPr id="31" name="object 31"/>
            <p:cNvSpPr/>
            <p:nvPr/>
          </p:nvSpPr>
          <p:spPr>
            <a:xfrm>
              <a:off x="2092959" y="3390899"/>
              <a:ext cx="421640" cy="109220"/>
            </a:xfrm>
            <a:custGeom>
              <a:avLst/>
              <a:gdLst/>
              <a:ahLst/>
              <a:cxnLst/>
              <a:rect l="l" t="t" r="r" b="b"/>
              <a:pathLst>
                <a:path w="421639" h="109220">
                  <a:moveTo>
                    <a:pt x="42163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421639" y="109220"/>
                  </a:lnTo>
                  <a:lnTo>
                    <a:pt x="4216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830566" y="4569714"/>
            <a:ext cx="53975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65,90%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65,90%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50665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22,00%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84220" y="3952620"/>
            <a:ext cx="244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7%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579116" y="3643693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79116" y="333565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79116" y="3027045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79116" y="271843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8855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8817" y="2409507"/>
            <a:ext cx="1701164" cy="267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800" spc="-15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r>
              <a:rPr sz="1800" spc="727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033144" marR="430530" indent="-42545" algn="just">
              <a:lnSpc>
                <a:spcPts val="2430"/>
              </a:lnSpc>
              <a:spcBef>
                <a:spcPts val="204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43053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63163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5.MAT: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opisuje</a:t>
            </a:r>
            <a:r>
              <a:rPr sz="2700" spc="-20" dirty="0"/>
              <a:t> </a:t>
            </a:r>
            <a:r>
              <a:rPr sz="2700" dirty="0"/>
              <a:t>i</a:t>
            </a:r>
            <a:r>
              <a:rPr sz="2700" spc="-50" dirty="0"/>
              <a:t> </a:t>
            </a:r>
            <a:r>
              <a:rPr sz="2700" dirty="0"/>
              <a:t>prikazuje</a:t>
            </a:r>
            <a:r>
              <a:rPr sz="2700" spc="-30" dirty="0"/>
              <a:t> </a:t>
            </a:r>
            <a:r>
              <a:rPr sz="2700" spc="-10" dirty="0"/>
              <a:t>količine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dirty="0"/>
              <a:t>brojem</a:t>
            </a:r>
            <a:r>
              <a:rPr sz="2700" spc="-15" dirty="0"/>
              <a:t> </a:t>
            </a:r>
            <a:r>
              <a:rPr sz="2700" dirty="0"/>
              <a:t>(do</a:t>
            </a:r>
            <a:r>
              <a:rPr sz="2700" spc="-35" dirty="0"/>
              <a:t> </a:t>
            </a:r>
            <a:r>
              <a:rPr sz="2700" dirty="0"/>
              <a:t>5</a:t>
            </a:r>
            <a:r>
              <a:rPr sz="2700" spc="-15" dirty="0"/>
              <a:t> </a:t>
            </a:r>
            <a:r>
              <a:rPr sz="2700" spc="-10" dirty="0"/>
              <a:t>elemenata)</a:t>
            </a:r>
            <a:endParaRPr sz="2700"/>
          </a:p>
        </p:txBody>
      </p:sp>
      <p:sp>
        <p:nvSpPr>
          <p:cNvPr id="44" name="object 44"/>
          <p:cNvSpPr txBox="1"/>
          <p:nvPr/>
        </p:nvSpPr>
        <p:spPr>
          <a:xfrm>
            <a:off x="1864741" y="5212079"/>
            <a:ext cx="4806315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692275" algn="l"/>
                <a:tab pos="2553335" algn="l"/>
                <a:tab pos="3414395" algn="l"/>
                <a:tab pos="427482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318135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86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986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986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986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8986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93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93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93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930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20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862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564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564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564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850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50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819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819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142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8142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7831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7831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77759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74659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932679"/>
            <a:ext cx="1752600" cy="109220"/>
          </a:xfrm>
          <a:custGeom>
            <a:avLst/>
            <a:gdLst/>
            <a:ahLst/>
            <a:cxnLst/>
            <a:rect l="l" t="t" r="r" b="b"/>
            <a:pathLst>
              <a:path w="1752600" h="109220">
                <a:moveTo>
                  <a:pt x="1752600" y="0"/>
                </a:moveTo>
                <a:lnTo>
                  <a:pt x="0" y="0"/>
                </a:lnTo>
                <a:lnTo>
                  <a:pt x="0" y="109220"/>
                </a:lnTo>
                <a:lnTo>
                  <a:pt x="1752600" y="109220"/>
                </a:lnTo>
                <a:lnTo>
                  <a:pt x="175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4625340"/>
            <a:ext cx="5252720" cy="109220"/>
          </a:xfrm>
          <a:custGeom>
            <a:avLst/>
            <a:gdLst/>
            <a:ahLst/>
            <a:cxnLst/>
            <a:rect l="l" t="t" r="r" b="b"/>
            <a:pathLst>
              <a:path w="5252720" h="109220">
                <a:moveTo>
                  <a:pt x="5252720" y="0"/>
                </a:moveTo>
                <a:lnTo>
                  <a:pt x="0" y="0"/>
                </a:lnTo>
                <a:lnTo>
                  <a:pt x="0" y="109219"/>
                </a:lnTo>
                <a:lnTo>
                  <a:pt x="5252720" y="109219"/>
                </a:lnTo>
                <a:lnTo>
                  <a:pt x="52527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4315459"/>
            <a:ext cx="2768600" cy="109220"/>
          </a:xfrm>
          <a:custGeom>
            <a:avLst/>
            <a:gdLst/>
            <a:ahLst/>
            <a:cxnLst/>
            <a:rect l="l" t="t" r="r" b="b"/>
            <a:pathLst>
              <a:path w="2768600" h="109220">
                <a:moveTo>
                  <a:pt x="2768600" y="0"/>
                </a:moveTo>
                <a:lnTo>
                  <a:pt x="0" y="0"/>
                </a:lnTo>
                <a:lnTo>
                  <a:pt x="0" y="109219"/>
                </a:lnTo>
                <a:lnTo>
                  <a:pt x="2768600" y="109219"/>
                </a:lnTo>
                <a:lnTo>
                  <a:pt x="2768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4008120"/>
            <a:ext cx="1023619" cy="109220"/>
          </a:xfrm>
          <a:custGeom>
            <a:avLst/>
            <a:gdLst/>
            <a:ahLst/>
            <a:cxnLst/>
            <a:rect l="l" t="t" r="r" b="b"/>
            <a:pathLst>
              <a:path w="1023619" h="109220">
                <a:moveTo>
                  <a:pt x="1023619" y="0"/>
                </a:moveTo>
                <a:lnTo>
                  <a:pt x="0" y="0"/>
                </a:lnTo>
                <a:lnTo>
                  <a:pt x="0" y="109219"/>
                </a:lnTo>
                <a:lnTo>
                  <a:pt x="1023619" y="109219"/>
                </a:lnTo>
                <a:lnTo>
                  <a:pt x="10236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3083560"/>
            <a:ext cx="292100" cy="109220"/>
          </a:xfrm>
          <a:custGeom>
            <a:avLst/>
            <a:gdLst/>
            <a:ahLst/>
            <a:cxnLst/>
            <a:rect l="l" t="t" r="r" b="b"/>
            <a:pathLst>
              <a:path w="292100" h="109219">
                <a:moveTo>
                  <a:pt x="292100" y="0"/>
                </a:moveTo>
                <a:lnTo>
                  <a:pt x="0" y="0"/>
                </a:lnTo>
                <a:lnTo>
                  <a:pt x="0" y="109220"/>
                </a:lnTo>
                <a:lnTo>
                  <a:pt x="292100" y="109220"/>
                </a:lnTo>
                <a:lnTo>
                  <a:pt x="2921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92960" y="2773679"/>
            <a:ext cx="292100" cy="109220"/>
          </a:xfrm>
          <a:custGeom>
            <a:avLst/>
            <a:gdLst/>
            <a:ahLst/>
            <a:cxnLst/>
            <a:rect l="l" t="t" r="r" b="b"/>
            <a:pathLst>
              <a:path w="292100" h="109219">
                <a:moveTo>
                  <a:pt x="292100" y="0"/>
                </a:moveTo>
                <a:lnTo>
                  <a:pt x="0" y="0"/>
                </a:lnTo>
                <a:lnTo>
                  <a:pt x="0" y="109220"/>
                </a:lnTo>
                <a:lnTo>
                  <a:pt x="292100" y="109220"/>
                </a:lnTo>
                <a:lnTo>
                  <a:pt x="2921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92960" y="3698240"/>
            <a:ext cx="436880" cy="109220"/>
          </a:xfrm>
          <a:custGeom>
            <a:avLst/>
            <a:gdLst/>
            <a:ahLst/>
            <a:cxnLst/>
            <a:rect l="l" t="t" r="r" b="b"/>
            <a:pathLst>
              <a:path w="436880" h="109220">
                <a:moveTo>
                  <a:pt x="436879" y="0"/>
                </a:moveTo>
                <a:lnTo>
                  <a:pt x="0" y="0"/>
                </a:lnTo>
                <a:lnTo>
                  <a:pt x="0" y="109220"/>
                </a:lnTo>
                <a:lnTo>
                  <a:pt x="436879" y="109220"/>
                </a:lnTo>
                <a:lnTo>
                  <a:pt x="4368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2087879" y="2367279"/>
            <a:ext cx="297180" cy="2773680"/>
            <a:chOff x="2087879" y="2367279"/>
            <a:chExt cx="297180" cy="2773680"/>
          </a:xfrm>
        </p:grpSpPr>
        <p:sp>
          <p:nvSpPr>
            <p:cNvPr id="35" name="object 35"/>
            <p:cNvSpPr/>
            <p:nvPr/>
          </p:nvSpPr>
          <p:spPr>
            <a:xfrm>
              <a:off x="2092959" y="3390899"/>
              <a:ext cx="292100" cy="109220"/>
            </a:xfrm>
            <a:custGeom>
              <a:avLst/>
              <a:gdLst/>
              <a:ahLst/>
              <a:cxnLst/>
              <a:rect l="l" t="t" r="r" b="b"/>
              <a:pathLst>
                <a:path w="292100" h="109220">
                  <a:moveTo>
                    <a:pt x="292100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292100" y="109220"/>
                  </a:lnTo>
                  <a:lnTo>
                    <a:pt x="2921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910076" y="4877752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29,30%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11084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87,80%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27346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46,30%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0714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17%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94229" y="3643693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450464" y="333565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450464" y="3027045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50464" y="271843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8817" y="2409507"/>
            <a:ext cx="1701164" cy="267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800" spc="-15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r>
              <a:rPr sz="1800" spc="727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033144" marR="430530" indent="-42545" algn="just">
              <a:lnSpc>
                <a:spcPts val="2430"/>
              </a:lnSpc>
              <a:spcBef>
                <a:spcPts val="204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43053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63163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6.MAT: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opisuje</a:t>
            </a:r>
            <a:r>
              <a:rPr sz="2700" spc="-20" dirty="0"/>
              <a:t> </a:t>
            </a:r>
            <a:r>
              <a:rPr sz="2700" dirty="0"/>
              <a:t>i</a:t>
            </a:r>
            <a:r>
              <a:rPr sz="2700" spc="-50" dirty="0"/>
              <a:t> </a:t>
            </a:r>
            <a:r>
              <a:rPr sz="2700" dirty="0"/>
              <a:t>prikazuje</a:t>
            </a:r>
            <a:r>
              <a:rPr sz="2700" spc="-30" dirty="0"/>
              <a:t> </a:t>
            </a:r>
            <a:r>
              <a:rPr sz="2700" spc="-10" dirty="0"/>
              <a:t>količine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dirty="0"/>
              <a:t>brojem</a:t>
            </a:r>
            <a:r>
              <a:rPr sz="2700" spc="-15" dirty="0"/>
              <a:t> </a:t>
            </a:r>
            <a:r>
              <a:rPr sz="2700" dirty="0"/>
              <a:t>(do</a:t>
            </a:r>
            <a:r>
              <a:rPr sz="2700" spc="-40" dirty="0"/>
              <a:t> </a:t>
            </a:r>
            <a:r>
              <a:rPr sz="2700" dirty="0"/>
              <a:t>10</a:t>
            </a:r>
            <a:r>
              <a:rPr sz="2700" spc="-15" dirty="0"/>
              <a:t> </a:t>
            </a:r>
            <a:r>
              <a:rPr sz="2700" spc="-10" dirty="0"/>
              <a:t>elemenata)</a:t>
            </a:r>
            <a:endParaRPr sz="2700"/>
          </a:p>
        </p:txBody>
      </p:sp>
      <p:sp>
        <p:nvSpPr>
          <p:cNvPr id="47" name="object 47"/>
          <p:cNvSpPr txBox="1"/>
          <p:nvPr/>
        </p:nvSpPr>
        <p:spPr>
          <a:xfrm>
            <a:off x="1864741" y="5212079"/>
            <a:ext cx="652653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spc="160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spc="31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spc="30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r>
              <a:rPr sz="1200" spc="30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 100,00%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318135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86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986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986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986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93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93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93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930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2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2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862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564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564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850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850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819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8197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8142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1420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7831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7831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77759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74659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932679"/>
            <a:ext cx="1894839" cy="109220"/>
          </a:xfrm>
          <a:custGeom>
            <a:avLst/>
            <a:gdLst/>
            <a:ahLst/>
            <a:cxnLst/>
            <a:rect l="l" t="t" r="r" b="b"/>
            <a:pathLst>
              <a:path w="1894839" h="109220">
                <a:moveTo>
                  <a:pt x="1894839" y="0"/>
                </a:moveTo>
                <a:lnTo>
                  <a:pt x="0" y="0"/>
                </a:lnTo>
                <a:lnTo>
                  <a:pt x="0" y="109220"/>
                </a:lnTo>
                <a:lnTo>
                  <a:pt x="1894839" y="109220"/>
                </a:lnTo>
                <a:lnTo>
                  <a:pt x="18948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625340"/>
            <a:ext cx="5252720" cy="109220"/>
          </a:xfrm>
          <a:custGeom>
            <a:avLst/>
            <a:gdLst/>
            <a:ahLst/>
            <a:cxnLst/>
            <a:rect l="l" t="t" r="r" b="b"/>
            <a:pathLst>
              <a:path w="5252720" h="109220">
                <a:moveTo>
                  <a:pt x="5252720" y="0"/>
                </a:moveTo>
                <a:lnTo>
                  <a:pt x="0" y="0"/>
                </a:lnTo>
                <a:lnTo>
                  <a:pt x="0" y="109219"/>
                </a:lnTo>
                <a:lnTo>
                  <a:pt x="5252720" y="109219"/>
                </a:lnTo>
                <a:lnTo>
                  <a:pt x="52527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4315459"/>
            <a:ext cx="1894839" cy="109220"/>
          </a:xfrm>
          <a:custGeom>
            <a:avLst/>
            <a:gdLst/>
            <a:ahLst/>
            <a:cxnLst/>
            <a:rect l="l" t="t" r="r" b="b"/>
            <a:pathLst>
              <a:path w="1894839" h="109220">
                <a:moveTo>
                  <a:pt x="1894839" y="0"/>
                </a:moveTo>
                <a:lnTo>
                  <a:pt x="0" y="0"/>
                </a:lnTo>
                <a:lnTo>
                  <a:pt x="0" y="109219"/>
                </a:lnTo>
                <a:lnTo>
                  <a:pt x="1894839" y="109219"/>
                </a:lnTo>
                <a:lnTo>
                  <a:pt x="18948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4008120"/>
            <a:ext cx="586740" cy="109220"/>
          </a:xfrm>
          <a:custGeom>
            <a:avLst/>
            <a:gdLst/>
            <a:ahLst/>
            <a:cxnLst/>
            <a:rect l="l" t="t" r="r" b="b"/>
            <a:pathLst>
              <a:path w="586739" h="109220">
                <a:moveTo>
                  <a:pt x="586739" y="0"/>
                </a:moveTo>
                <a:lnTo>
                  <a:pt x="0" y="0"/>
                </a:lnTo>
                <a:lnTo>
                  <a:pt x="0" y="109219"/>
                </a:lnTo>
                <a:lnTo>
                  <a:pt x="586739" y="109219"/>
                </a:lnTo>
                <a:lnTo>
                  <a:pt x="5867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3083560"/>
            <a:ext cx="292100" cy="109220"/>
          </a:xfrm>
          <a:custGeom>
            <a:avLst/>
            <a:gdLst/>
            <a:ahLst/>
            <a:cxnLst/>
            <a:rect l="l" t="t" r="r" b="b"/>
            <a:pathLst>
              <a:path w="292100" h="109219">
                <a:moveTo>
                  <a:pt x="292100" y="0"/>
                </a:moveTo>
                <a:lnTo>
                  <a:pt x="0" y="0"/>
                </a:lnTo>
                <a:lnTo>
                  <a:pt x="0" y="109220"/>
                </a:lnTo>
                <a:lnTo>
                  <a:pt x="292100" y="109220"/>
                </a:lnTo>
                <a:lnTo>
                  <a:pt x="2921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2773679"/>
            <a:ext cx="292100" cy="109220"/>
          </a:xfrm>
          <a:custGeom>
            <a:avLst/>
            <a:gdLst/>
            <a:ahLst/>
            <a:cxnLst/>
            <a:rect l="l" t="t" r="r" b="b"/>
            <a:pathLst>
              <a:path w="292100" h="109219">
                <a:moveTo>
                  <a:pt x="292100" y="0"/>
                </a:moveTo>
                <a:lnTo>
                  <a:pt x="0" y="0"/>
                </a:lnTo>
                <a:lnTo>
                  <a:pt x="0" y="109220"/>
                </a:lnTo>
                <a:lnTo>
                  <a:pt x="292100" y="109220"/>
                </a:lnTo>
                <a:lnTo>
                  <a:pt x="2921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92960" y="3698240"/>
            <a:ext cx="292100" cy="109220"/>
          </a:xfrm>
          <a:custGeom>
            <a:avLst/>
            <a:gdLst/>
            <a:ahLst/>
            <a:cxnLst/>
            <a:rect l="l" t="t" r="r" b="b"/>
            <a:pathLst>
              <a:path w="292100" h="109220">
                <a:moveTo>
                  <a:pt x="292100" y="0"/>
                </a:moveTo>
                <a:lnTo>
                  <a:pt x="0" y="0"/>
                </a:lnTo>
                <a:lnTo>
                  <a:pt x="0" y="109220"/>
                </a:lnTo>
                <a:lnTo>
                  <a:pt x="292100" y="109220"/>
                </a:lnTo>
                <a:lnTo>
                  <a:pt x="2921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2087879" y="2367279"/>
            <a:ext cx="297180" cy="2773680"/>
            <a:chOff x="2087879" y="2367279"/>
            <a:chExt cx="297180" cy="2773680"/>
          </a:xfrm>
        </p:grpSpPr>
        <p:sp>
          <p:nvSpPr>
            <p:cNvPr id="34" name="object 34"/>
            <p:cNvSpPr/>
            <p:nvPr/>
          </p:nvSpPr>
          <p:spPr>
            <a:xfrm>
              <a:off x="2092959" y="3390899"/>
              <a:ext cx="292100" cy="109220"/>
            </a:xfrm>
            <a:custGeom>
              <a:avLst/>
              <a:gdLst/>
              <a:ahLst/>
              <a:cxnLst/>
              <a:rect l="l" t="t" r="r" b="b"/>
              <a:pathLst>
                <a:path w="292100" h="109220">
                  <a:moveTo>
                    <a:pt x="292100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292100" y="109220"/>
                  </a:lnTo>
                  <a:lnTo>
                    <a:pt x="2921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053585" y="4877752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31,70%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11084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87,80%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53585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31,70%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43835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450464" y="2718434"/>
            <a:ext cx="455930" cy="113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8817" y="2409507"/>
            <a:ext cx="1701164" cy="267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800" spc="-15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r>
              <a:rPr sz="1800" spc="727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033144" marR="430530" indent="-42545" algn="just">
              <a:lnSpc>
                <a:spcPts val="2430"/>
              </a:lnSpc>
              <a:spcBef>
                <a:spcPts val="204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43053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869058" y="1375727"/>
            <a:ext cx="681799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7.MAT: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45" dirty="0"/>
              <a:t> </a:t>
            </a:r>
            <a:r>
              <a:rPr sz="2700" dirty="0"/>
              <a:t>zbraja</a:t>
            </a:r>
            <a:r>
              <a:rPr sz="2700" spc="-35" dirty="0"/>
              <a:t> </a:t>
            </a:r>
            <a:r>
              <a:rPr sz="2700" dirty="0"/>
              <a:t>i</a:t>
            </a:r>
            <a:r>
              <a:rPr sz="2700" spc="-50" dirty="0"/>
              <a:t> </a:t>
            </a:r>
            <a:r>
              <a:rPr sz="2700" dirty="0"/>
              <a:t>oduzima</a:t>
            </a:r>
            <a:r>
              <a:rPr sz="2700" spc="-20" dirty="0"/>
              <a:t> </a:t>
            </a:r>
            <a:r>
              <a:rPr sz="2700" dirty="0"/>
              <a:t>brojeve</a:t>
            </a:r>
            <a:r>
              <a:rPr sz="2700" spc="-45" dirty="0"/>
              <a:t>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50" dirty="0"/>
              <a:t>5</a:t>
            </a:r>
            <a:endParaRPr sz="2700"/>
          </a:p>
        </p:txBody>
      </p:sp>
      <p:sp>
        <p:nvSpPr>
          <p:cNvPr id="43" name="object 43"/>
          <p:cNvSpPr txBox="1"/>
          <p:nvPr/>
        </p:nvSpPr>
        <p:spPr>
          <a:xfrm>
            <a:off x="1864741" y="5212079"/>
            <a:ext cx="652653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spc="160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spc="31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spc="30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spc="30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r>
              <a:rPr sz="1200" spc="300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90,00%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 100,00%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318135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944" y="826452"/>
            <a:ext cx="731202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80785" algn="l"/>
              </a:tabLst>
            </a:pPr>
            <a:r>
              <a:rPr sz="6000" dirty="0">
                <a:solidFill>
                  <a:srgbClr val="4D4D4D"/>
                </a:solidFill>
                <a:latin typeface="Arial"/>
                <a:cs typeface="Arial"/>
              </a:rPr>
              <a:t>Razvojni</a:t>
            </a:r>
            <a:r>
              <a:rPr sz="60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000" spc="-10" dirty="0">
                <a:solidFill>
                  <a:srgbClr val="4D4D4D"/>
                </a:solidFill>
                <a:latin typeface="Arial"/>
                <a:cs typeface="Arial"/>
              </a:rPr>
              <a:t>miljokazi</a:t>
            </a:r>
            <a:r>
              <a:rPr sz="6000" dirty="0">
                <a:solidFill>
                  <a:srgbClr val="4D4D4D"/>
                </a:solidFill>
                <a:latin typeface="Arial"/>
                <a:cs typeface="Arial"/>
              </a:rPr>
              <a:t>	</a:t>
            </a:r>
            <a:r>
              <a:rPr sz="6000" spc="-50" dirty="0">
                <a:solidFill>
                  <a:srgbClr val="4D4D4D"/>
                </a:solidFill>
                <a:latin typeface="Arial"/>
                <a:cs typeface="Arial"/>
              </a:rPr>
              <a:t>u </a:t>
            </a:r>
            <a:r>
              <a:rPr sz="6000" spc="-10" dirty="0">
                <a:solidFill>
                  <a:srgbClr val="4D4D4D"/>
                </a:solidFill>
                <a:latin typeface="Arial"/>
                <a:cs typeface="Arial"/>
              </a:rPr>
              <a:t>području </a:t>
            </a:r>
            <a:r>
              <a:rPr sz="6000" dirty="0">
                <a:solidFill>
                  <a:srgbClr val="4D4D4D"/>
                </a:solidFill>
                <a:latin typeface="Arial"/>
                <a:cs typeface="Arial"/>
              </a:rPr>
              <a:t>predmatematičkih</a:t>
            </a:r>
            <a:r>
              <a:rPr sz="6000" spc="-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0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6000" dirty="0">
                <a:solidFill>
                  <a:srgbClr val="4D4D4D"/>
                </a:solidFill>
                <a:latin typeface="Arial"/>
                <a:cs typeface="Arial"/>
              </a:rPr>
              <a:t>matematičkih</a:t>
            </a:r>
            <a:r>
              <a:rPr sz="60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000" spc="-10" dirty="0">
                <a:solidFill>
                  <a:srgbClr val="4D4D4D"/>
                </a:solidFill>
                <a:latin typeface="Arial"/>
                <a:cs typeface="Arial"/>
              </a:rPr>
              <a:t>vještina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944" y="4616704"/>
            <a:ext cx="2057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Microsoft Sans Serif"/>
                <a:cs typeface="Microsoft Sans Serif"/>
              </a:rPr>
              <a:t>Prema</a:t>
            </a:r>
            <a:r>
              <a:rPr sz="2400" spc="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A.Morin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5041900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4800" y="47345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48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480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480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91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917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917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102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102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102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540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54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0540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5724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5724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57240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1161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161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1161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6345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3459" y="2367279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4932679"/>
            <a:ext cx="1287780" cy="109220"/>
          </a:xfrm>
          <a:custGeom>
            <a:avLst/>
            <a:gdLst/>
            <a:ahLst/>
            <a:cxnLst/>
            <a:rect l="l" t="t" r="r" b="b"/>
            <a:pathLst>
              <a:path w="1287779" h="109220">
                <a:moveTo>
                  <a:pt x="1287780" y="0"/>
                </a:moveTo>
                <a:lnTo>
                  <a:pt x="0" y="0"/>
                </a:lnTo>
                <a:lnTo>
                  <a:pt x="0" y="109220"/>
                </a:lnTo>
                <a:lnTo>
                  <a:pt x="1287780" y="109220"/>
                </a:lnTo>
                <a:lnTo>
                  <a:pt x="12877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625340"/>
            <a:ext cx="5323840" cy="109220"/>
          </a:xfrm>
          <a:custGeom>
            <a:avLst/>
            <a:gdLst/>
            <a:ahLst/>
            <a:cxnLst/>
            <a:rect l="l" t="t" r="r" b="b"/>
            <a:pathLst>
              <a:path w="5323840" h="109220">
                <a:moveTo>
                  <a:pt x="5323840" y="0"/>
                </a:moveTo>
                <a:lnTo>
                  <a:pt x="0" y="0"/>
                </a:lnTo>
                <a:lnTo>
                  <a:pt x="0" y="109219"/>
                </a:lnTo>
                <a:lnTo>
                  <a:pt x="5323840" y="109219"/>
                </a:lnTo>
                <a:lnTo>
                  <a:pt x="53238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315459"/>
            <a:ext cx="4963160" cy="109220"/>
          </a:xfrm>
          <a:custGeom>
            <a:avLst/>
            <a:gdLst/>
            <a:ahLst/>
            <a:cxnLst/>
            <a:rect l="l" t="t" r="r" b="b"/>
            <a:pathLst>
              <a:path w="4963159" h="109220">
                <a:moveTo>
                  <a:pt x="4963160" y="0"/>
                </a:moveTo>
                <a:lnTo>
                  <a:pt x="0" y="0"/>
                </a:lnTo>
                <a:lnTo>
                  <a:pt x="0" y="109219"/>
                </a:lnTo>
                <a:lnTo>
                  <a:pt x="4963160" y="109219"/>
                </a:lnTo>
                <a:lnTo>
                  <a:pt x="49631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4008120"/>
            <a:ext cx="1468120" cy="109220"/>
          </a:xfrm>
          <a:custGeom>
            <a:avLst/>
            <a:gdLst/>
            <a:ahLst/>
            <a:cxnLst/>
            <a:rect l="l" t="t" r="r" b="b"/>
            <a:pathLst>
              <a:path w="1468120" h="109220">
                <a:moveTo>
                  <a:pt x="1468119" y="0"/>
                </a:moveTo>
                <a:lnTo>
                  <a:pt x="0" y="0"/>
                </a:lnTo>
                <a:lnTo>
                  <a:pt x="0" y="109219"/>
                </a:lnTo>
                <a:lnTo>
                  <a:pt x="1468119" y="109219"/>
                </a:lnTo>
                <a:lnTo>
                  <a:pt x="14681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3083560"/>
            <a:ext cx="368300" cy="109220"/>
          </a:xfrm>
          <a:custGeom>
            <a:avLst/>
            <a:gdLst/>
            <a:ahLst/>
            <a:cxnLst/>
            <a:rect l="l" t="t" r="r" b="b"/>
            <a:pathLst>
              <a:path w="368300" h="109219">
                <a:moveTo>
                  <a:pt x="368300" y="0"/>
                </a:moveTo>
                <a:lnTo>
                  <a:pt x="0" y="0"/>
                </a:lnTo>
                <a:lnTo>
                  <a:pt x="0" y="109220"/>
                </a:lnTo>
                <a:lnTo>
                  <a:pt x="368300" y="109220"/>
                </a:lnTo>
                <a:lnTo>
                  <a:pt x="368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2773679"/>
            <a:ext cx="368300" cy="109220"/>
          </a:xfrm>
          <a:custGeom>
            <a:avLst/>
            <a:gdLst/>
            <a:ahLst/>
            <a:cxnLst/>
            <a:rect l="l" t="t" r="r" b="b"/>
            <a:pathLst>
              <a:path w="368300" h="109219">
                <a:moveTo>
                  <a:pt x="368300" y="0"/>
                </a:moveTo>
                <a:lnTo>
                  <a:pt x="0" y="0"/>
                </a:lnTo>
                <a:lnTo>
                  <a:pt x="0" y="109220"/>
                </a:lnTo>
                <a:lnTo>
                  <a:pt x="368300" y="109220"/>
                </a:lnTo>
                <a:lnTo>
                  <a:pt x="368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3698240"/>
            <a:ext cx="548640" cy="109220"/>
          </a:xfrm>
          <a:custGeom>
            <a:avLst/>
            <a:gdLst/>
            <a:ahLst/>
            <a:cxnLst/>
            <a:rect l="l" t="t" r="r" b="b"/>
            <a:pathLst>
              <a:path w="548639" h="109220">
                <a:moveTo>
                  <a:pt x="548639" y="0"/>
                </a:moveTo>
                <a:lnTo>
                  <a:pt x="0" y="0"/>
                </a:lnTo>
                <a:lnTo>
                  <a:pt x="0" y="109220"/>
                </a:lnTo>
                <a:lnTo>
                  <a:pt x="548639" y="109220"/>
                </a:lnTo>
                <a:lnTo>
                  <a:pt x="548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2087879" y="2367279"/>
            <a:ext cx="373380" cy="2773680"/>
            <a:chOff x="2087879" y="2367279"/>
            <a:chExt cx="373380" cy="2773680"/>
          </a:xfrm>
        </p:grpSpPr>
        <p:sp>
          <p:nvSpPr>
            <p:cNvPr id="33" name="object 33"/>
            <p:cNvSpPr/>
            <p:nvPr/>
          </p:nvSpPr>
          <p:spPr>
            <a:xfrm>
              <a:off x="2092959" y="3390899"/>
              <a:ext cx="368300" cy="109220"/>
            </a:xfrm>
            <a:custGeom>
              <a:avLst/>
              <a:gdLst/>
              <a:ahLst/>
              <a:cxnLst/>
              <a:rect l="l" t="t" r="r" b="b"/>
              <a:pathLst>
                <a:path w="368300" h="109220">
                  <a:moveTo>
                    <a:pt x="368300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368300" y="109220"/>
                  </a:lnTo>
                  <a:lnTo>
                    <a:pt x="3683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444621" y="4877752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17,10%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82840" y="4569714"/>
            <a:ext cx="54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70,70%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21143" y="4261104"/>
            <a:ext cx="54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65,90%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26484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07385" y="3643693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26283" y="333565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26283" y="3027045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26283" y="271843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96125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8817" y="2409507"/>
            <a:ext cx="1701164" cy="267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800" spc="-15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800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r>
              <a:rPr sz="1800" spc="727" baseline="2314" dirty="0">
                <a:solidFill>
                  <a:srgbClr val="8A8A8A"/>
                </a:solidFill>
                <a:latin typeface="Microsoft Sans Serif"/>
                <a:cs typeface="Microsoft Sans Serif"/>
              </a:rPr>
              <a:t>  </a:t>
            </a: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0%</a:t>
            </a:r>
            <a:endParaRPr sz="1200">
              <a:latin typeface="Microsoft Sans Serif"/>
              <a:cs typeface="Microsoft Sans Serif"/>
            </a:endParaRPr>
          </a:p>
          <a:p>
            <a:pPr marL="1033144" marR="430530" indent="-42545" algn="just">
              <a:lnSpc>
                <a:spcPts val="2430"/>
              </a:lnSpc>
              <a:spcBef>
                <a:spcPts val="204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43053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869058" y="1375727"/>
            <a:ext cx="700849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8.MAT:</a:t>
            </a:r>
            <a:r>
              <a:rPr sz="2700" spc="-30" dirty="0"/>
              <a:t> </a:t>
            </a:r>
            <a:r>
              <a:rPr sz="2700" dirty="0"/>
              <a:t>Učenik</a:t>
            </a:r>
            <a:r>
              <a:rPr sz="2700" spc="-45" dirty="0"/>
              <a:t> </a:t>
            </a:r>
            <a:r>
              <a:rPr sz="2700" dirty="0"/>
              <a:t>zbraja</a:t>
            </a:r>
            <a:r>
              <a:rPr sz="2700" spc="-35" dirty="0"/>
              <a:t> </a:t>
            </a:r>
            <a:r>
              <a:rPr sz="2700" dirty="0"/>
              <a:t>i</a:t>
            </a:r>
            <a:r>
              <a:rPr sz="2700" spc="-50" dirty="0"/>
              <a:t> </a:t>
            </a:r>
            <a:r>
              <a:rPr sz="2700" dirty="0"/>
              <a:t>oduzima</a:t>
            </a:r>
            <a:r>
              <a:rPr sz="2700" spc="-20" dirty="0"/>
              <a:t> </a:t>
            </a:r>
            <a:r>
              <a:rPr sz="2700" dirty="0"/>
              <a:t>brojeve</a:t>
            </a:r>
            <a:r>
              <a:rPr sz="2700" spc="-45" dirty="0"/>
              <a:t>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25" dirty="0"/>
              <a:t>10</a:t>
            </a:r>
            <a:endParaRPr sz="2700"/>
          </a:p>
        </p:txBody>
      </p:sp>
      <p:sp>
        <p:nvSpPr>
          <p:cNvPr id="47" name="object 47"/>
          <p:cNvSpPr txBox="1"/>
          <p:nvPr/>
        </p:nvSpPr>
        <p:spPr>
          <a:xfrm>
            <a:off x="1864741" y="5212079"/>
            <a:ext cx="502158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710565" algn="l"/>
                <a:tab pos="1464310" algn="l"/>
                <a:tab pos="2217420" algn="l"/>
                <a:tab pos="2971165" algn="l"/>
                <a:tab pos="3724275" algn="l"/>
                <a:tab pos="4477385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30480" algn="ctr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48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480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480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480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480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9179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9179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99179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9179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1020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102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102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05400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540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540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57240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5724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5724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11619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1161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3459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3459" y="23672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932679"/>
            <a:ext cx="368300" cy="109220"/>
          </a:xfrm>
          <a:custGeom>
            <a:avLst/>
            <a:gdLst/>
            <a:ahLst/>
            <a:cxnLst/>
            <a:rect l="l" t="t" r="r" b="b"/>
            <a:pathLst>
              <a:path w="368300" h="109220">
                <a:moveTo>
                  <a:pt x="368300" y="0"/>
                </a:moveTo>
                <a:lnTo>
                  <a:pt x="0" y="0"/>
                </a:lnTo>
                <a:lnTo>
                  <a:pt x="0" y="109220"/>
                </a:lnTo>
                <a:lnTo>
                  <a:pt x="368300" y="109220"/>
                </a:lnTo>
                <a:lnTo>
                  <a:pt x="368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625340"/>
            <a:ext cx="1656080" cy="109220"/>
          </a:xfrm>
          <a:custGeom>
            <a:avLst/>
            <a:gdLst/>
            <a:ahLst/>
            <a:cxnLst/>
            <a:rect l="l" t="t" r="r" b="b"/>
            <a:pathLst>
              <a:path w="1656079" h="109220">
                <a:moveTo>
                  <a:pt x="1656080" y="0"/>
                </a:moveTo>
                <a:lnTo>
                  <a:pt x="0" y="0"/>
                </a:lnTo>
                <a:lnTo>
                  <a:pt x="0" y="109219"/>
                </a:lnTo>
                <a:lnTo>
                  <a:pt x="1656080" y="109219"/>
                </a:lnTo>
                <a:lnTo>
                  <a:pt x="16560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4315459"/>
            <a:ext cx="5496560" cy="109220"/>
          </a:xfrm>
          <a:custGeom>
            <a:avLst/>
            <a:gdLst/>
            <a:ahLst/>
            <a:cxnLst/>
            <a:rect l="l" t="t" r="r" b="b"/>
            <a:pathLst>
              <a:path w="5496559" h="109220">
                <a:moveTo>
                  <a:pt x="5496560" y="0"/>
                </a:moveTo>
                <a:lnTo>
                  <a:pt x="0" y="0"/>
                </a:lnTo>
                <a:lnTo>
                  <a:pt x="0" y="109219"/>
                </a:lnTo>
                <a:lnTo>
                  <a:pt x="5496560" y="109219"/>
                </a:lnTo>
                <a:lnTo>
                  <a:pt x="54965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4008120"/>
            <a:ext cx="4224020" cy="109220"/>
          </a:xfrm>
          <a:custGeom>
            <a:avLst/>
            <a:gdLst/>
            <a:ahLst/>
            <a:cxnLst/>
            <a:rect l="l" t="t" r="r" b="b"/>
            <a:pathLst>
              <a:path w="4224020" h="109220">
                <a:moveTo>
                  <a:pt x="4224020" y="0"/>
                </a:moveTo>
                <a:lnTo>
                  <a:pt x="0" y="0"/>
                </a:lnTo>
                <a:lnTo>
                  <a:pt x="0" y="109219"/>
                </a:lnTo>
                <a:lnTo>
                  <a:pt x="4224020" y="109219"/>
                </a:lnTo>
                <a:lnTo>
                  <a:pt x="42240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3083560"/>
            <a:ext cx="548640" cy="109220"/>
          </a:xfrm>
          <a:custGeom>
            <a:avLst/>
            <a:gdLst/>
            <a:ahLst/>
            <a:cxnLst/>
            <a:rect l="l" t="t" r="r" b="b"/>
            <a:pathLst>
              <a:path w="548639" h="109219">
                <a:moveTo>
                  <a:pt x="548639" y="0"/>
                </a:moveTo>
                <a:lnTo>
                  <a:pt x="0" y="0"/>
                </a:lnTo>
                <a:lnTo>
                  <a:pt x="0" y="109220"/>
                </a:lnTo>
                <a:lnTo>
                  <a:pt x="548639" y="109220"/>
                </a:lnTo>
                <a:lnTo>
                  <a:pt x="548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2773679"/>
            <a:ext cx="548640" cy="109220"/>
          </a:xfrm>
          <a:custGeom>
            <a:avLst/>
            <a:gdLst/>
            <a:ahLst/>
            <a:cxnLst/>
            <a:rect l="l" t="t" r="r" b="b"/>
            <a:pathLst>
              <a:path w="548639" h="109219">
                <a:moveTo>
                  <a:pt x="548639" y="0"/>
                </a:moveTo>
                <a:lnTo>
                  <a:pt x="0" y="0"/>
                </a:lnTo>
                <a:lnTo>
                  <a:pt x="0" y="109220"/>
                </a:lnTo>
                <a:lnTo>
                  <a:pt x="548639" y="109220"/>
                </a:lnTo>
                <a:lnTo>
                  <a:pt x="548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92960" y="3698240"/>
            <a:ext cx="1468120" cy="109220"/>
          </a:xfrm>
          <a:custGeom>
            <a:avLst/>
            <a:gdLst/>
            <a:ahLst/>
            <a:cxnLst/>
            <a:rect l="l" t="t" r="r" b="b"/>
            <a:pathLst>
              <a:path w="1468120" h="109220">
                <a:moveTo>
                  <a:pt x="1468119" y="0"/>
                </a:moveTo>
                <a:lnTo>
                  <a:pt x="0" y="0"/>
                </a:lnTo>
                <a:lnTo>
                  <a:pt x="0" y="109220"/>
                </a:lnTo>
                <a:lnTo>
                  <a:pt x="1468119" y="109220"/>
                </a:lnTo>
                <a:lnTo>
                  <a:pt x="14681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92960" y="3390900"/>
            <a:ext cx="916940" cy="109220"/>
          </a:xfrm>
          <a:custGeom>
            <a:avLst/>
            <a:gdLst/>
            <a:ahLst/>
            <a:cxnLst/>
            <a:rect l="l" t="t" r="r" b="b"/>
            <a:pathLst>
              <a:path w="916939" h="109220">
                <a:moveTo>
                  <a:pt x="916939" y="0"/>
                </a:moveTo>
                <a:lnTo>
                  <a:pt x="0" y="0"/>
                </a:lnTo>
                <a:lnTo>
                  <a:pt x="0" y="109220"/>
                </a:lnTo>
                <a:lnTo>
                  <a:pt x="916939" y="109220"/>
                </a:lnTo>
                <a:lnTo>
                  <a:pt x="9169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2087879" y="2367279"/>
            <a:ext cx="185420" cy="2773680"/>
            <a:chOff x="2087879" y="2367279"/>
            <a:chExt cx="185420" cy="2773680"/>
          </a:xfrm>
        </p:grpSpPr>
        <p:sp>
          <p:nvSpPr>
            <p:cNvPr id="35" name="object 35"/>
            <p:cNvSpPr/>
            <p:nvPr/>
          </p:nvSpPr>
          <p:spPr>
            <a:xfrm>
              <a:off x="2092959" y="2466339"/>
              <a:ext cx="180340" cy="109220"/>
            </a:xfrm>
            <a:custGeom>
              <a:avLst/>
              <a:gdLst/>
              <a:ahLst/>
              <a:cxnLst/>
              <a:rect l="l" t="t" r="r" b="b"/>
              <a:pathLst>
                <a:path w="180339" h="109219">
                  <a:moveTo>
                    <a:pt x="18033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180339" y="109220"/>
                  </a:lnTo>
                  <a:lnTo>
                    <a:pt x="1803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526283" y="4877752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13809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22,00%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56194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73,00%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84035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56%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25596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19,50%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75558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12,20%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07385" y="3027045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07385" y="271843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36545" y="2409507"/>
            <a:ext cx="244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96125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70084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9.MAT:</a:t>
            </a:r>
            <a:r>
              <a:rPr sz="2700" spc="-25" dirty="0"/>
              <a:t> </a:t>
            </a:r>
            <a:r>
              <a:rPr sz="2700" dirty="0"/>
              <a:t>Učenik</a:t>
            </a:r>
            <a:r>
              <a:rPr sz="2700" spc="-35" dirty="0"/>
              <a:t> </a:t>
            </a:r>
            <a:r>
              <a:rPr sz="2700" dirty="0"/>
              <a:t>zbraja</a:t>
            </a:r>
            <a:r>
              <a:rPr sz="2700" spc="-25" dirty="0"/>
              <a:t> </a:t>
            </a:r>
            <a:r>
              <a:rPr sz="2700" dirty="0"/>
              <a:t>i</a:t>
            </a:r>
            <a:r>
              <a:rPr sz="2700" spc="-40" dirty="0"/>
              <a:t> </a:t>
            </a:r>
            <a:r>
              <a:rPr sz="2700" dirty="0"/>
              <a:t>oduzima</a:t>
            </a:r>
            <a:r>
              <a:rPr sz="2700" spc="-15" dirty="0"/>
              <a:t> </a:t>
            </a:r>
            <a:r>
              <a:rPr sz="2700" dirty="0"/>
              <a:t>brojeve</a:t>
            </a:r>
            <a:r>
              <a:rPr sz="2700" spc="-40" dirty="0"/>
              <a:t> </a:t>
            </a:r>
            <a:r>
              <a:rPr sz="2700" dirty="0"/>
              <a:t>do</a:t>
            </a:r>
            <a:r>
              <a:rPr sz="2700" spc="-25" dirty="0"/>
              <a:t> 20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dirty="0"/>
              <a:t>bez</a:t>
            </a:r>
            <a:r>
              <a:rPr sz="2700" spc="-75" dirty="0"/>
              <a:t> </a:t>
            </a:r>
            <a:r>
              <a:rPr sz="2700" dirty="0"/>
              <a:t>prijelaza</a:t>
            </a:r>
            <a:r>
              <a:rPr sz="2700" spc="-25" dirty="0"/>
              <a:t> </a:t>
            </a:r>
            <a:r>
              <a:rPr sz="2700" spc="-10" dirty="0"/>
              <a:t>desetice</a:t>
            </a:r>
            <a:endParaRPr sz="2700"/>
          </a:p>
        </p:txBody>
      </p:sp>
      <p:sp>
        <p:nvSpPr>
          <p:cNvPr id="50" name="object 50"/>
          <p:cNvSpPr txBox="1"/>
          <p:nvPr/>
        </p:nvSpPr>
        <p:spPr>
          <a:xfrm>
            <a:off x="1864741" y="5212079"/>
            <a:ext cx="502158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710565" algn="l"/>
                <a:tab pos="1464310" algn="l"/>
                <a:tab pos="2217420" algn="l"/>
                <a:tab pos="2971165" algn="l"/>
                <a:tab pos="3724275" algn="l"/>
                <a:tab pos="4477385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32384" algn="ctr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treći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473455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4800" y="442467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480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480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480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480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4800" y="23672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80">
                <a:moveTo>
                  <a:pt x="0" y="0"/>
                </a:moveTo>
                <a:lnTo>
                  <a:pt x="0" y="71627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9179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99179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9179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9179" y="2367279"/>
            <a:ext cx="0" cy="1330960"/>
          </a:xfrm>
          <a:custGeom>
            <a:avLst/>
            <a:gdLst/>
            <a:ahLst/>
            <a:cxnLst/>
            <a:rect l="l" t="t" r="r" b="b"/>
            <a:pathLst>
              <a:path h="1330960">
                <a:moveTo>
                  <a:pt x="0" y="0"/>
                </a:moveTo>
                <a:lnTo>
                  <a:pt x="0" y="13309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1020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102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5102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1020" y="2367279"/>
            <a:ext cx="0" cy="1330960"/>
          </a:xfrm>
          <a:custGeom>
            <a:avLst/>
            <a:gdLst/>
            <a:ahLst/>
            <a:cxnLst/>
            <a:rect l="l" t="t" r="r" b="b"/>
            <a:pathLst>
              <a:path h="1330960">
                <a:moveTo>
                  <a:pt x="0" y="0"/>
                </a:moveTo>
                <a:lnTo>
                  <a:pt x="0" y="13309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5400" y="44246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0"/>
                </a:moveTo>
                <a:lnTo>
                  <a:pt x="0" y="7162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05400" y="411734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0540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57240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57240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11619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11619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3459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63459" y="2367279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4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4932679"/>
            <a:ext cx="180340" cy="109220"/>
          </a:xfrm>
          <a:custGeom>
            <a:avLst/>
            <a:gdLst/>
            <a:ahLst/>
            <a:cxnLst/>
            <a:rect l="l" t="t" r="r" b="b"/>
            <a:pathLst>
              <a:path w="180339" h="109220">
                <a:moveTo>
                  <a:pt x="180339" y="0"/>
                </a:moveTo>
                <a:lnTo>
                  <a:pt x="0" y="0"/>
                </a:lnTo>
                <a:lnTo>
                  <a:pt x="0" y="109220"/>
                </a:lnTo>
                <a:lnTo>
                  <a:pt x="180339" y="109220"/>
                </a:lnTo>
                <a:lnTo>
                  <a:pt x="1803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4625340"/>
            <a:ext cx="916940" cy="109220"/>
          </a:xfrm>
          <a:custGeom>
            <a:avLst/>
            <a:gdLst/>
            <a:ahLst/>
            <a:cxnLst/>
            <a:rect l="l" t="t" r="r" b="b"/>
            <a:pathLst>
              <a:path w="916939" h="109220">
                <a:moveTo>
                  <a:pt x="916939" y="0"/>
                </a:moveTo>
                <a:lnTo>
                  <a:pt x="0" y="0"/>
                </a:lnTo>
                <a:lnTo>
                  <a:pt x="0" y="109219"/>
                </a:lnTo>
                <a:lnTo>
                  <a:pt x="916939" y="109219"/>
                </a:lnTo>
                <a:lnTo>
                  <a:pt x="9169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4315459"/>
            <a:ext cx="3124200" cy="109220"/>
          </a:xfrm>
          <a:custGeom>
            <a:avLst/>
            <a:gdLst/>
            <a:ahLst/>
            <a:cxnLst/>
            <a:rect l="l" t="t" r="r" b="b"/>
            <a:pathLst>
              <a:path w="3124200" h="109220">
                <a:moveTo>
                  <a:pt x="3124200" y="0"/>
                </a:moveTo>
                <a:lnTo>
                  <a:pt x="0" y="0"/>
                </a:lnTo>
                <a:lnTo>
                  <a:pt x="0" y="109219"/>
                </a:lnTo>
                <a:lnTo>
                  <a:pt x="3124200" y="109219"/>
                </a:lnTo>
                <a:lnTo>
                  <a:pt x="31242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4008120"/>
            <a:ext cx="5323840" cy="109220"/>
          </a:xfrm>
          <a:custGeom>
            <a:avLst/>
            <a:gdLst/>
            <a:ahLst/>
            <a:cxnLst/>
            <a:rect l="l" t="t" r="r" b="b"/>
            <a:pathLst>
              <a:path w="5323840" h="109220">
                <a:moveTo>
                  <a:pt x="5323840" y="0"/>
                </a:moveTo>
                <a:lnTo>
                  <a:pt x="0" y="0"/>
                </a:lnTo>
                <a:lnTo>
                  <a:pt x="0" y="109219"/>
                </a:lnTo>
                <a:lnTo>
                  <a:pt x="5323840" y="109219"/>
                </a:lnTo>
                <a:lnTo>
                  <a:pt x="53238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92960" y="3083560"/>
            <a:ext cx="916940" cy="109220"/>
          </a:xfrm>
          <a:custGeom>
            <a:avLst/>
            <a:gdLst/>
            <a:ahLst/>
            <a:cxnLst/>
            <a:rect l="l" t="t" r="r" b="b"/>
            <a:pathLst>
              <a:path w="916939" h="109219">
                <a:moveTo>
                  <a:pt x="916939" y="0"/>
                </a:moveTo>
                <a:lnTo>
                  <a:pt x="0" y="0"/>
                </a:lnTo>
                <a:lnTo>
                  <a:pt x="0" y="109220"/>
                </a:lnTo>
                <a:lnTo>
                  <a:pt x="916939" y="109220"/>
                </a:lnTo>
                <a:lnTo>
                  <a:pt x="9169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92960" y="2773679"/>
            <a:ext cx="736600" cy="109220"/>
          </a:xfrm>
          <a:custGeom>
            <a:avLst/>
            <a:gdLst/>
            <a:ahLst/>
            <a:cxnLst/>
            <a:rect l="l" t="t" r="r" b="b"/>
            <a:pathLst>
              <a:path w="736600" h="109219">
                <a:moveTo>
                  <a:pt x="736600" y="0"/>
                </a:moveTo>
                <a:lnTo>
                  <a:pt x="0" y="0"/>
                </a:lnTo>
                <a:lnTo>
                  <a:pt x="0" y="109220"/>
                </a:lnTo>
                <a:lnTo>
                  <a:pt x="736600" y="109220"/>
                </a:lnTo>
                <a:lnTo>
                  <a:pt x="736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92960" y="3698240"/>
            <a:ext cx="2567940" cy="109220"/>
          </a:xfrm>
          <a:custGeom>
            <a:avLst/>
            <a:gdLst/>
            <a:ahLst/>
            <a:cxnLst/>
            <a:rect l="l" t="t" r="r" b="b"/>
            <a:pathLst>
              <a:path w="2567940" h="109220">
                <a:moveTo>
                  <a:pt x="2567940" y="0"/>
                </a:moveTo>
                <a:lnTo>
                  <a:pt x="0" y="0"/>
                </a:lnTo>
                <a:lnTo>
                  <a:pt x="0" y="109220"/>
                </a:lnTo>
                <a:lnTo>
                  <a:pt x="2567940" y="109220"/>
                </a:lnTo>
                <a:lnTo>
                  <a:pt x="25679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92960" y="3390900"/>
            <a:ext cx="1287780" cy="109220"/>
          </a:xfrm>
          <a:custGeom>
            <a:avLst/>
            <a:gdLst/>
            <a:ahLst/>
            <a:cxnLst/>
            <a:rect l="l" t="t" r="r" b="b"/>
            <a:pathLst>
              <a:path w="1287779" h="109220">
                <a:moveTo>
                  <a:pt x="1287779" y="0"/>
                </a:moveTo>
                <a:lnTo>
                  <a:pt x="0" y="0"/>
                </a:lnTo>
                <a:lnTo>
                  <a:pt x="0" y="109220"/>
                </a:lnTo>
                <a:lnTo>
                  <a:pt x="1287779" y="109220"/>
                </a:lnTo>
                <a:lnTo>
                  <a:pt x="1287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2087879" y="2367279"/>
            <a:ext cx="185420" cy="2773680"/>
            <a:chOff x="2087879" y="2367279"/>
            <a:chExt cx="185420" cy="2773680"/>
          </a:xfrm>
        </p:grpSpPr>
        <p:sp>
          <p:nvSpPr>
            <p:cNvPr id="36" name="object 36"/>
            <p:cNvSpPr/>
            <p:nvPr/>
          </p:nvSpPr>
          <p:spPr>
            <a:xfrm>
              <a:off x="2092959" y="2466339"/>
              <a:ext cx="180340" cy="109220"/>
            </a:xfrm>
            <a:custGeom>
              <a:avLst/>
              <a:gdLst/>
              <a:ahLst/>
              <a:cxnLst/>
              <a:rect l="l" t="t" r="r" b="b"/>
              <a:pathLst>
                <a:path w="180339" h="109219">
                  <a:moveTo>
                    <a:pt x="18033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180339" y="109220"/>
                  </a:lnTo>
                  <a:lnTo>
                    <a:pt x="1803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338070" y="4877752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75558" y="456971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12,20%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82946" y="426110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41,50%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84109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71%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725415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34,10%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44621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17,10%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75558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12,20%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95600" y="271843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9,80%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36545" y="2409507"/>
            <a:ext cx="244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64741" y="5212079"/>
            <a:ext cx="5774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265" algn="l"/>
                <a:tab pos="1477010" algn="l"/>
                <a:tab pos="2230120" algn="l"/>
                <a:tab pos="2983865" algn="l"/>
                <a:tab pos="3736975" algn="l"/>
                <a:tab pos="4490085" algn="l"/>
                <a:tab pos="524383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1932558" y="1031303"/>
            <a:ext cx="66484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10.MAT:</a:t>
            </a:r>
            <a:r>
              <a:rPr sz="2700" spc="-20" dirty="0"/>
              <a:t> </a:t>
            </a:r>
            <a:r>
              <a:rPr sz="2700" dirty="0"/>
              <a:t>Učenik</a:t>
            </a:r>
            <a:r>
              <a:rPr sz="2700" spc="-35" dirty="0"/>
              <a:t> </a:t>
            </a:r>
            <a:r>
              <a:rPr sz="2700" dirty="0"/>
              <a:t>zbraja</a:t>
            </a:r>
            <a:r>
              <a:rPr sz="2700" spc="-20" dirty="0"/>
              <a:t> </a:t>
            </a:r>
            <a:r>
              <a:rPr sz="2700" dirty="0"/>
              <a:t>i</a:t>
            </a:r>
            <a:r>
              <a:rPr sz="2700" spc="-25" dirty="0"/>
              <a:t> </a:t>
            </a:r>
            <a:r>
              <a:rPr sz="2700" spc="-10" dirty="0"/>
              <a:t>oduzima</a:t>
            </a:r>
            <a:endParaRPr sz="2700"/>
          </a:p>
          <a:p>
            <a:pPr marL="1280795">
              <a:lnSpc>
                <a:spcPct val="100000"/>
              </a:lnSpc>
              <a:spcBef>
                <a:spcPts val="5"/>
              </a:spcBef>
            </a:pPr>
            <a:r>
              <a:rPr sz="2700" dirty="0"/>
              <a:t>brojeve</a:t>
            </a:r>
            <a:r>
              <a:rPr sz="2700" spc="-40" dirty="0"/>
              <a:t> </a:t>
            </a:r>
            <a:r>
              <a:rPr sz="2700" dirty="0"/>
              <a:t>do</a:t>
            </a:r>
            <a:r>
              <a:rPr sz="2700" spc="-40" dirty="0"/>
              <a:t> </a:t>
            </a:r>
            <a:r>
              <a:rPr sz="2700" dirty="0"/>
              <a:t>20</a:t>
            </a:r>
            <a:r>
              <a:rPr sz="2700" spc="-25" dirty="0"/>
              <a:t> </a:t>
            </a:r>
            <a:r>
              <a:rPr sz="2700" dirty="0"/>
              <a:t>s</a:t>
            </a:r>
            <a:r>
              <a:rPr sz="2700" spc="-40" dirty="0"/>
              <a:t> </a:t>
            </a:r>
            <a:r>
              <a:rPr sz="2700" dirty="0"/>
              <a:t>prijelazom</a:t>
            </a:r>
            <a:r>
              <a:rPr sz="2700" spc="-20" dirty="0"/>
              <a:t> </a:t>
            </a:r>
            <a:r>
              <a:rPr sz="2700" spc="-10" dirty="0"/>
              <a:t>desetice</a:t>
            </a:r>
            <a:endParaRPr sz="2700"/>
          </a:p>
        </p:txBody>
      </p:sp>
      <p:sp>
        <p:nvSpPr>
          <p:cNvPr id="51" name="object 51"/>
          <p:cNvSpPr txBox="1"/>
          <p:nvPr/>
        </p:nvSpPr>
        <p:spPr>
          <a:xfrm>
            <a:off x="2100960" y="5679821"/>
            <a:ext cx="452628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četvrti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98880" y="5608320"/>
            <a:ext cx="6324600" cy="3683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665480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5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MAT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10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A.1.4.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prvi</a:t>
            </a:r>
            <a:r>
              <a:rPr sz="1800" b="1" spc="-4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4020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02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402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2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4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4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5079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5079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5079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5079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3600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7360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7360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360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659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34659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34659" y="2367279"/>
            <a:ext cx="0" cy="1330960"/>
          </a:xfrm>
          <a:custGeom>
            <a:avLst/>
            <a:gdLst/>
            <a:ahLst/>
            <a:cxnLst/>
            <a:rect l="l" t="t" r="r" b="b"/>
            <a:pathLst>
              <a:path h="1330960">
                <a:moveTo>
                  <a:pt x="0" y="0"/>
                </a:moveTo>
                <a:lnTo>
                  <a:pt x="0" y="13309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72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95720" y="2367279"/>
            <a:ext cx="0" cy="1330960"/>
          </a:xfrm>
          <a:custGeom>
            <a:avLst/>
            <a:gdLst/>
            <a:ahLst/>
            <a:cxnLst/>
            <a:rect l="l" t="t" r="r" b="b"/>
            <a:pathLst>
              <a:path h="1330960">
                <a:moveTo>
                  <a:pt x="0" y="0"/>
                </a:moveTo>
                <a:lnTo>
                  <a:pt x="0" y="13309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5678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56780" y="2367279"/>
            <a:ext cx="0" cy="1330960"/>
          </a:xfrm>
          <a:custGeom>
            <a:avLst/>
            <a:gdLst/>
            <a:ahLst/>
            <a:cxnLst/>
            <a:rect l="l" t="t" r="r" b="b"/>
            <a:pathLst>
              <a:path h="1330960">
                <a:moveTo>
                  <a:pt x="0" y="0"/>
                </a:moveTo>
                <a:lnTo>
                  <a:pt x="0" y="13309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4625340"/>
            <a:ext cx="205740" cy="109220"/>
          </a:xfrm>
          <a:custGeom>
            <a:avLst/>
            <a:gdLst/>
            <a:ahLst/>
            <a:cxnLst/>
            <a:rect l="l" t="t" r="r" b="b"/>
            <a:pathLst>
              <a:path w="205739" h="109220">
                <a:moveTo>
                  <a:pt x="205739" y="0"/>
                </a:moveTo>
                <a:lnTo>
                  <a:pt x="0" y="0"/>
                </a:lnTo>
                <a:lnTo>
                  <a:pt x="0" y="109219"/>
                </a:lnTo>
                <a:lnTo>
                  <a:pt x="205739" y="109219"/>
                </a:lnTo>
                <a:lnTo>
                  <a:pt x="2057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4315459"/>
            <a:ext cx="627380" cy="109220"/>
          </a:xfrm>
          <a:custGeom>
            <a:avLst/>
            <a:gdLst/>
            <a:ahLst/>
            <a:cxnLst/>
            <a:rect l="l" t="t" r="r" b="b"/>
            <a:pathLst>
              <a:path w="627380" h="109220">
                <a:moveTo>
                  <a:pt x="627380" y="0"/>
                </a:moveTo>
                <a:lnTo>
                  <a:pt x="0" y="0"/>
                </a:lnTo>
                <a:lnTo>
                  <a:pt x="0" y="109219"/>
                </a:lnTo>
                <a:lnTo>
                  <a:pt x="627380" y="109219"/>
                </a:lnTo>
                <a:lnTo>
                  <a:pt x="6273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4008120"/>
            <a:ext cx="3776979" cy="109220"/>
          </a:xfrm>
          <a:custGeom>
            <a:avLst/>
            <a:gdLst/>
            <a:ahLst/>
            <a:cxnLst/>
            <a:rect l="l" t="t" r="r" b="b"/>
            <a:pathLst>
              <a:path w="3776979" h="109220">
                <a:moveTo>
                  <a:pt x="3776979" y="0"/>
                </a:moveTo>
                <a:lnTo>
                  <a:pt x="0" y="0"/>
                </a:lnTo>
                <a:lnTo>
                  <a:pt x="0" y="109219"/>
                </a:lnTo>
                <a:lnTo>
                  <a:pt x="3776979" y="109219"/>
                </a:lnTo>
                <a:lnTo>
                  <a:pt x="37769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3083560"/>
            <a:ext cx="1470660" cy="109220"/>
          </a:xfrm>
          <a:custGeom>
            <a:avLst/>
            <a:gdLst/>
            <a:ahLst/>
            <a:cxnLst/>
            <a:rect l="l" t="t" r="r" b="b"/>
            <a:pathLst>
              <a:path w="1470660" h="109219">
                <a:moveTo>
                  <a:pt x="1470660" y="0"/>
                </a:moveTo>
                <a:lnTo>
                  <a:pt x="0" y="0"/>
                </a:lnTo>
                <a:lnTo>
                  <a:pt x="0" y="109220"/>
                </a:lnTo>
                <a:lnTo>
                  <a:pt x="1470660" y="109220"/>
                </a:lnTo>
                <a:lnTo>
                  <a:pt x="14706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2773679"/>
            <a:ext cx="1049020" cy="109220"/>
          </a:xfrm>
          <a:custGeom>
            <a:avLst/>
            <a:gdLst/>
            <a:ahLst/>
            <a:cxnLst/>
            <a:rect l="l" t="t" r="r" b="b"/>
            <a:pathLst>
              <a:path w="1049020" h="109219">
                <a:moveTo>
                  <a:pt x="1049020" y="0"/>
                </a:moveTo>
                <a:lnTo>
                  <a:pt x="0" y="0"/>
                </a:lnTo>
                <a:lnTo>
                  <a:pt x="0" y="109220"/>
                </a:lnTo>
                <a:lnTo>
                  <a:pt x="1049020" y="109220"/>
                </a:lnTo>
                <a:lnTo>
                  <a:pt x="10490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3698240"/>
            <a:ext cx="5455920" cy="109220"/>
          </a:xfrm>
          <a:custGeom>
            <a:avLst/>
            <a:gdLst/>
            <a:ahLst/>
            <a:cxnLst/>
            <a:rect l="l" t="t" r="r" b="b"/>
            <a:pathLst>
              <a:path w="5455920" h="109220">
                <a:moveTo>
                  <a:pt x="5455920" y="0"/>
                </a:moveTo>
                <a:lnTo>
                  <a:pt x="0" y="0"/>
                </a:lnTo>
                <a:lnTo>
                  <a:pt x="0" y="109220"/>
                </a:lnTo>
                <a:lnTo>
                  <a:pt x="5455920" y="109220"/>
                </a:lnTo>
                <a:lnTo>
                  <a:pt x="54559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92960" y="3390900"/>
            <a:ext cx="2933700" cy="109220"/>
          </a:xfrm>
          <a:custGeom>
            <a:avLst/>
            <a:gdLst/>
            <a:ahLst/>
            <a:cxnLst/>
            <a:rect l="l" t="t" r="r" b="b"/>
            <a:pathLst>
              <a:path w="2933700" h="109220">
                <a:moveTo>
                  <a:pt x="2933700" y="0"/>
                </a:moveTo>
                <a:lnTo>
                  <a:pt x="0" y="0"/>
                </a:lnTo>
                <a:lnTo>
                  <a:pt x="0" y="109220"/>
                </a:lnTo>
                <a:lnTo>
                  <a:pt x="2933700" y="109220"/>
                </a:lnTo>
                <a:lnTo>
                  <a:pt x="29337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2087879" y="2367279"/>
            <a:ext cx="426720" cy="2773680"/>
            <a:chOff x="2087879" y="2367279"/>
            <a:chExt cx="426720" cy="2773680"/>
          </a:xfrm>
        </p:grpSpPr>
        <p:sp>
          <p:nvSpPr>
            <p:cNvPr id="32" name="object 32"/>
            <p:cNvSpPr/>
            <p:nvPr/>
          </p:nvSpPr>
          <p:spPr>
            <a:xfrm>
              <a:off x="2092959" y="2466339"/>
              <a:ext cx="421640" cy="109220"/>
            </a:xfrm>
            <a:custGeom>
              <a:avLst/>
              <a:gdLst/>
              <a:ahLst/>
              <a:cxnLst/>
              <a:rect l="l" t="t" r="r" b="b"/>
              <a:pathLst>
                <a:path w="421639" h="109219">
                  <a:moveTo>
                    <a:pt x="42163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421639" y="109220"/>
                  </a:lnTo>
                  <a:lnTo>
                    <a:pt x="4216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157476" y="4877752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63851" y="456971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85745" y="426110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37250" y="3952620"/>
            <a:ext cx="328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44%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15301" y="3643693"/>
            <a:ext cx="5416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63,40%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92319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34,10%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628771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17,10%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06750" y="271843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12,20%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77845" y="2409507"/>
            <a:ext cx="244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64741" y="5212079"/>
            <a:ext cx="5667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692275" algn="l"/>
                <a:tab pos="2553335" algn="l"/>
                <a:tab pos="3414395" algn="l"/>
                <a:tab pos="4274820" algn="l"/>
                <a:tab pos="513588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50374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11.MAT:</a:t>
            </a:r>
            <a:r>
              <a:rPr sz="2700" spc="-3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zbraja</a:t>
            </a:r>
            <a:r>
              <a:rPr sz="2700" spc="-25" dirty="0"/>
              <a:t> </a:t>
            </a:r>
            <a:r>
              <a:rPr sz="2700" dirty="0"/>
              <a:t>i</a:t>
            </a:r>
            <a:r>
              <a:rPr sz="2700" spc="-45" dirty="0"/>
              <a:t> </a:t>
            </a:r>
            <a:r>
              <a:rPr sz="2700" spc="-10" dirty="0"/>
              <a:t>oduzima</a:t>
            </a:r>
            <a:endParaRPr sz="2700"/>
          </a:p>
          <a:p>
            <a:pPr marR="209550" algn="ctr">
              <a:lnSpc>
                <a:spcPct val="100000"/>
              </a:lnSpc>
            </a:pPr>
            <a:r>
              <a:rPr sz="2700" dirty="0"/>
              <a:t>brojeve</a:t>
            </a:r>
            <a:r>
              <a:rPr sz="2700" spc="-30" dirty="0"/>
              <a:t> </a:t>
            </a:r>
            <a:r>
              <a:rPr sz="2700" dirty="0"/>
              <a:t>do</a:t>
            </a:r>
            <a:r>
              <a:rPr sz="2700" spc="-45" dirty="0"/>
              <a:t> </a:t>
            </a:r>
            <a:r>
              <a:rPr sz="2700" spc="-25" dirty="0"/>
              <a:t>100</a:t>
            </a:r>
            <a:endParaRPr sz="2700"/>
          </a:p>
        </p:txBody>
      </p:sp>
      <p:sp>
        <p:nvSpPr>
          <p:cNvPr id="47" name="object 47"/>
          <p:cNvSpPr txBox="1"/>
          <p:nvPr/>
        </p:nvSpPr>
        <p:spPr>
          <a:xfrm>
            <a:off x="2240914" y="5679821"/>
            <a:ext cx="424307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peti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98880" y="5615940"/>
            <a:ext cx="6324600" cy="3683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589280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MAT</a:t>
            </a:r>
            <a:r>
              <a:rPr sz="1800" b="1" spc="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8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A.2.3.</a:t>
            </a:r>
            <a:r>
              <a:rPr sz="1800" b="1" spc="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3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402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02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402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4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5079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5079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5079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5079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5079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360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7360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7360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360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659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34659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34659" y="23672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80">
                <a:moveTo>
                  <a:pt x="0" y="0"/>
                </a:moveTo>
                <a:lnTo>
                  <a:pt x="0" y="71627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572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9572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95720" y="23672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80">
                <a:moveTo>
                  <a:pt x="0" y="0"/>
                </a:moveTo>
                <a:lnTo>
                  <a:pt x="0" y="71627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5678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4315459"/>
            <a:ext cx="421640" cy="109220"/>
          </a:xfrm>
          <a:custGeom>
            <a:avLst/>
            <a:gdLst/>
            <a:ahLst/>
            <a:cxnLst/>
            <a:rect l="l" t="t" r="r" b="b"/>
            <a:pathLst>
              <a:path w="421639" h="109220">
                <a:moveTo>
                  <a:pt x="421639" y="0"/>
                </a:moveTo>
                <a:lnTo>
                  <a:pt x="0" y="0"/>
                </a:lnTo>
                <a:lnTo>
                  <a:pt x="0" y="109219"/>
                </a:lnTo>
                <a:lnTo>
                  <a:pt x="421639" y="109219"/>
                </a:lnTo>
                <a:lnTo>
                  <a:pt x="4216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4008120"/>
            <a:ext cx="627380" cy="109220"/>
          </a:xfrm>
          <a:custGeom>
            <a:avLst/>
            <a:gdLst/>
            <a:ahLst/>
            <a:cxnLst/>
            <a:rect l="l" t="t" r="r" b="b"/>
            <a:pathLst>
              <a:path w="627380" h="109220">
                <a:moveTo>
                  <a:pt x="627380" y="0"/>
                </a:moveTo>
                <a:lnTo>
                  <a:pt x="0" y="0"/>
                </a:lnTo>
                <a:lnTo>
                  <a:pt x="0" y="109219"/>
                </a:lnTo>
                <a:lnTo>
                  <a:pt x="627380" y="109219"/>
                </a:lnTo>
                <a:lnTo>
                  <a:pt x="6273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3083560"/>
            <a:ext cx="5034280" cy="109220"/>
          </a:xfrm>
          <a:custGeom>
            <a:avLst/>
            <a:gdLst/>
            <a:ahLst/>
            <a:cxnLst/>
            <a:rect l="l" t="t" r="r" b="b"/>
            <a:pathLst>
              <a:path w="5034280" h="109219">
                <a:moveTo>
                  <a:pt x="5034280" y="0"/>
                </a:moveTo>
                <a:lnTo>
                  <a:pt x="0" y="0"/>
                </a:lnTo>
                <a:lnTo>
                  <a:pt x="0" y="109220"/>
                </a:lnTo>
                <a:lnTo>
                  <a:pt x="5034280" y="109220"/>
                </a:lnTo>
                <a:lnTo>
                  <a:pt x="50342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2773679"/>
            <a:ext cx="3355340" cy="109220"/>
          </a:xfrm>
          <a:custGeom>
            <a:avLst/>
            <a:gdLst/>
            <a:ahLst/>
            <a:cxnLst/>
            <a:rect l="l" t="t" r="r" b="b"/>
            <a:pathLst>
              <a:path w="3355340" h="109219">
                <a:moveTo>
                  <a:pt x="3355340" y="0"/>
                </a:moveTo>
                <a:lnTo>
                  <a:pt x="0" y="0"/>
                </a:lnTo>
                <a:lnTo>
                  <a:pt x="0" y="109220"/>
                </a:lnTo>
                <a:lnTo>
                  <a:pt x="3355340" y="109220"/>
                </a:lnTo>
                <a:lnTo>
                  <a:pt x="33553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92960" y="3698240"/>
            <a:ext cx="2522220" cy="109220"/>
          </a:xfrm>
          <a:custGeom>
            <a:avLst/>
            <a:gdLst/>
            <a:ahLst/>
            <a:cxnLst/>
            <a:rect l="l" t="t" r="r" b="b"/>
            <a:pathLst>
              <a:path w="2522220" h="109220">
                <a:moveTo>
                  <a:pt x="2522219" y="0"/>
                </a:moveTo>
                <a:lnTo>
                  <a:pt x="0" y="0"/>
                </a:lnTo>
                <a:lnTo>
                  <a:pt x="0" y="109220"/>
                </a:lnTo>
                <a:lnTo>
                  <a:pt x="2522219" y="109220"/>
                </a:lnTo>
                <a:lnTo>
                  <a:pt x="25222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92960" y="3390900"/>
            <a:ext cx="4406900" cy="109220"/>
          </a:xfrm>
          <a:custGeom>
            <a:avLst/>
            <a:gdLst/>
            <a:ahLst/>
            <a:cxnLst/>
            <a:rect l="l" t="t" r="r" b="b"/>
            <a:pathLst>
              <a:path w="4406900" h="109220">
                <a:moveTo>
                  <a:pt x="4406900" y="0"/>
                </a:moveTo>
                <a:lnTo>
                  <a:pt x="0" y="0"/>
                </a:lnTo>
                <a:lnTo>
                  <a:pt x="0" y="109220"/>
                </a:lnTo>
                <a:lnTo>
                  <a:pt x="4406900" y="109220"/>
                </a:lnTo>
                <a:lnTo>
                  <a:pt x="44069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2087879" y="2367279"/>
            <a:ext cx="426720" cy="2773680"/>
            <a:chOff x="2087879" y="2367279"/>
            <a:chExt cx="426720" cy="2773680"/>
          </a:xfrm>
        </p:grpSpPr>
        <p:sp>
          <p:nvSpPr>
            <p:cNvPr id="31" name="object 31"/>
            <p:cNvSpPr/>
            <p:nvPr/>
          </p:nvSpPr>
          <p:spPr>
            <a:xfrm>
              <a:off x="2092959" y="2466339"/>
              <a:ext cx="421640" cy="109220"/>
            </a:xfrm>
            <a:custGeom>
              <a:avLst/>
              <a:gdLst/>
              <a:ahLst/>
              <a:cxnLst/>
              <a:rect l="l" t="t" r="r" b="b"/>
              <a:pathLst>
                <a:path w="421639" h="109219">
                  <a:moveTo>
                    <a:pt x="42163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421639" y="109220"/>
                  </a:lnTo>
                  <a:lnTo>
                    <a:pt x="42163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157476" y="4569714"/>
            <a:ext cx="4559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79116" y="426110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4,90%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84220" y="3952620"/>
            <a:ext cx="244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7%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79315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29,30%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64883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51,20%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93533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58,50%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14340" y="271843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39,00%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77845" y="2409507"/>
            <a:ext cx="244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64741" y="5212079"/>
            <a:ext cx="5667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692275" algn="l"/>
                <a:tab pos="2553335" algn="l"/>
                <a:tab pos="3414395" algn="l"/>
                <a:tab pos="4274820" algn="l"/>
                <a:tab pos="513588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50374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0160" marR="5080" indent="-1268095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12.MAT:</a:t>
            </a:r>
            <a:r>
              <a:rPr sz="2700" spc="-3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zbraja</a:t>
            </a:r>
            <a:r>
              <a:rPr sz="2700" spc="-25" dirty="0"/>
              <a:t> </a:t>
            </a:r>
            <a:r>
              <a:rPr sz="2700" dirty="0"/>
              <a:t>i</a:t>
            </a:r>
            <a:r>
              <a:rPr sz="2700" spc="-45" dirty="0"/>
              <a:t> </a:t>
            </a:r>
            <a:r>
              <a:rPr sz="2700" spc="-10" dirty="0"/>
              <a:t>oduzima </a:t>
            </a:r>
            <a:r>
              <a:rPr sz="2700" dirty="0"/>
              <a:t>brojeve</a:t>
            </a:r>
            <a:r>
              <a:rPr sz="2700" spc="-20" dirty="0"/>
              <a:t> </a:t>
            </a:r>
            <a:r>
              <a:rPr sz="2700" dirty="0"/>
              <a:t>veće</a:t>
            </a:r>
            <a:r>
              <a:rPr sz="2700" spc="-55" dirty="0"/>
              <a:t> </a:t>
            </a:r>
            <a:r>
              <a:rPr sz="2700" dirty="0"/>
              <a:t>od</a:t>
            </a:r>
            <a:r>
              <a:rPr sz="2700" spc="-15" dirty="0"/>
              <a:t> </a:t>
            </a:r>
            <a:r>
              <a:rPr sz="2700" spc="-25" dirty="0"/>
              <a:t>100</a:t>
            </a:r>
            <a:endParaRPr sz="2700"/>
          </a:p>
        </p:txBody>
      </p:sp>
      <p:sp>
        <p:nvSpPr>
          <p:cNvPr id="45" name="object 45"/>
          <p:cNvSpPr txBox="1"/>
          <p:nvPr/>
        </p:nvSpPr>
        <p:spPr>
          <a:xfrm>
            <a:off x="2182495" y="5679821"/>
            <a:ext cx="435737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šesti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98880" y="5615940"/>
            <a:ext cx="6324600" cy="3683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635000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MAT</a:t>
            </a:r>
            <a:r>
              <a:rPr sz="1800" b="1" spc="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8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A.3.2.</a:t>
            </a:r>
            <a:r>
              <a:rPr sz="1800" b="1" spc="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treći</a:t>
            </a:r>
            <a:r>
              <a:rPr sz="1800" b="1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4020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02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402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2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4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4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5079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5079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5079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5079" y="23672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80">
                <a:moveTo>
                  <a:pt x="0" y="0"/>
                </a:moveTo>
                <a:lnTo>
                  <a:pt x="0" y="71627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360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7360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7360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4659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659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9572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72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5678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5678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2960" y="4315459"/>
            <a:ext cx="627380" cy="109220"/>
          </a:xfrm>
          <a:custGeom>
            <a:avLst/>
            <a:gdLst/>
            <a:ahLst/>
            <a:cxnLst/>
            <a:rect l="l" t="t" r="r" b="b"/>
            <a:pathLst>
              <a:path w="627380" h="109220">
                <a:moveTo>
                  <a:pt x="627380" y="0"/>
                </a:moveTo>
                <a:lnTo>
                  <a:pt x="0" y="0"/>
                </a:lnTo>
                <a:lnTo>
                  <a:pt x="0" y="109219"/>
                </a:lnTo>
                <a:lnTo>
                  <a:pt x="627380" y="109219"/>
                </a:lnTo>
                <a:lnTo>
                  <a:pt x="6273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2960" y="4008120"/>
            <a:ext cx="1257300" cy="109220"/>
          </a:xfrm>
          <a:custGeom>
            <a:avLst/>
            <a:gdLst/>
            <a:ahLst/>
            <a:cxnLst/>
            <a:rect l="l" t="t" r="r" b="b"/>
            <a:pathLst>
              <a:path w="1257300" h="109220">
                <a:moveTo>
                  <a:pt x="1257300" y="0"/>
                </a:moveTo>
                <a:lnTo>
                  <a:pt x="0" y="0"/>
                </a:lnTo>
                <a:lnTo>
                  <a:pt x="0" y="109219"/>
                </a:lnTo>
                <a:lnTo>
                  <a:pt x="1257300" y="109219"/>
                </a:lnTo>
                <a:lnTo>
                  <a:pt x="1257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3083560"/>
            <a:ext cx="2306320" cy="109220"/>
          </a:xfrm>
          <a:custGeom>
            <a:avLst/>
            <a:gdLst/>
            <a:ahLst/>
            <a:cxnLst/>
            <a:rect l="l" t="t" r="r" b="b"/>
            <a:pathLst>
              <a:path w="2306320" h="109219">
                <a:moveTo>
                  <a:pt x="2306319" y="0"/>
                </a:moveTo>
                <a:lnTo>
                  <a:pt x="0" y="0"/>
                </a:lnTo>
                <a:lnTo>
                  <a:pt x="0" y="109220"/>
                </a:lnTo>
                <a:lnTo>
                  <a:pt x="2306319" y="109220"/>
                </a:lnTo>
                <a:lnTo>
                  <a:pt x="23063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2773679"/>
            <a:ext cx="1257300" cy="109220"/>
          </a:xfrm>
          <a:custGeom>
            <a:avLst/>
            <a:gdLst/>
            <a:ahLst/>
            <a:cxnLst/>
            <a:rect l="l" t="t" r="r" b="b"/>
            <a:pathLst>
              <a:path w="1257300" h="109219">
                <a:moveTo>
                  <a:pt x="1257300" y="0"/>
                </a:moveTo>
                <a:lnTo>
                  <a:pt x="0" y="0"/>
                </a:lnTo>
                <a:lnTo>
                  <a:pt x="0" y="109220"/>
                </a:lnTo>
                <a:lnTo>
                  <a:pt x="1257300" y="109220"/>
                </a:lnTo>
                <a:lnTo>
                  <a:pt x="1257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3698240"/>
            <a:ext cx="3355340" cy="109220"/>
          </a:xfrm>
          <a:custGeom>
            <a:avLst/>
            <a:gdLst/>
            <a:ahLst/>
            <a:cxnLst/>
            <a:rect l="l" t="t" r="r" b="b"/>
            <a:pathLst>
              <a:path w="3355340" h="109220">
                <a:moveTo>
                  <a:pt x="3355340" y="0"/>
                </a:moveTo>
                <a:lnTo>
                  <a:pt x="0" y="0"/>
                </a:lnTo>
                <a:lnTo>
                  <a:pt x="0" y="109220"/>
                </a:lnTo>
                <a:lnTo>
                  <a:pt x="3355340" y="109220"/>
                </a:lnTo>
                <a:lnTo>
                  <a:pt x="33553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3390900"/>
            <a:ext cx="5293360" cy="109220"/>
          </a:xfrm>
          <a:custGeom>
            <a:avLst/>
            <a:gdLst/>
            <a:ahLst/>
            <a:cxnLst/>
            <a:rect l="l" t="t" r="r" b="b"/>
            <a:pathLst>
              <a:path w="5293359" h="109220">
                <a:moveTo>
                  <a:pt x="5293360" y="0"/>
                </a:moveTo>
                <a:lnTo>
                  <a:pt x="0" y="0"/>
                </a:lnTo>
                <a:lnTo>
                  <a:pt x="0" y="109220"/>
                </a:lnTo>
                <a:lnTo>
                  <a:pt x="5293360" y="109220"/>
                </a:lnTo>
                <a:lnTo>
                  <a:pt x="52933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2087879" y="2367279"/>
            <a:ext cx="848360" cy="2773680"/>
            <a:chOff x="2087879" y="2367279"/>
            <a:chExt cx="848360" cy="2773680"/>
          </a:xfrm>
        </p:grpSpPr>
        <p:sp>
          <p:nvSpPr>
            <p:cNvPr id="29" name="object 29"/>
            <p:cNvSpPr/>
            <p:nvPr/>
          </p:nvSpPr>
          <p:spPr>
            <a:xfrm>
              <a:off x="2092959" y="2466339"/>
              <a:ext cx="843280" cy="109220"/>
            </a:xfrm>
            <a:custGeom>
              <a:avLst/>
              <a:gdLst/>
              <a:ahLst/>
              <a:cxnLst/>
              <a:rect l="l" t="t" r="r" b="b"/>
              <a:pathLst>
                <a:path w="843280" h="109219">
                  <a:moveTo>
                    <a:pt x="84327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843279" y="109220"/>
                  </a:lnTo>
                  <a:lnTo>
                    <a:pt x="84327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57476" y="4569714"/>
            <a:ext cx="4559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85745" y="426110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14395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4340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39,00%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51725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61,50%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64050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26,80%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13378" y="271843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14,60%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01391" y="2409507"/>
            <a:ext cx="3282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8855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869058" y="1375727"/>
            <a:ext cx="590105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13.MAT:</a:t>
            </a:r>
            <a:r>
              <a:rPr sz="2700" spc="-3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množi</a:t>
            </a:r>
            <a:r>
              <a:rPr sz="2700" spc="-20" dirty="0"/>
              <a:t> </a:t>
            </a:r>
            <a:r>
              <a:rPr sz="2700" dirty="0"/>
              <a:t>brojem</a:t>
            </a:r>
            <a:r>
              <a:rPr sz="2700" spc="-40" dirty="0"/>
              <a:t> </a:t>
            </a:r>
            <a:r>
              <a:rPr sz="2700" dirty="0"/>
              <a:t>2,</a:t>
            </a:r>
            <a:r>
              <a:rPr sz="2700" spc="-20" dirty="0"/>
              <a:t> </a:t>
            </a:r>
            <a:r>
              <a:rPr sz="2700" dirty="0"/>
              <a:t>5</a:t>
            </a:r>
            <a:r>
              <a:rPr sz="2700" spc="-50" dirty="0"/>
              <a:t> </a:t>
            </a:r>
            <a:r>
              <a:rPr sz="2700" dirty="0"/>
              <a:t>i</a:t>
            </a:r>
            <a:r>
              <a:rPr sz="2700" spc="-35" dirty="0"/>
              <a:t> </a:t>
            </a:r>
            <a:r>
              <a:rPr sz="2700" spc="-25" dirty="0"/>
              <a:t>10</a:t>
            </a:r>
            <a:endParaRPr sz="2700"/>
          </a:p>
        </p:txBody>
      </p:sp>
      <p:sp>
        <p:nvSpPr>
          <p:cNvPr id="43" name="object 43"/>
          <p:cNvSpPr txBox="1"/>
          <p:nvPr/>
        </p:nvSpPr>
        <p:spPr>
          <a:xfrm>
            <a:off x="1864741" y="5212079"/>
            <a:ext cx="4806315" cy="7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692275" algn="l"/>
                <a:tab pos="2553335" algn="l"/>
                <a:tab pos="3414395" algn="l"/>
                <a:tab pos="427482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375920">
              <a:lnSpc>
                <a:spcPct val="100000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peti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4020" y="4117340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4020" y="380745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402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2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4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4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5079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5079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5079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5079" y="2367279"/>
            <a:ext cx="0" cy="716280"/>
          </a:xfrm>
          <a:custGeom>
            <a:avLst/>
            <a:gdLst/>
            <a:ahLst/>
            <a:cxnLst/>
            <a:rect l="l" t="t" r="r" b="b"/>
            <a:pathLst>
              <a:path h="716280">
                <a:moveTo>
                  <a:pt x="0" y="0"/>
                </a:moveTo>
                <a:lnTo>
                  <a:pt x="0" y="71627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360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73600" y="350012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7360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4659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659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9572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572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5678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56780" y="2367279"/>
            <a:ext cx="0" cy="1023619"/>
          </a:xfrm>
          <a:custGeom>
            <a:avLst/>
            <a:gdLst/>
            <a:ahLst/>
            <a:cxnLst/>
            <a:rect l="l" t="t" r="r" b="b"/>
            <a:pathLst>
              <a:path h="1023620">
                <a:moveTo>
                  <a:pt x="0" y="0"/>
                </a:moveTo>
                <a:lnTo>
                  <a:pt x="0" y="102362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2960" y="4315459"/>
            <a:ext cx="627380" cy="109220"/>
          </a:xfrm>
          <a:custGeom>
            <a:avLst/>
            <a:gdLst/>
            <a:ahLst/>
            <a:cxnLst/>
            <a:rect l="l" t="t" r="r" b="b"/>
            <a:pathLst>
              <a:path w="627380" h="109220">
                <a:moveTo>
                  <a:pt x="627380" y="0"/>
                </a:moveTo>
                <a:lnTo>
                  <a:pt x="0" y="0"/>
                </a:lnTo>
                <a:lnTo>
                  <a:pt x="0" y="109219"/>
                </a:lnTo>
                <a:lnTo>
                  <a:pt x="627380" y="109219"/>
                </a:lnTo>
                <a:lnTo>
                  <a:pt x="6273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2960" y="4008120"/>
            <a:ext cx="1257300" cy="109220"/>
          </a:xfrm>
          <a:custGeom>
            <a:avLst/>
            <a:gdLst/>
            <a:ahLst/>
            <a:cxnLst/>
            <a:rect l="l" t="t" r="r" b="b"/>
            <a:pathLst>
              <a:path w="1257300" h="109220">
                <a:moveTo>
                  <a:pt x="1257300" y="0"/>
                </a:moveTo>
                <a:lnTo>
                  <a:pt x="0" y="0"/>
                </a:lnTo>
                <a:lnTo>
                  <a:pt x="0" y="109219"/>
                </a:lnTo>
                <a:lnTo>
                  <a:pt x="1257300" y="109219"/>
                </a:lnTo>
                <a:lnTo>
                  <a:pt x="1257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3083560"/>
            <a:ext cx="2306320" cy="109220"/>
          </a:xfrm>
          <a:custGeom>
            <a:avLst/>
            <a:gdLst/>
            <a:ahLst/>
            <a:cxnLst/>
            <a:rect l="l" t="t" r="r" b="b"/>
            <a:pathLst>
              <a:path w="2306320" h="109219">
                <a:moveTo>
                  <a:pt x="2306319" y="0"/>
                </a:moveTo>
                <a:lnTo>
                  <a:pt x="0" y="0"/>
                </a:lnTo>
                <a:lnTo>
                  <a:pt x="0" y="109220"/>
                </a:lnTo>
                <a:lnTo>
                  <a:pt x="2306319" y="109220"/>
                </a:lnTo>
                <a:lnTo>
                  <a:pt x="23063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2773679"/>
            <a:ext cx="1257300" cy="109220"/>
          </a:xfrm>
          <a:custGeom>
            <a:avLst/>
            <a:gdLst/>
            <a:ahLst/>
            <a:cxnLst/>
            <a:rect l="l" t="t" r="r" b="b"/>
            <a:pathLst>
              <a:path w="1257300" h="109219">
                <a:moveTo>
                  <a:pt x="1257300" y="0"/>
                </a:moveTo>
                <a:lnTo>
                  <a:pt x="0" y="0"/>
                </a:lnTo>
                <a:lnTo>
                  <a:pt x="0" y="109220"/>
                </a:lnTo>
                <a:lnTo>
                  <a:pt x="1257300" y="109220"/>
                </a:lnTo>
                <a:lnTo>
                  <a:pt x="1257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3698240"/>
            <a:ext cx="3355340" cy="109220"/>
          </a:xfrm>
          <a:custGeom>
            <a:avLst/>
            <a:gdLst/>
            <a:ahLst/>
            <a:cxnLst/>
            <a:rect l="l" t="t" r="r" b="b"/>
            <a:pathLst>
              <a:path w="3355340" h="109220">
                <a:moveTo>
                  <a:pt x="3355340" y="0"/>
                </a:moveTo>
                <a:lnTo>
                  <a:pt x="0" y="0"/>
                </a:lnTo>
                <a:lnTo>
                  <a:pt x="0" y="109220"/>
                </a:lnTo>
                <a:lnTo>
                  <a:pt x="3355340" y="109220"/>
                </a:lnTo>
                <a:lnTo>
                  <a:pt x="33553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2960" y="3390900"/>
            <a:ext cx="5293360" cy="109220"/>
          </a:xfrm>
          <a:custGeom>
            <a:avLst/>
            <a:gdLst/>
            <a:ahLst/>
            <a:cxnLst/>
            <a:rect l="l" t="t" r="r" b="b"/>
            <a:pathLst>
              <a:path w="5293359" h="109220">
                <a:moveTo>
                  <a:pt x="5293360" y="0"/>
                </a:moveTo>
                <a:lnTo>
                  <a:pt x="0" y="0"/>
                </a:lnTo>
                <a:lnTo>
                  <a:pt x="0" y="109220"/>
                </a:lnTo>
                <a:lnTo>
                  <a:pt x="5293360" y="109220"/>
                </a:lnTo>
                <a:lnTo>
                  <a:pt x="52933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2087879" y="2367279"/>
            <a:ext cx="848360" cy="2773680"/>
            <a:chOff x="2087879" y="2367279"/>
            <a:chExt cx="848360" cy="2773680"/>
          </a:xfrm>
        </p:grpSpPr>
        <p:sp>
          <p:nvSpPr>
            <p:cNvPr id="29" name="object 29"/>
            <p:cNvSpPr/>
            <p:nvPr/>
          </p:nvSpPr>
          <p:spPr>
            <a:xfrm>
              <a:off x="2092959" y="2466339"/>
              <a:ext cx="843280" cy="109220"/>
            </a:xfrm>
            <a:custGeom>
              <a:avLst/>
              <a:gdLst/>
              <a:ahLst/>
              <a:cxnLst/>
              <a:rect l="l" t="t" r="r" b="b"/>
              <a:pathLst>
                <a:path w="843280" h="109219">
                  <a:moveTo>
                    <a:pt x="84327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843279" y="109220"/>
                  </a:lnTo>
                  <a:lnTo>
                    <a:pt x="84327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57476" y="4569714"/>
            <a:ext cx="4559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85745" y="426110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14395" y="3952620"/>
            <a:ext cx="327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4340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39,00%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51725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61,50%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64050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26,80%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13378" y="271843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14,60%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01391" y="2409507"/>
            <a:ext cx="3282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64741" y="5212079"/>
            <a:ext cx="5667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692275" algn="l"/>
                <a:tab pos="2553335" algn="l"/>
                <a:tab pos="3414395" algn="l"/>
                <a:tab pos="4274820" algn="l"/>
                <a:tab pos="513588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49616" y="5212079"/>
            <a:ext cx="54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869058" y="1170304"/>
            <a:ext cx="64363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14.MAT:</a:t>
            </a:r>
            <a:r>
              <a:rPr sz="2700" spc="-4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množi</a:t>
            </a:r>
            <a:r>
              <a:rPr sz="2700" spc="-25" dirty="0"/>
              <a:t> </a:t>
            </a:r>
            <a:r>
              <a:rPr sz="2700" spc="-10" dirty="0"/>
              <a:t>jednoznamenkaste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dirty="0"/>
              <a:t>brojeve</a:t>
            </a:r>
            <a:r>
              <a:rPr sz="2700" spc="-35" dirty="0"/>
              <a:t> </a:t>
            </a:r>
            <a:r>
              <a:rPr sz="2700" dirty="0"/>
              <a:t>u</a:t>
            </a:r>
            <a:r>
              <a:rPr sz="2700" spc="-35" dirty="0"/>
              <a:t> </a:t>
            </a:r>
            <a:r>
              <a:rPr sz="2700" dirty="0"/>
              <a:t>skupu</a:t>
            </a:r>
            <a:r>
              <a:rPr sz="2700" spc="-50" dirty="0"/>
              <a:t> </a:t>
            </a:r>
            <a:r>
              <a:rPr sz="2700" dirty="0"/>
              <a:t>brojeva</a:t>
            </a:r>
            <a:r>
              <a:rPr sz="2700" spc="-20" dirty="0"/>
              <a:t> </a:t>
            </a:r>
            <a:r>
              <a:rPr sz="2700" dirty="0"/>
              <a:t>do</a:t>
            </a:r>
            <a:r>
              <a:rPr sz="2700" spc="-40" dirty="0"/>
              <a:t> </a:t>
            </a:r>
            <a:r>
              <a:rPr sz="2700" spc="-25" dirty="0"/>
              <a:t>100</a:t>
            </a:r>
            <a:endParaRPr sz="2700"/>
          </a:p>
        </p:txBody>
      </p:sp>
      <p:sp>
        <p:nvSpPr>
          <p:cNvPr id="43" name="object 43"/>
          <p:cNvSpPr txBox="1"/>
          <p:nvPr/>
        </p:nvSpPr>
        <p:spPr>
          <a:xfrm>
            <a:off x="2182495" y="5679821"/>
            <a:ext cx="435737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šesti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98880" y="5615940"/>
            <a:ext cx="6324600" cy="6451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2192655" marR="161290" indent="-2025014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3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MAT</a:t>
            </a:r>
            <a:r>
              <a:rPr sz="1800" b="1" spc="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8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2.4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(Množi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E31212"/>
                </a:solidFill>
                <a:latin typeface="Arial"/>
                <a:cs typeface="Arial"/>
              </a:rPr>
              <a:t>i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dijeli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u</a:t>
            </a:r>
            <a:r>
              <a:rPr sz="1800" b="1" spc="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okviru</a:t>
            </a:r>
            <a:r>
              <a:rPr sz="1800" b="1" spc="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E31212"/>
                </a:solidFill>
                <a:latin typeface="Arial"/>
                <a:cs typeface="Arial"/>
              </a:rPr>
              <a:t>TM)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3500120"/>
            <a:ext cx="0" cy="1640839"/>
          </a:xfrm>
          <a:custGeom>
            <a:avLst/>
            <a:gdLst/>
            <a:ahLst/>
            <a:cxnLst/>
            <a:rect l="l" t="t" r="r" b="b"/>
            <a:pathLst>
              <a:path h="1640839">
                <a:moveTo>
                  <a:pt x="0" y="0"/>
                </a:moveTo>
                <a:lnTo>
                  <a:pt x="0" y="164083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4800" y="319277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480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4800" y="257556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19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4800" y="236727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9179" y="31927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9179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9179" y="257556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19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99179" y="236727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1020" y="31927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1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1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5400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0540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57240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5724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11619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11619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3459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2960" y="4008120"/>
            <a:ext cx="368300" cy="109220"/>
          </a:xfrm>
          <a:custGeom>
            <a:avLst/>
            <a:gdLst/>
            <a:ahLst/>
            <a:cxnLst/>
            <a:rect l="l" t="t" r="r" b="b"/>
            <a:pathLst>
              <a:path w="368300" h="109220">
                <a:moveTo>
                  <a:pt x="368300" y="0"/>
                </a:moveTo>
                <a:lnTo>
                  <a:pt x="0" y="0"/>
                </a:lnTo>
                <a:lnTo>
                  <a:pt x="0" y="109219"/>
                </a:lnTo>
                <a:lnTo>
                  <a:pt x="368300" y="109219"/>
                </a:lnTo>
                <a:lnTo>
                  <a:pt x="3683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2960" y="3083560"/>
            <a:ext cx="2936240" cy="109220"/>
          </a:xfrm>
          <a:custGeom>
            <a:avLst/>
            <a:gdLst/>
            <a:ahLst/>
            <a:cxnLst/>
            <a:rect l="l" t="t" r="r" b="b"/>
            <a:pathLst>
              <a:path w="2936240" h="109219">
                <a:moveTo>
                  <a:pt x="2936240" y="0"/>
                </a:moveTo>
                <a:lnTo>
                  <a:pt x="0" y="0"/>
                </a:lnTo>
                <a:lnTo>
                  <a:pt x="0" y="109220"/>
                </a:lnTo>
                <a:lnTo>
                  <a:pt x="2936240" y="109220"/>
                </a:lnTo>
                <a:lnTo>
                  <a:pt x="29362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2773679"/>
            <a:ext cx="5143500" cy="109220"/>
          </a:xfrm>
          <a:custGeom>
            <a:avLst/>
            <a:gdLst/>
            <a:ahLst/>
            <a:cxnLst/>
            <a:rect l="l" t="t" r="r" b="b"/>
            <a:pathLst>
              <a:path w="5143500" h="109219">
                <a:moveTo>
                  <a:pt x="5143499" y="0"/>
                </a:moveTo>
                <a:lnTo>
                  <a:pt x="0" y="0"/>
                </a:lnTo>
                <a:lnTo>
                  <a:pt x="0" y="109220"/>
                </a:lnTo>
                <a:lnTo>
                  <a:pt x="5143499" y="109220"/>
                </a:lnTo>
                <a:lnTo>
                  <a:pt x="51434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3698240"/>
            <a:ext cx="736600" cy="109220"/>
          </a:xfrm>
          <a:custGeom>
            <a:avLst/>
            <a:gdLst/>
            <a:ahLst/>
            <a:cxnLst/>
            <a:rect l="l" t="t" r="r" b="b"/>
            <a:pathLst>
              <a:path w="736600" h="109220">
                <a:moveTo>
                  <a:pt x="736600" y="0"/>
                </a:moveTo>
                <a:lnTo>
                  <a:pt x="0" y="0"/>
                </a:lnTo>
                <a:lnTo>
                  <a:pt x="0" y="109220"/>
                </a:lnTo>
                <a:lnTo>
                  <a:pt x="736600" y="109220"/>
                </a:lnTo>
                <a:lnTo>
                  <a:pt x="736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3390900"/>
            <a:ext cx="916940" cy="109220"/>
          </a:xfrm>
          <a:custGeom>
            <a:avLst/>
            <a:gdLst/>
            <a:ahLst/>
            <a:cxnLst/>
            <a:rect l="l" t="t" r="r" b="b"/>
            <a:pathLst>
              <a:path w="916939" h="109220">
                <a:moveTo>
                  <a:pt x="916939" y="0"/>
                </a:moveTo>
                <a:lnTo>
                  <a:pt x="0" y="0"/>
                </a:lnTo>
                <a:lnTo>
                  <a:pt x="0" y="109220"/>
                </a:lnTo>
                <a:lnTo>
                  <a:pt x="916939" y="109220"/>
                </a:lnTo>
                <a:lnTo>
                  <a:pt x="9169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2087879" y="2367279"/>
            <a:ext cx="1661160" cy="2773680"/>
            <a:chOff x="2087879" y="2367279"/>
            <a:chExt cx="1661160" cy="2773680"/>
          </a:xfrm>
        </p:grpSpPr>
        <p:sp>
          <p:nvSpPr>
            <p:cNvPr id="28" name="object 28"/>
            <p:cNvSpPr/>
            <p:nvPr/>
          </p:nvSpPr>
          <p:spPr>
            <a:xfrm>
              <a:off x="2092959" y="2466339"/>
              <a:ext cx="1656080" cy="109220"/>
            </a:xfrm>
            <a:custGeom>
              <a:avLst/>
              <a:gdLst/>
              <a:ahLst/>
              <a:cxnLst/>
              <a:rect l="l" t="t" r="r" b="b"/>
              <a:pathLst>
                <a:path w="1656079" h="109219">
                  <a:moveTo>
                    <a:pt x="1656079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1656079" y="109220"/>
                  </a:lnTo>
                  <a:lnTo>
                    <a:pt x="165607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157476" y="4261104"/>
            <a:ext cx="45593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24760" y="3952620"/>
            <a:ext cx="244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95600" y="3643693"/>
            <a:ext cx="455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9,80%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75558" y="333565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12,20%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94604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39,00%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2118" y="2718434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68,30%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4826" y="2409507"/>
            <a:ext cx="328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22%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64741" y="5212079"/>
            <a:ext cx="65284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265" algn="l"/>
                <a:tab pos="1477010" algn="l"/>
                <a:tab pos="2230120" algn="l"/>
                <a:tab pos="2983865" algn="l"/>
                <a:tab pos="3736975" algn="l"/>
                <a:tab pos="4490085" algn="l"/>
                <a:tab pos="5243830" algn="l"/>
                <a:tab pos="599694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749170" y="1173098"/>
            <a:ext cx="61582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15.MAT:</a:t>
            </a:r>
            <a:r>
              <a:rPr sz="2700" spc="-25" dirty="0"/>
              <a:t> </a:t>
            </a:r>
            <a:r>
              <a:rPr sz="2700" dirty="0"/>
              <a:t>Učenik</a:t>
            </a:r>
            <a:r>
              <a:rPr sz="2700" spc="-20" dirty="0"/>
              <a:t> </a:t>
            </a:r>
            <a:r>
              <a:rPr sz="2700" dirty="0"/>
              <a:t>množi</a:t>
            </a:r>
            <a:r>
              <a:rPr sz="2700" spc="-15" dirty="0"/>
              <a:t> </a:t>
            </a:r>
            <a:r>
              <a:rPr sz="2700" spc="-10" dirty="0"/>
              <a:t>dvoznamenkaste</a:t>
            </a:r>
            <a:endParaRPr sz="2700"/>
          </a:p>
          <a:p>
            <a:pPr marL="12700">
              <a:lnSpc>
                <a:spcPct val="100000"/>
              </a:lnSpc>
            </a:pPr>
            <a:r>
              <a:rPr sz="2700" spc="-10" dirty="0"/>
              <a:t>brojeve</a:t>
            </a:r>
            <a:endParaRPr sz="2700"/>
          </a:p>
        </p:txBody>
      </p:sp>
      <p:sp>
        <p:nvSpPr>
          <p:cNvPr id="40" name="object 40"/>
          <p:cNvSpPr txBox="1"/>
          <p:nvPr/>
        </p:nvSpPr>
        <p:spPr>
          <a:xfrm>
            <a:off x="2182495" y="5679821"/>
            <a:ext cx="435737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posebni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šesti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98880" y="5504179"/>
            <a:ext cx="7886700" cy="6451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MAT</a:t>
            </a:r>
            <a:r>
              <a:rPr sz="1800" b="1" spc="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8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</a:t>
            </a:r>
            <a:r>
              <a:rPr sz="1800" b="1" spc="-9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4.3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četvrti</a:t>
            </a:r>
            <a:r>
              <a:rPr sz="1800" b="1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r>
              <a:rPr sz="1800" b="1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(Pisano</a:t>
            </a:r>
            <a:r>
              <a:rPr sz="1800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množi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i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dijeli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dvoznamenkastim</a:t>
            </a:r>
            <a:r>
              <a:rPr sz="1800" spc="-6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brojevima</a:t>
            </a:r>
            <a:r>
              <a:rPr sz="1800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u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skupu</a:t>
            </a:r>
            <a:r>
              <a:rPr sz="1800" spc="-4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prirodnih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brojeva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do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milijun.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3807459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4800" y="3192779"/>
            <a:ext cx="0" cy="505459"/>
          </a:xfrm>
          <a:custGeom>
            <a:avLst/>
            <a:gdLst/>
            <a:ahLst/>
            <a:cxnLst/>
            <a:rect l="l" t="t" r="r" b="b"/>
            <a:pathLst>
              <a:path h="505460">
                <a:moveTo>
                  <a:pt x="0" y="0"/>
                </a:moveTo>
                <a:lnTo>
                  <a:pt x="0" y="5054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480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4800" y="2575560"/>
            <a:ext cx="0" cy="198120"/>
          </a:xfrm>
          <a:custGeom>
            <a:avLst/>
            <a:gdLst/>
            <a:ahLst/>
            <a:cxnLst/>
            <a:rect l="l" t="t" r="r" b="b"/>
            <a:pathLst>
              <a:path h="198119">
                <a:moveTo>
                  <a:pt x="0" y="0"/>
                </a:moveTo>
                <a:lnTo>
                  <a:pt x="0" y="198119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4800" y="236727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906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9179" y="31927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9179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9179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1020" y="3192779"/>
            <a:ext cx="0" cy="1948180"/>
          </a:xfrm>
          <a:custGeom>
            <a:avLst/>
            <a:gdLst/>
            <a:ahLst/>
            <a:cxnLst/>
            <a:rect l="l" t="t" r="r" b="b"/>
            <a:pathLst>
              <a:path h="1948179">
                <a:moveTo>
                  <a:pt x="0" y="0"/>
                </a:moveTo>
                <a:lnTo>
                  <a:pt x="0" y="194818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1020" y="2882900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59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102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5400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540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57240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57240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11619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11619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63459" y="2882900"/>
            <a:ext cx="0" cy="2258060"/>
          </a:xfrm>
          <a:custGeom>
            <a:avLst/>
            <a:gdLst/>
            <a:ahLst/>
            <a:cxnLst/>
            <a:rect l="l" t="t" r="r" b="b"/>
            <a:pathLst>
              <a:path h="2258060">
                <a:moveTo>
                  <a:pt x="0" y="0"/>
                </a:moveTo>
                <a:lnTo>
                  <a:pt x="0" y="225806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3459" y="236727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ln w="10159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7840" y="2367279"/>
            <a:ext cx="0" cy="2773680"/>
          </a:xfrm>
          <a:custGeom>
            <a:avLst/>
            <a:gdLst/>
            <a:ahLst/>
            <a:cxnLst/>
            <a:rect l="l" t="t" r="r" b="b"/>
            <a:pathLst>
              <a:path h="2773679">
                <a:moveTo>
                  <a:pt x="0" y="0"/>
                </a:moveTo>
                <a:lnTo>
                  <a:pt x="0" y="2773680"/>
                </a:lnTo>
              </a:path>
            </a:pathLst>
          </a:custGeom>
          <a:ln w="10160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2960" y="4008120"/>
            <a:ext cx="180340" cy="109220"/>
          </a:xfrm>
          <a:custGeom>
            <a:avLst/>
            <a:gdLst/>
            <a:ahLst/>
            <a:cxnLst/>
            <a:rect l="l" t="t" r="r" b="b"/>
            <a:pathLst>
              <a:path w="180339" h="109220">
                <a:moveTo>
                  <a:pt x="180339" y="0"/>
                </a:moveTo>
                <a:lnTo>
                  <a:pt x="0" y="0"/>
                </a:lnTo>
                <a:lnTo>
                  <a:pt x="0" y="109219"/>
                </a:lnTo>
                <a:lnTo>
                  <a:pt x="180339" y="109219"/>
                </a:lnTo>
                <a:lnTo>
                  <a:pt x="1803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2960" y="3083560"/>
            <a:ext cx="2936240" cy="109220"/>
          </a:xfrm>
          <a:custGeom>
            <a:avLst/>
            <a:gdLst/>
            <a:ahLst/>
            <a:cxnLst/>
            <a:rect l="l" t="t" r="r" b="b"/>
            <a:pathLst>
              <a:path w="2936240" h="109219">
                <a:moveTo>
                  <a:pt x="2936240" y="0"/>
                </a:moveTo>
                <a:lnTo>
                  <a:pt x="0" y="0"/>
                </a:lnTo>
                <a:lnTo>
                  <a:pt x="0" y="109220"/>
                </a:lnTo>
                <a:lnTo>
                  <a:pt x="2936240" y="109220"/>
                </a:lnTo>
                <a:lnTo>
                  <a:pt x="29362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2960" y="2773679"/>
            <a:ext cx="5323840" cy="109220"/>
          </a:xfrm>
          <a:custGeom>
            <a:avLst/>
            <a:gdLst/>
            <a:ahLst/>
            <a:cxnLst/>
            <a:rect l="l" t="t" r="r" b="b"/>
            <a:pathLst>
              <a:path w="5323840" h="109219">
                <a:moveTo>
                  <a:pt x="5323840" y="0"/>
                </a:moveTo>
                <a:lnTo>
                  <a:pt x="0" y="0"/>
                </a:lnTo>
                <a:lnTo>
                  <a:pt x="0" y="109220"/>
                </a:lnTo>
                <a:lnTo>
                  <a:pt x="5323840" y="109220"/>
                </a:lnTo>
                <a:lnTo>
                  <a:pt x="53238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2960" y="3698240"/>
            <a:ext cx="1099820" cy="109220"/>
          </a:xfrm>
          <a:custGeom>
            <a:avLst/>
            <a:gdLst/>
            <a:ahLst/>
            <a:cxnLst/>
            <a:rect l="l" t="t" r="r" b="b"/>
            <a:pathLst>
              <a:path w="1099820" h="109220">
                <a:moveTo>
                  <a:pt x="1099820" y="0"/>
                </a:moveTo>
                <a:lnTo>
                  <a:pt x="0" y="0"/>
                </a:lnTo>
                <a:lnTo>
                  <a:pt x="0" y="109220"/>
                </a:lnTo>
                <a:lnTo>
                  <a:pt x="1099820" y="109220"/>
                </a:lnTo>
                <a:lnTo>
                  <a:pt x="109982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2960" y="3390900"/>
            <a:ext cx="736600" cy="109220"/>
          </a:xfrm>
          <a:custGeom>
            <a:avLst/>
            <a:gdLst/>
            <a:ahLst/>
            <a:cxnLst/>
            <a:rect l="l" t="t" r="r" b="b"/>
            <a:pathLst>
              <a:path w="736600" h="109220">
                <a:moveTo>
                  <a:pt x="736600" y="0"/>
                </a:moveTo>
                <a:lnTo>
                  <a:pt x="0" y="0"/>
                </a:lnTo>
                <a:lnTo>
                  <a:pt x="0" y="109220"/>
                </a:lnTo>
                <a:lnTo>
                  <a:pt x="736600" y="109220"/>
                </a:lnTo>
                <a:lnTo>
                  <a:pt x="736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2087879" y="2367279"/>
            <a:ext cx="1104900" cy="2773680"/>
            <a:chOff x="2087879" y="2367279"/>
            <a:chExt cx="1104900" cy="2773680"/>
          </a:xfrm>
        </p:grpSpPr>
        <p:sp>
          <p:nvSpPr>
            <p:cNvPr id="28" name="object 28"/>
            <p:cNvSpPr/>
            <p:nvPr/>
          </p:nvSpPr>
          <p:spPr>
            <a:xfrm>
              <a:off x="2092959" y="2466339"/>
              <a:ext cx="1099820" cy="109220"/>
            </a:xfrm>
            <a:custGeom>
              <a:avLst/>
              <a:gdLst/>
              <a:ahLst/>
              <a:cxnLst/>
              <a:rect l="l" t="t" r="r" b="b"/>
              <a:pathLst>
                <a:path w="1099820" h="109219">
                  <a:moveTo>
                    <a:pt x="1099820" y="0"/>
                  </a:moveTo>
                  <a:lnTo>
                    <a:pt x="0" y="0"/>
                  </a:lnTo>
                  <a:lnTo>
                    <a:pt x="0" y="109220"/>
                  </a:lnTo>
                  <a:lnTo>
                    <a:pt x="1099820" y="109220"/>
                  </a:lnTo>
                  <a:lnTo>
                    <a:pt x="109982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92959" y="2367279"/>
              <a:ext cx="0" cy="2773680"/>
            </a:xfrm>
            <a:custGeom>
              <a:avLst/>
              <a:gdLst/>
              <a:ahLst/>
              <a:cxnLst/>
              <a:rect l="l" t="t" r="r" b="b"/>
              <a:pathLst>
                <a:path h="2773679">
                  <a:moveTo>
                    <a:pt x="0" y="277368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157476" y="3952620"/>
            <a:ext cx="455930" cy="113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7465" algn="r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2%</a:t>
            </a: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985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6279" y="3643693"/>
            <a:ext cx="5397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14,60%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95600" y="3335654"/>
            <a:ext cx="45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9,80%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94604" y="3027045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39,00%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82840" y="2718434"/>
            <a:ext cx="54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797979"/>
                </a:solidFill>
                <a:latin typeface="Microsoft Sans Serif"/>
                <a:cs typeface="Microsoft Sans Serif"/>
              </a:rPr>
              <a:t>70,70%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57296" y="2409507"/>
            <a:ext cx="3289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97979"/>
                </a:solidFill>
                <a:latin typeface="Microsoft Sans Serif"/>
                <a:cs typeface="Microsoft Sans Serif"/>
              </a:rPr>
              <a:t>15%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64741" y="5212079"/>
            <a:ext cx="65284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265" algn="l"/>
                <a:tab pos="1477010" algn="l"/>
                <a:tab pos="2230120" algn="l"/>
                <a:tab pos="2983865" algn="l"/>
                <a:tab pos="3736975" algn="l"/>
                <a:tab pos="4490085" algn="l"/>
                <a:tab pos="5243830" algn="l"/>
                <a:tab pos="5996940" algn="l"/>
              </a:tabLst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10,00%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20,00%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30,00%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40,00%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50,00%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60,00%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70,00%</a:t>
            </a: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	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80,00%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8817" y="2404998"/>
            <a:ext cx="1275715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Microsoft Sans Serif"/>
                <a:cs typeface="Microsoft Sans Serif"/>
              </a:rPr>
              <a:t>NIJE</a:t>
            </a:r>
            <a:r>
              <a:rPr sz="1200" spc="-5" dirty="0">
                <a:solidFill>
                  <a:srgbClr val="8A8A8A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PRIMJEREN</a:t>
            </a:r>
            <a:endParaRPr sz="1200">
              <a:latin typeface="Microsoft Sans Serif"/>
              <a:cs typeface="Microsoft Sans Serif"/>
            </a:endParaRPr>
          </a:p>
          <a:p>
            <a:pPr marL="1033144" marR="6350" indent="-42545" algn="just">
              <a:lnSpc>
                <a:spcPts val="2430"/>
              </a:lnSpc>
              <a:spcBef>
                <a:spcPts val="240"/>
              </a:spcBef>
            </a:pPr>
            <a:r>
              <a:rPr sz="1200" spc="-10" dirty="0">
                <a:solidFill>
                  <a:srgbClr val="8A8A8A"/>
                </a:solidFill>
                <a:latin typeface="Microsoft Sans Serif"/>
                <a:cs typeface="Microsoft Sans Serif"/>
              </a:rPr>
              <a:t>VIII.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VII.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VI.</a:t>
            </a:r>
            <a:endParaRPr sz="1200">
              <a:latin typeface="Microsoft Sans Serif"/>
              <a:cs typeface="Microsoft Sans Serif"/>
            </a:endParaRPr>
          </a:p>
          <a:p>
            <a:pPr marL="1116965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V.</a:t>
            </a:r>
            <a:endParaRPr sz="1200">
              <a:latin typeface="Microsoft Sans Serif"/>
              <a:cs typeface="Microsoft Sans Serif"/>
            </a:endParaRPr>
          </a:p>
          <a:p>
            <a:pPr marL="1091565" marR="5080" indent="-17145" algn="just">
              <a:lnSpc>
                <a:spcPts val="2430"/>
              </a:lnSpc>
              <a:spcBef>
                <a:spcPts val="2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IV. </a:t>
            </a:r>
            <a:r>
              <a:rPr sz="1200" spc="-20" dirty="0">
                <a:solidFill>
                  <a:srgbClr val="8A8A8A"/>
                </a:solidFill>
                <a:latin typeface="Microsoft Sans Serif"/>
                <a:cs typeface="Microsoft Sans Serif"/>
              </a:rPr>
              <a:t>III. </a:t>
            </a: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II.</a:t>
            </a:r>
            <a:endParaRPr sz="1200">
              <a:latin typeface="Microsoft Sans Serif"/>
              <a:cs typeface="Microsoft Sans Serif"/>
            </a:endParaRPr>
          </a:p>
          <a:p>
            <a:pPr marL="1176020">
              <a:lnSpc>
                <a:spcPct val="100000"/>
              </a:lnSpc>
              <a:spcBef>
                <a:spcPts val="745"/>
              </a:spcBef>
            </a:pPr>
            <a:r>
              <a:rPr sz="1200" spc="-25" dirty="0">
                <a:solidFill>
                  <a:srgbClr val="8A8A8A"/>
                </a:solidFill>
                <a:latin typeface="Microsoft Sans Serif"/>
                <a:cs typeface="Microsoft Sans Serif"/>
              </a:rPr>
              <a:t>I.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749170" y="1378965"/>
            <a:ext cx="52406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16.MAT:</a:t>
            </a:r>
            <a:r>
              <a:rPr sz="2700" spc="-35" dirty="0"/>
              <a:t> </a:t>
            </a:r>
            <a:r>
              <a:rPr sz="2700" dirty="0"/>
              <a:t>Učenik</a:t>
            </a:r>
            <a:r>
              <a:rPr sz="2700" spc="-40" dirty="0"/>
              <a:t> </a:t>
            </a:r>
            <a:r>
              <a:rPr sz="2700" dirty="0"/>
              <a:t>imenuje</a:t>
            </a:r>
            <a:r>
              <a:rPr sz="2700" spc="10" dirty="0"/>
              <a:t> </a:t>
            </a:r>
            <a:r>
              <a:rPr sz="2700" spc="-10" dirty="0"/>
              <a:t>razlomke</a:t>
            </a:r>
            <a:endParaRPr sz="2700"/>
          </a:p>
        </p:txBody>
      </p:sp>
      <p:sp>
        <p:nvSpPr>
          <p:cNvPr id="39" name="object 39"/>
          <p:cNvSpPr txBox="1"/>
          <p:nvPr/>
        </p:nvSpPr>
        <p:spPr>
          <a:xfrm>
            <a:off x="3062351" y="5575046"/>
            <a:ext cx="428180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Postojeći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sedmi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osmi </a:t>
            </a:r>
            <a:r>
              <a:rPr sz="1800" b="1" spc="-10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1239" y="5488940"/>
            <a:ext cx="8112759" cy="6477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436370" marR="682625" indent="-968375">
              <a:lnSpc>
                <a:spcPct val="100000"/>
              </a:lnSpc>
              <a:spcBef>
                <a:spcPts val="345"/>
              </a:spcBef>
            </a:pP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Redovni</a:t>
            </a:r>
            <a:r>
              <a:rPr sz="1800" b="1" spc="-3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program: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MAT</a:t>
            </a:r>
            <a:r>
              <a:rPr sz="1800" b="1" spc="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OŠ</a:t>
            </a:r>
            <a:r>
              <a:rPr sz="1800" b="1" spc="-8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2.4</a:t>
            </a:r>
            <a:r>
              <a:rPr sz="1800" b="1" spc="-1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drugi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E31212"/>
                </a:solidFill>
                <a:latin typeface="Arial"/>
                <a:cs typeface="Arial"/>
              </a:rPr>
              <a:t>razred</a:t>
            </a:r>
            <a:r>
              <a:rPr sz="1800" b="1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–</a:t>
            </a:r>
            <a:r>
              <a:rPr sz="1800" spc="-2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u</a:t>
            </a:r>
            <a:r>
              <a:rPr sz="1800" spc="-2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razradi 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ishoda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(određuje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polovinu,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četvrtinu,</a:t>
            </a:r>
            <a:r>
              <a:rPr sz="1800" spc="-5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trećinu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31212"/>
                </a:solidFill>
                <a:latin typeface="Arial"/>
                <a:cs typeface="Arial"/>
              </a:rPr>
              <a:t>nekog</a:t>
            </a:r>
            <a:r>
              <a:rPr sz="1800" spc="-30" dirty="0">
                <a:solidFill>
                  <a:srgbClr val="E312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31212"/>
                </a:solidFill>
                <a:latin typeface="Arial"/>
                <a:cs typeface="Arial"/>
              </a:rPr>
              <a:t>broja)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71805" y="1861820"/>
          <a:ext cx="8540749" cy="3117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78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b="1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RAZRED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ISHOD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27559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85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36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I.</a:t>
                      </a:r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uparuje,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svrstava</a:t>
                      </a:r>
                      <a:r>
                        <a:rPr sz="1500" spc="-5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razvrstava</a:t>
                      </a:r>
                      <a:r>
                        <a:rPr sz="1500" spc="-5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predmete</a:t>
                      </a:r>
                      <a:r>
                        <a:rPr sz="1500" spc="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1500" spc="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oblike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90,2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22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određuje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odnose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1500" spc="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prostoru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(gore-dolje;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lijevo-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desno)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82,6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22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niže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predmete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(po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veličini,</a:t>
                      </a:r>
                      <a:r>
                        <a:rPr sz="15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visini,</a:t>
                      </a:r>
                      <a:r>
                        <a:rPr sz="15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širini)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85,4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85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45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36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II.</a:t>
                      </a:r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određuje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odnose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1500" spc="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prostoru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(gore-dolje;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lijevo-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desno)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73,2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  <a:tabLst>
                          <a:tab pos="2063114" algn="l"/>
                        </a:tabLst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niže</a:t>
                      </a: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predmete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	(po</a:t>
                      </a:r>
                      <a:r>
                        <a:rPr sz="15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veličini,</a:t>
                      </a:r>
                      <a:r>
                        <a:rPr sz="1500" spc="-4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visini,</a:t>
                      </a:r>
                      <a:r>
                        <a:rPr sz="1500" spc="-4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širini)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68,3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prebrojava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skup</a:t>
                      </a:r>
                      <a:r>
                        <a:rPr sz="15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r>
                        <a:rPr sz="1500" spc="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elemenata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82,9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opisuje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 prikazuje</a:t>
                      </a:r>
                      <a:r>
                        <a:rPr sz="15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količine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brojem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(do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elemenata)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87,8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 oduzima</a:t>
                      </a: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 </a:t>
                      </a:r>
                      <a:r>
                        <a:rPr sz="1500" spc="-5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87,8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 oduzima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 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70,7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1003046"/>
            <a:ext cx="189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Prve </a:t>
            </a:r>
            <a:r>
              <a:rPr sz="2400" b="1" spc="-10" dirty="0">
                <a:latin typeface="Arial"/>
                <a:cs typeface="Arial"/>
              </a:rPr>
              <a:t>vještine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5420" y="1917700"/>
            <a:ext cx="5039360" cy="48717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179" y="1734248"/>
            <a:ext cx="2669540" cy="217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Dijete</a:t>
            </a:r>
            <a:r>
              <a:rPr sz="21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počinje: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Arial"/>
              <a:cs typeface="Arial"/>
            </a:endParaRPr>
          </a:p>
          <a:p>
            <a:pPr marL="228600" indent="-215900">
              <a:lnSpc>
                <a:spcPts val="2160"/>
              </a:lnSpc>
              <a:buChar char="•"/>
              <a:tabLst>
                <a:tab pos="22860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„predviđati”</a:t>
            </a:r>
            <a:r>
              <a:rPr sz="2000" spc="-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redoslijed</a:t>
            </a:r>
            <a:endParaRPr sz="2000">
              <a:latin typeface="Arial"/>
              <a:cs typeface="Arial"/>
            </a:endParaRPr>
          </a:p>
          <a:p>
            <a:pPr marL="228600">
              <a:lnSpc>
                <a:spcPts val="2160"/>
              </a:lnSpc>
            </a:pP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događaja</a:t>
            </a:r>
            <a:endParaRPr sz="2000">
              <a:latin typeface="Arial"/>
              <a:cs typeface="Arial"/>
            </a:endParaRPr>
          </a:p>
          <a:p>
            <a:pPr marL="83820">
              <a:lnSpc>
                <a:spcPts val="2160"/>
              </a:lnSpc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(voda</a:t>
            </a:r>
            <a:r>
              <a:rPr sz="20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koja</a:t>
            </a:r>
            <a:r>
              <a:rPr sz="20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teče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4D4D4D"/>
                </a:solidFill>
                <a:latin typeface="Arial"/>
                <a:cs typeface="Arial"/>
              </a:rPr>
              <a:t>znači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60"/>
              </a:lnSpc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vrijeme</a:t>
            </a:r>
            <a:r>
              <a:rPr sz="20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za</a:t>
            </a:r>
            <a:r>
              <a:rPr sz="20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kupanje)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71805" y="1861820"/>
          <a:ext cx="8542020" cy="2169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0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100" b="1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RAZRED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ISHOD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27559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3600" spc="-2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III.</a:t>
                      </a:r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oduzima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</a:t>
                      </a:r>
                      <a:r>
                        <a:rPr sz="1500" spc="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20 bez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prijelaza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desetice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73,0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36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IV.</a:t>
                      </a:r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 oduzima</a:t>
                      </a:r>
                      <a:r>
                        <a:rPr sz="15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 20 s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prijelazom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desetice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71,0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85">
                <a:tc rowSpan="2"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3600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VIII.</a:t>
                      </a:r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množi</a:t>
                      </a:r>
                      <a:r>
                        <a:rPr sz="15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dvoznamenkaste</a:t>
                      </a:r>
                      <a:r>
                        <a:rPr sz="1500" spc="-5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68,3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66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15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imenuje</a:t>
                      </a:r>
                      <a:r>
                        <a:rPr sz="15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razlomke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70,7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71411"/>
            <a:ext cx="690054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ISHODI</a:t>
            </a:r>
            <a:r>
              <a:rPr sz="2400" spc="-35" dirty="0"/>
              <a:t> </a:t>
            </a:r>
            <a:r>
              <a:rPr sz="2400" dirty="0"/>
              <a:t>PROCIJENJENI</a:t>
            </a:r>
            <a:r>
              <a:rPr sz="2400" spc="-20" dirty="0"/>
              <a:t> </a:t>
            </a:r>
            <a:r>
              <a:rPr sz="2400" dirty="0"/>
              <a:t>KAO</a:t>
            </a:r>
            <a:r>
              <a:rPr sz="2400" spc="-30" dirty="0"/>
              <a:t> </a:t>
            </a:r>
            <a:r>
              <a:rPr sz="2400" dirty="0"/>
              <a:t>NEPRIMJERENI</a:t>
            </a:r>
            <a:r>
              <a:rPr sz="2400" spc="-45" dirty="0"/>
              <a:t> </a:t>
            </a:r>
            <a:r>
              <a:rPr sz="2400" spc="-25" dirty="0"/>
              <a:t>ZA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/>
              <a:t>UČENIKE</a:t>
            </a:r>
            <a:r>
              <a:rPr sz="2400" spc="-5" dirty="0"/>
              <a:t> </a:t>
            </a:r>
            <a:r>
              <a:rPr sz="2400" dirty="0"/>
              <a:t>U</a:t>
            </a:r>
            <a:r>
              <a:rPr sz="2400" spc="-15" dirty="0"/>
              <a:t> </a:t>
            </a:r>
            <a:r>
              <a:rPr sz="2400" dirty="0"/>
              <a:t>POSEBNOM </a:t>
            </a:r>
            <a:r>
              <a:rPr sz="2400" spc="-10" dirty="0"/>
              <a:t>PROGRAMU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92073" y="1993519"/>
          <a:ext cx="8346440" cy="3493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98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100" b="1" spc="-1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ISHOD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100" b="1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1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oduzima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20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bez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prijelaza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desetice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oduzima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20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prijelazom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desetice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oduzima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100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zbraja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1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oduzima</a:t>
                      </a:r>
                      <a:r>
                        <a:rPr sz="2100" spc="-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veće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od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100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množi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brojem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2,</a:t>
                      </a:r>
                      <a:r>
                        <a:rPr sz="2100" spc="-2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5 i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množi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jednoznamenkaste</a:t>
                      </a:r>
                      <a:r>
                        <a:rPr sz="2100" spc="-4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100" spc="-1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skupu</a:t>
                      </a:r>
                      <a:r>
                        <a:rPr sz="2100" spc="-5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brojeva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do</a:t>
                      </a:r>
                      <a:r>
                        <a:rPr sz="21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2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100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1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množi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dvoznamenkaste</a:t>
                      </a:r>
                      <a:r>
                        <a:rPr sz="2100" spc="-3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brojeve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76200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12700">
                      <a:solidFill>
                        <a:srgbClr val="4D4D4D"/>
                      </a:solidFill>
                      <a:prstDash val="solid"/>
                    </a:lnT>
                    <a:lnB w="762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Učenik</a:t>
                      </a:r>
                      <a:r>
                        <a:rPr sz="2100" spc="-4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imenuje</a:t>
                      </a:r>
                      <a:r>
                        <a:rPr sz="2100" spc="-35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100" spc="-10" dirty="0">
                          <a:solidFill>
                            <a:srgbClr val="4D4D4D"/>
                          </a:solidFill>
                          <a:latin typeface="Microsoft Sans Serif"/>
                          <a:cs typeface="Microsoft Sans Serif"/>
                        </a:rPr>
                        <a:t>razlomke</a:t>
                      </a:r>
                      <a:endParaRPr sz="2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100" spc="-25" dirty="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4D4D4D"/>
                      </a:solidFill>
                      <a:prstDash val="solid"/>
                    </a:lnL>
                    <a:lnR w="12700">
                      <a:solidFill>
                        <a:srgbClr val="4D4D4D"/>
                      </a:solidFill>
                      <a:prstDash val="solid"/>
                    </a:lnR>
                    <a:lnT w="76200">
                      <a:solidFill>
                        <a:srgbClr val="4D4D4D"/>
                      </a:solidFill>
                      <a:prstDash val="solid"/>
                    </a:lnT>
                    <a:lnB w="12700">
                      <a:solidFill>
                        <a:srgbClr val="4D4D4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440" y="3149600"/>
            <a:ext cx="1844039" cy="452120"/>
            <a:chOff x="726440" y="3149600"/>
            <a:chExt cx="1844039" cy="452120"/>
          </a:xfrm>
        </p:grpSpPr>
        <p:sp>
          <p:nvSpPr>
            <p:cNvPr id="3" name="object 3"/>
            <p:cNvSpPr/>
            <p:nvPr/>
          </p:nvSpPr>
          <p:spPr>
            <a:xfrm>
              <a:off x="745490" y="3168650"/>
              <a:ext cx="1805939" cy="414020"/>
            </a:xfrm>
            <a:custGeom>
              <a:avLst/>
              <a:gdLst/>
              <a:ahLst/>
              <a:cxnLst/>
              <a:rect l="l" t="t" r="r" b="b"/>
              <a:pathLst>
                <a:path w="1805939" h="414020">
                  <a:moveTo>
                    <a:pt x="1805939" y="0"/>
                  </a:moveTo>
                  <a:lnTo>
                    <a:pt x="0" y="0"/>
                  </a:lnTo>
                  <a:lnTo>
                    <a:pt x="0" y="414020"/>
                  </a:lnTo>
                  <a:lnTo>
                    <a:pt x="1805939" y="414020"/>
                  </a:lnTo>
                  <a:lnTo>
                    <a:pt x="180593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5490" y="3168650"/>
              <a:ext cx="1805939" cy="414020"/>
            </a:xfrm>
            <a:custGeom>
              <a:avLst/>
              <a:gdLst/>
              <a:ahLst/>
              <a:cxnLst/>
              <a:rect l="l" t="t" r="r" b="b"/>
              <a:pathLst>
                <a:path w="1805939" h="414020">
                  <a:moveTo>
                    <a:pt x="0" y="414020"/>
                  </a:moveTo>
                  <a:lnTo>
                    <a:pt x="1805939" y="414020"/>
                  </a:lnTo>
                  <a:lnTo>
                    <a:pt x="1805939" y="0"/>
                  </a:lnTo>
                  <a:lnTo>
                    <a:pt x="0" y="0"/>
                  </a:lnTo>
                  <a:lnTo>
                    <a:pt x="0" y="414020"/>
                  </a:lnTo>
                  <a:close/>
                </a:path>
              </a:pathLst>
            </a:custGeom>
            <a:ln w="3810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35660" y="3192462"/>
            <a:ext cx="162369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Oblici,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odnosi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8570" y="3051810"/>
            <a:ext cx="2004060" cy="924560"/>
          </a:xfrm>
          <a:prstGeom prst="rect">
            <a:avLst/>
          </a:prstGeom>
          <a:solidFill>
            <a:srgbClr val="FFFF00"/>
          </a:solidFill>
          <a:ln w="38100">
            <a:solidFill>
              <a:srgbClr val="4D4D4D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58445" marR="251460" indent="-2540"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Zbrajanje </a:t>
            </a:r>
            <a:r>
              <a:rPr sz="1800" spc="-50" dirty="0">
                <a:solidFill>
                  <a:srgbClr val="4D4D4D"/>
                </a:solidFill>
                <a:latin typeface="Arial"/>
                <a:cs typeface="Arial"/>
              </a:rPr>
              <a:t>i </a:t>
            </a: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oduzimanje</a:t>
            </a:r>
            <a:r>
              <a:rPr sz="1800" spc="-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D4D4D"/>
                </a:solidFill>
                <a:latin typeface="Arial"/>
                <a:cs typeface="Arial"/>
              </a:rPr>
              <a:t>do 100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13989" y="3054350"/>
            <a:ext cx="2105660" cy="645160"/>
          </a:xfrm>
          <a:prstGeom prst="rect">
            <a:avLst/>
          </a:prstGeom>
          <a:solidFill>
            <a:srgbClr val="FFFF00"/>
          </a:solidFill>
          <a:ln w="38100">
            <a:solidFill>
              <a:srgbClr val="4D4D4D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Zbrajanje</a:t>
            </a:r>
            <a:r>
              <a:rPr sz="18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oduzimanje</a:t>
            </a:r>
            <a:r>
              <a:rPr sz="18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18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D4D4D"/>
                </a:solidFill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040" y="1005839"/>
            <a:ext cx="838200" cy="5252720"/>
          </a:xfrm>
          <a:custGeom>
            <a:avLst/>
            <a:gdLst/>
            <a:ahLst/>
            <a:cxnLst/>
            <a:rect l="l" t="t" r="r" b="b"/>
            <a:pathLst>
              <a:path w="838200" h="5252720">
                <a:moveTo>
                  <a:pt x="777240" y="3909060"/>
                </a:moveTo>
                <a:lnTo>
                  <a:pt x="388620" y="2565400"/>
                </a:lnTo>
                <a:lnTo>
                  <a:pt x="0" y="2565400"/>
                </a:lnTo>
                <a:lnTo>
                  <a:pt x="0" y="5252720"/>
                </a:lnTo>
                <a:lnTo>
                  <a:pt x="388620" y="5252720"/>
                </a:lnTo>
                <a:lnTo>
                  <a:pt x="777240" y="3909060"/>
                </a:lnTo>
                <a:close/>
              </a:path>
              <a:path w="838200" h="5252720">
                <a:moveTo>
                  <a:pt x="838200" y="1074420"/>
                </a:moveTo>
                <a:lnTo>
                  <a:pt x="449580" y="0"/>
                </a:lnTo>
                <a:lnTo>
                  <a:pt x="60960" y="0"/>
                </a:lnTo>
                <a:lnTo>
                  <a:pt x="60960" y="2148840"/>
                </a:lnTo>
                <a:lnTo>
                  <a:pt x="449580" y="2148840"/>
                </a:lnTo>
                <a:lnTo>
                  <a:pt x="838200" y="107442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0820" y="4237608"/>
            <a:ext cx="127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0820" y="4435729"/>
            <a:ext cx="118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0820" y="4832095"/>
            <a:ext cx="127635" cy="9709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40"/>
              </a:spcBef>
            </a:pP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L T A T 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940" y="3736975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5420" y="3934777"/>
            <a:ext cx="3765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-37037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spc="532" baseline="-3703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940" y="4117307"/>
            <a:ext cx="135890" cy="42290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420" y="4529835"/>
            <a:ext cx="376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-37037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1800" spc="517" baseline="-3703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8940" y="4713191"/>
            <a:ext cx="135890" cy="1402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5"/>
              </a:spcBef>
            </a:pP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Ž I V A N J 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44189" y="3968750"/>
            <a:ext cx="1389380" cy="37084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3.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6789" y="3900170"/>
            <a:ext cx="1389380" cy="3683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1.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39029" y="1243330"/>
            <a:ext cx="3716020" cy="1628139"/>
          </a:xfrm>
          <a:custGeom>
            <a:avLst/>
            <a:gdLst/>
            <a:ahLst/>
            <a:cxnLst/>
            <a:rect l="l" t="t" r="r" b="b"/>
            <a:pathLst>
              <a:path w="3716020" h="1628139">
                <a:moveTo>
                  <a:pt x="0" y="988059"/>
                </a:moveTo>
                <a:lnTo>
                  <a:pt x="1391920" y="988059"/>
                </a:lnTo>
                <a:lnTo>
                  <a:pt x="1391920" y="617219"/>
                </a:lnTo>
                <a:lnTo>
                  <a:pt x="0" y="617219"/>
                </a:lnTo>
                <a:lnTo>
                  <a:pt x="0" y="988059"/>
                </a:lnTo>
                <a:close/>
              </a:path>
              <a:path w="3716020" h="1628139">
                <a:moveTo>
                  <a:pt x="0" y="1445259"/>
                </a:moveTo>
                <a:lnTo>
                  <a:pt x="1391920" y="1445259"/>
                </a:lnTo>
                <a:lnTo>
                  <a:pt x="1391920" y="1074419"/>
                </a:lnTo>
                <a:lnTo>
                  <a:pt x="0" y="1074419"/>
                </a:lnTo>
                <a:lnTo>
                  <a:pt x="0" y="1445259"/>
                </a:lnTo>
                <a:close/>
              </a:path>
              <a:path w="3716020" h="1628139">
                <a:moveTo>
                  <a:pt x="2298700" y="370839"/>
                </a:moveTo>
                <a:lnTo>
                  <a:pt x="3688079" y="370839"/>
                </a:lnTo>
                <a:lnTo>
                  <a:pt x="3688079" y="0"/>
                </a:lnTo>
                <a:lnTo>
                  <a:pt x="2298700" y="0"/>
                </a:lnTo>
                <a:lnTo>
                  <a:pt x="2298700" y="370839"/>
                </a:lnTo>
                <a:close/>
              </a:path>
              <a:path w="3716020" h="1628139">
                <a:moveTo>
                  <a:pt x="2316479" y="807719"/>
                </a:moveTo>
                <a:lnTo>
                  <a:pt x="3708400" y="807719"/>
                </a:lnTo>
                <a:lnTo>
                  <a:pt x="3708400" y="436879"/>
                </a:lnTo>
                <a:lnTo>
                  <a:pt x="2316479" y="436879"/>
                </a:lnTo>
                <a:lnTo>
                  <a:pt x="2316479" y="807719"/>
                </a:lnTo>
                <a:close/>
              </a:path>
              <a:path w="3716020" h="1628139">
                <a:moveTo>
                  <a:pt x="2316479" y="1193799"/>
                </a:moveTo>
                <a:lnTo>
                  <a:pt x="3708400" y="1193799"/>
                </a:lnTo>
                <a:lnTo>
                  <a:pt x="3708400" y="822959"/>
                </a:lnTo>
                <a:lnTo>
                  <a:pt x="2316479" y="822959"/>
                </a:lnTo>
                <a:lnTo>
                  <a:pt x="2316479" y="1193799"/>
                </a:lnTo>
                <a:close/>
              </a:path>
              <a:path w="3716020" h="1628139">
                <a:moveTo>
                  <a:pt x="2326640" y="1628139"/>
                </a:moveTo>
                <a:lnTo>
                  <a:pt x="3716020" y="1628139"/>
                </a:lnTo>
                <a:lnTo>
                  <a:pt x="3716020" y="1257300"/>
                </a:lnTo>
                <a:lnTo>
                  <a:pt x="2326640" y="1257300"/>
                </a:lnTo>
                <a:lnTo>
                  <a:pt x="2326640" y="1628139"/>
                </a:lnTo>
                <a:close/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438390" y="3999229"/>
            <a:ext cx="1452880" cy="37084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8.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17269" y="1911414"/>
            <a:ext cx="268668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  <a:tabLst>
                <a:tab pos="1491615" algn="l"/>
              </a:tabLst>
            </a:pPr>
            <a:r>
              <a:rPr sz="2700" baseline="-35493" dirty="0">
                <a:solidFill>
                  <a:srgbClr val="4D4D4D"/>
                </a:solidFill>
                <a:latin typeface="Arial"/>
                <a:cs typeface="Arial"/>
              </a:rPr>
              <a:t>1. </a:t>
            </a:r>
            <a:r>
              <a:rPr sz="2700" spc="-15" baseline="-35493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r>
              <a:rPr sz="2700" baseline="-35493" dirty="0">
                <a:solidFill>
                  <a:srgbClr val="4D4D4D"/>
                </a:solidFill>
                <a:latin typeface="Arial"/>
                <a:cs typeface="Arial"/>
              </a:rPr>
              <a:t>	</a:t>
            </a: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3.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  <a:p>
            <a:pPr marL="1490345">
              <a:lnSpc>
                <a:spcPct val="100000"/>
              </a:lnSpc>
              <a:spcBef>
                <a:spcPts val="1105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4.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6789" y="4466590"/>
            <a:ext cx="1389380" cy="3683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2.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2129" y="4502150"/>
            <a:ext cx="1389380" cy="37084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4.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 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09039" y="1445260"/>
            <a:ext cx="3589020" cy="16154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209" rIns="0" bIns="0" rtlCol="0">
            <a:spAutoFit/>
          </a:bodyPr>
          <a:lstStyle/>
          <a:p>
            <a:pPr marL="500380" marR="493395" indent="563245">
              <a:lnSpc>
                <a:spcPct val="100000"/>
              </a:lnSpc>
              <a:spcBef>
                <a:spcPts val="229"/>
              </a:spcBef>
            </a:pPr>
            <a:r>
              <a:rPr sz="4950" spc="-20" dirty="0">
                <a:solidFill>
                  <a:srgbClr val="FF0000"/>
                </a:solidFill>
                <a:latin typeface="Arial"/>
                <a:cs typeface="Arial"/>
              </a:rPr>
              <a:t>PRVI </a:t>
            </a:r>
            <a:r>
              <a:rPr sz="4950" spc="-10" dirty="0">
                <a:solidFill>
                  <a:srgbClr val="FF0000"/>
                </a:solidFill>
                <a:latin typeface="Arial"/>
                <a:cs typeface="Arial"/>
              </a:rPr>
              <a:t>RAZRED</a:t>
            </a:r>
            <a:endParaRPr sz="49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1920" y="924560"/>
            <a:ext cx="779780" cy="2402840"/>
          </a:xfrm>
          <a:custGeom>
            <a:avLst/>
            <a:gdLst/>
            <a:ahLst/>
            <a:cxnLst/>
            <a:rect l="l" t="t" r="r" b="b"/>
            <a:pathLst>
              <a:path w="779780" h="2402840">
                <a:moveTo>
                  <a:pt x="389889" y="0"/>
                </a:moveTo>
                <a:lnTo>
                  <a:pt x="0" y="0"/>
                </a:lnTo>
                <a:lnTo>
                  <a:pt x="0" y="2402840"/>
                </a:lnTo>
                <a:lnTo>
                  <a:pt x="389889" y="2402840"/>
                </a:lnTo>
                <a:lnTo>
                  <a:pt x="779780" y="1201419"/>
                </a:lnTo>
                <a:lnTo>
                  <a:pt x="389889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41617" y="1785620"/>
            <a:ext cx="173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320" baseline="-16203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1200" spc="-3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1617" y="1132077"/>
            <a:ext cx="386080" cy="70739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65"/>
              </a:spcBef>
            </a:pPr>
            <a:r>
              <a:rPr sz="1200" spc="-844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baseline="16203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spc="352" baseline="1620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200" spc="-77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baseline="16203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1800" spc="555" baseline="1620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88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spc="-60" baseline="16203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1800" baseline="16203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2597" y="1829053"/>
            <a:ext cx="144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1617" y="2027173"/>
            <a:ext cx="398780" cy="9550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8100" marR="38735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200" spc="2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G </a:t>
            </a:r>
            <a:r>
              <a:rPr sz="1800" spc="-1155" baseline="-16203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J</a:t>
            </a:r>
            <a:r>
              <a:rPr sz="1200" spc="114" dirty="0">
                <a:solidFill>
                  <a:srgbClr val="FFFF00"/>
                </a:solidFill>
                <a:latin typeface="Arial"/>
                <a:cs typeface="Arial"/>
              </a:rPr>
              <a:t>  </a:t>
            </a:r>
            <a:r>
              <a:rPr sz="1800" spc="-1320" baseline="-16203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200" spc="-3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800" spc="-1260" baseline="-16203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200" spc="3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192" baseline="-16203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41910" marR="30480" indent="-4445">
              <a:lnSpc>
                <a:spcPts val="1200"/>
              </a:lnSpc>
              <a:spcBef>
                <a:spcPts val="720"/>
              </a:spcBef>
            </a:pP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spc="-75" baseline="16203" dirty="0">
                <a:solidFill>
                  <a:srgbClr val="FFFF00"/>
                </a:solidFill>
                <a:latin typeface="Arial"/>
                <a:cs typeface="Arial"/>
              </a:rPr>
              <a:t>Ć</a:t>
            </a:r>
            <a:r>
              <a:rPr sz="1800" spc="142" baseline="1620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M 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99630" y="3049270"/>
            <a:ext cx="1818639" cy="647700"/>
          </a:xfrm>
          <a:prstGeom prst="rect">
            <a:avLst/>
          </a:prstGeom>
          <a:solidFill>
            <a:srgbClr val="FFFF00"/>
          </a:solidFill>
          <a:ln w="38100">
            <a:solidFill>
              <a:srgbClr val="4D4D4D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Množenje</a:t>
            </a:r>
            <a:r>
              <a:rPr sz="18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dijeljenje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37201" y="1305624"/>
            <a:ext cx="3520440" cy="1513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98065">
              <a:lnSpc>
                <a:spcPts val="1989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5.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  <a:p>
            <a:pPr marL="2317115">
              <a:lnSpc>
                <a:spcPts val="1789"/>
              </a:lnSpc>
              <a:spcBef>
                <a:spcPts val="1280"/>
              </a:spcBef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6.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520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4.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  <a:p>
            <a:pPr marL="2317115">
              <a:lnSpc>
                <a:spcPts val="1800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7.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710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5.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  <a:p>
            <a:pPr marL="2325370">
              <a:lnSpc>
                <a:spcPts val="1800"/>
              </a:lnSpc>
            </a:pPr>
            <a:r>
              <a:rPr sz="1800" dirty="0">
                <a:solidFill>
                  <a:srgbClr val="4D4D4D"/>
                </a:solidFill>
                <a:latin typeface="Arial"/>
                <a:cs typeface="Arial"/>
              </a:rPr>
              <a:t>8. </a:t>
            </a:r>
            <a:r>
              <a:rPr sz="1800" spc="-10" dirty="0">
                <a:solidFill>
                  <a:srgbClr val="4D4D4D"/>
                </a:solidFill>
                <a:latin typeface="Arial"/>
                <a:cs typeface="Arial"/>
              </a:rPr>
              <a:t>RAZRED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65700" y="1201419"/>
            <a:ext cx="3591560" cy="1617980"/>
          </a:xfrm>
          <a:custGeom>
            <a:avLst/>
            <a:gdLst/>
            <a:ahLst/>
            <a:cxnLst/>
            <a:rect l="l" t="t" r="r" b="b"/>
            <a:pathLst>
              <a:path w="3591559" h="1617980">
                <a:moveTo>
                  <a:pt x="3591559" y="0"/>
                </a:moveTo>
                <a:lnTo>
                  <a:pt x="0" y="0"/>
                </a:lnTo>
                <a:lnTo>
                  <a:pt x="0" y="1617979"/>
                </a:lnTo>
                <a:lnTo>
                  <a:pt x="3591559" y="1617979"/>
                </a:lnTo>
                <a:lnTo>
                  <a:pt x="3591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735701" y="1217866"/>
            <a:ext cx="2056130" cy="781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spc="-10" dirty="0">
                <a:solidFill>
                  <a:srgbClr val="FF0000"/>
                </a:solidFill>
                <a:latin typeface="Arial"/>
                <a:cs typeface="Arial"/>
              </a:rPr>
              <a:t>DRUGI</a:t>
            </a:r>
            <a:endParaRPr sz="4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56301" y="1972627"/>
            <a:ext cx="2614295" cy="781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spc="-10" dirty="0">
                <a:solidFill>
                  <a:srgbClr val="FF0000"/>
                </a:solidFill>
                <a:latin typeface="Arial"/>
                <a:cs typeface="Arial"/>
              </a:rPr>
              <a:t>RAZRED</a:t>
            </a:r>
            <a:endParaRPr sz="4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06006"/>
            <a:ext cx="83997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ETAPE</a:t>
            </a:r>
            <a:r>
              <a:rPr spc="-10" dirty="0"/>
              <a:t> </a:t>
            </a:r>
            <a:r>
              <a:rPr dirty="0"/>
              <a:t>NASTAVNOG</a:t>
            </a:r>
            <a:r>
              <a:rPr spc="-15" dirty="0"/>
              <a:t> </a:t>
            </a:r>
            <a:r>
              <a:rPr spc="-10" dirty="0"/>
              <a:t>PROCESA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2532" y="1829307"/>
            <a:ext cx="2948305" cy="1784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8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PRIPREMA</a:t>
            </a:r>
            <a:endParaRPr sz="3200">
              <a:latin typeface="Microsoft Sans Serif"/>
              <a:cs typeface="Microsoft Sans Serif"/>
            </a:endParaRPr>
          </a:p>
          <a:p>
            <a:pPr marL="354965" indent="-342900">
              <a:lnSpc>
                <a:spcPct val="100000"/>
              </a:lnSpc>
              <a:spcBef>
                <a:spcPts val="78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REALIZACIJA</a:t>
            </a:r>
            <a:endParaRPr sz="3200">
              <a:latin typeface="Microsoft Sans Serif"/>
              <a:cs typeface="Microsoft Sans Serif"/>
            </a:endParaRPr>
          </a:p>
          <a:p>
            <a:pPr marL="354965" indent="-342900">
              <a:lnSpc>
                <a:spcPct val="10000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EVALUACIJA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7535" rIns="0" bIns="0" rtlCol="0">
            <a:spAutoFit/>
          </a:bodyPr>
          <a:lstStyle/>
          <a:p>
            <a:pPr marL="14706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PRIPREMA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8920" y="2867660"/>
            <a:ext cx="2423160" cy="2001520"/>
            <a:chOff x="248920" y="2867660"/>
            <a:chExt cx="2423160" cy="2001520"/>
          </a:xfrm>
        </p:grpSpPr>
        <p:sp>
          <p:nvSpPr>
            <p:cNvPr id="4" name="object 4"/>
            <p:cNvSpPr/>
            <p:nvPr/>
          </p:nvSpPr>
          <p:spPr>
            <a:xfrm>
              <a:off x="255270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60" h="1988820">
                  <a:moveTo>
                    <a:pt x="2211578" y="0"/>
                  </a:moveTo>
                  <a:lnTo>
                    <a:pt x="198881" y="0"/>
                  </a:lnTo>
                  <a:lnTo>
                    <a:pt x="153279" y="5251"/>
                  </a:lnTo>
                  <a:lnTo>
                    <a:pt x="111417" y="20211"/>
                  </a:lnTo>
                  <a:lnTo>
                    <a:pt x="74490" y="43687"/>
                  </a:lnTo>
                  <a:lnTo>
                    <a:pt x="43691" y="74484"/>
                  </a:lnTo>
                  <a:lnTo>
                    <a:pt x="20214" y="111411"/>
                  </a:lnTo>
                  <a:lnTo>
                    <a:pt x="5252" y="153275"/>
                  </a:lnTo>
                  <a:lnTo>
                    <a:pt x="0" y="198881"/>
                  </a:lnTo>
                  <a:lnTo>
                    <a:pt x="0" y="1789938"/>
                  </a:lnTo>
                  <a:lnTo>
                    <a:pt x="5252" y="1835544"/>
                  </a:lnTo>
                  <a:lnTo>
                    <a:pt x="20214" y="1877408"/>
                  </a:lnTo>
                  <a:lnTo>
                    <a:pt x="43691" y="1914335"/>
                  </a:lnTo>
                  <a:lnTo>
                    <a:pt x="74490" y="1945132"/>
                  </a:lnTo>
                  <a:lnTo>
                    <a:pt x="111417" y="1968608"/>
                  </a:lnTo>
                  <a:lnTo>
                    <a:pt x="153279" y="1983568"/>
                  </a:lnTo>
                  <a:lnTo>
                    <a:pt x="198881" y="1988820"/>
                  </a:lnTo>
                  <a:lnTo>
                    <a:pt x="2211578" y="1988820"/>
                  </a:lnTo>
                  <a:lnTo>
                    <a:pt x="2257184" y="1983568"/>
                  </a:lnTo>
                  <a:lnTo>
                    <a:pt x="2299048" y="1968608"/>
                  </a:lnTo>
                  <a:lnTo>
                    <a:pt x="2335975" y="1945132"/>
                  </a:lnTo>
                  <a:lnTo>
                    <a:pt x="2366772" y="1914335"/>
                  </a:lnTo>
                  <a:lnTo>
                    <a:pt x="2390248" y="1877408"/>
                  </a:lnTo>
                  <a:lnTo>
                    <a:pt x="2405208" y="1835544"/>
                  </a:lnTo>
                  <a:lnTo>
                    <a:pt x="2410460" y="1789938"/>
                  </a:lnTo>
                  <a:lnTo>
                    <a:pt x="2410460" y="198881"/>
                  </a:lnTo>
                  <a:lnTo>
                    <a:pt x="2405208" y="153275"/>
                  </a:lnTo>
                  <a:lnTo>
                    <a:pt x="2390248" y="111411"/>
                  </a:lnTo>
                  <a:lnTo>
                    <a:pt x="2366772" y="74484"/>
                  </a:lnTo>
                  <a:lnTo>
                    <a:pt x="2335975" y="43687"/>
                  </a:lnTo>
                  <a:lnTo>
                    <a:pt x="2299048" y="20211"/>
                  </a:lnTo>
                  <a:lnTo>
                    <a:pt x="2257184" y="5251"/>
                  </a:lnTo>
                  <a:lnTo>
                    <a:pt x="221157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5270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60" h="1988820">
                  <a:moveTo>
                    <a:pt x="0" y="198881"/>
                  </a:moveTo>
                  <a:lnTo>
                    <a:pt x="5252" y="153275"/>
                  </a:lnTo>
                  <a:lnTo>
                    <a:pt x="20214" y="111411"/>
                  </a:lnTo>
                  <a:lnTo>
                    <a:pt x="43691" y="74484"/>
                  </a:lnTo>
                  <a:lnTo>
                    <a:pt x="74490" y="43687"/>
                  </a:lnTo>
                  <a:lnTo>
                    <a:pt x="111417" y="20211"/>
                  </a:lnTo>
                  <a:lnTo>
                    <a:pt x="153279" y="5251"/>
                  </a:lnTo>
                  <a:lnTo>
                    <a:pt x="198881" y="0"/>
                  </a:lnTo>
                  <a:lnTo>
                    <a:pt x="2211578" y="0"/>
                  </a:lnTo>
                  <a:lnTo>
                    <a:pt x="2257184" y="5251"/>
                  </a:lnTo>
                  <a:lnTo>
                    <a:pt x="2299048" y="20211"/>
                  </a:lnTo>
                  <a:lnTo>
                    <a:pt x="2335975" y="43687"/>
                  </a:lnTo>
                  <a:lnTo>
                    <a:pt x="2366772" y="74484"/>
                  </a:lnTo>
                  <a:lnTo>
                    <a:pt x="2390248" y="111411"/>
                  </a:lnTo>
                  <a:lnTo>
                    <a:pt x="2405208" y="153275"/>
                  </a:lnTo>
                  <a:lnTo>
                    <a:pt x="2410460" y="198881"/>
                  </a:lnTo>
                  <a:lnTo>
                    <a:pt x="2410460" y="1789938"/>
                  </a:lnTo>
                  <a:lnTo>
                    <a:pt x="2405208" y="1835544"/>
                  </a:lnTo>
                  <a:lnTo>
                    <a:pt x="2390248" y="1877408"/>
                  </a:lnTo>
                  <a:lnTo>
                    <a:pt x="2366772" y="1914335"/>
                  </a:lnTo>
                  <a:lnTo>
                    <a:pt x="2335975" y="1945132"/>
                  </a:lnTo>
                  <a:lnTo>
                    <a:pt x="2299048" y="1968608"/>
                  </a:lnTo>
                  <a:lnTo>
                    <a:pt x="2257184" y="1983568"/>
                  </a:lnTo>
                  <a:lnTo>
                    <a:pt x="2211578" y="1988820"/>
                  </a:lnTo>
                  <a:lnTo>
                    <a:pt x="198881" y="1988820"/>
                  </a:lnTo>
                  <a:lnTo>
                    <a:pt x="153279" y="1983568"/>
                  </a:lnTo>
                  <a:lnTo>
                    <a:pt x="111417" y="1968608"/>
                  </a:lnTo>
                  <a:lnTo>
                    <a:pt x="74490" y="1945132"/>
                  </a:lnTo>
                  <a:lnTo>
                    <a:pt x="43691" y="1914335"/>
                  </a:lnTo>
                  <a:lnTo>
                    <a:pt x="20214" y="1877408"/>
                  </a:lnTo>
                  <a:lnTo>
                    <a:pt x="5252" y="1835544"/>
                  </a:lnTo>
                  <a:lnTo>
                    <a:pt x="0" y="1789938"/>
                  </a:lnTo>
                  <a:lnTo>
                    <a:pt x="0" y="198881"/>
                  </a:lnTo>
                  <a:close/>
                </a:path>
              </a:pathLst>
            </a:custGeom>
            <a:ln w="12700">
              <a:solidFill>
                <a:srgbClr val="CA0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28612" y="2895600"/>
            <a:ext cx="1833245" cy="126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ts val="244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4D4D4D"/>
                </a:solidFill>
                <a:latin typeface="Microsoft Sans Serif"/>
                <a:cs typeface="Microsoft Sans Serif"/>
              </a:rPr>
              <a:t>U</a:t>
            </a: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prirodnom</a:t>
            </a:r>
            <a:endParaRPr sz="2200">
              <a:latin typeface="Microsoft Sans Serif"/>
              <a:cs typeface="Microsoft Sans Serif"/>
            </a:endParaRPr>
          </a:p>
          <a:p>
            <a:pPr marL="241300">
              <a:lnSpc>
                <a:spcPts val="2430"/>
              </a:lnSpc>
            </a:pP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okruženju</a:t>
            </a:r>
            <a:endParaRPr sz="2200">
              <a:latin typeface="Microsoft Sans Serif"/>
              <a:cs typeface="Microsoft Sans Serif"/>
            </a:endParaRPr>
          </a:p>
          <a:p>
            <a:pPr marL="240665" marR="5080" indent="-227965">
              <a:lnSpc>
                <a:spcPts val="2240"/>
              </a:lnSpc>
              <a:spcBef>
                <a:spcPts val="40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4D4D4D"/>
                </a:solidFill>
                <a:latin typeface="Microsoft Sans Serif"/>
                <a:cs typeface="Microsoft Sans Serif"/>
              </a:rPr>
              <a:t>Formalna</a:t>
            </a:r>
            <a:r>
              <a:rPr sz="2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i/ili </a:t>
            </a: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neformalna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4859" y="4429759"/>
            <a:ext cx="3206750" cy="1510030"/>
            <a:chOff x="784859" y="4429759"/>
            <a:chExt cx="3206750" cy="1510030"/>
          </a:xfrm>
        </p:grpSpPr>
        <p:sp>
          <p:nvSpPr>
            <p:cNvPr id="8" name="object 8"/>
            <p:cNvSpPr/>
            <p:nvPr/>
          </p:nvSpPr>
          <p:spPr>
            <a:xfrm>
              <a:off x="1831340" y="5264022"/>
              <a:ext cx="2160270" cy="675640"/>
            </a:xfrm>
            <a:custGeom>
              <a:avLst/>
              <a:gdLst/>
              <a:ahLst/>
              <a:cxnLst/>
              <a:rect l="l" t="t" r="r" b="b"/>
              <a:pathLst>
                <a:path w="2160270" h="675639">
                  <a:moveTo>
                    <a:pt x="68199" y="0"/>
                  </a:moveTo>
                  <a:lnTo>
                    <a:pt x="0" y="38734"/>
                  </a:lnTo>
                  <a:lnTo>
                    <a:pt x="25419" y="81593"/>
                  </a:lnTo>
                  <a:lnTo>
                    <a:pt x="52469" y="123340"/>
                  </a:lnTo>
                  <a:lnTo>
                    <a:pt x="81110" y="163931"/>
                  </a:lnTo>
                  <a:lnTo>
                    <a:pt x="111302" y="203322"/>
                  </a:lnTo>
                  <a:lnTo>
                    <a:pt x="143008" y="241470"/>
                  </a:lnTo>
                  <a:lnTo>
                    <a:pt x="176188" y="278330"/>
                  </a:lnTo>
                  <a:lnTo>
                    <a:pt x="210803" y="313858"/>
                  </a:lnTo>
                  <a:lnTo>
                    <a:pt x="246815" y="348010"/>
                  </a:lnTo>
                  <a:lnTo>
                    <a:pt x="284184" y="380742"/>
                  </a:lnTo>
                  <a:lnTo>
                    <a:pt x="322871" y="412010"/>
                  </a:lnTo>
                  <a:lnTo>
                    <a:pt x="362839" y="441769"/>
                  </a:lnTo>
                  <a:lnTo>
                    <a:pt x="402581" y="469033"/>
                  </a:lnTo>
                  <a:lnTo>
                    <a:pt x="442990" y="494571"/>
                  </a:lnTo>
                  <a:lnTo>
                    <a:pt x="484022" y="518389"/>
                  </a:lnTo>
                  <a:lnTo>
                    <a:pt x="525630" y="540495"/>
                  </a:lnTo>
                  <a:lnTo>
                    <a:pt x="567768" y="560898"/>
                  </a:lnTo>
                  <a:lnTo>
                    <a:pt x="610393" y="579604"/>
                  </a:lnTo>
                  <a:lnTo>
                    <a:pt x="653458" y="596621"/>
                  </a:lnTo>
                  <a:lnTo>
                    <a:pt x="696918" y="611957"/>
                  </a:lnTo>
                  <a:lnTo>
                    <a:pt x="740728" y="625620"/>
                  </a:lnTo>
                  <a:lnTo>
                    <a:pt x="784842" y="637616"/>
                  </a:lnTo>
                  <a:lnTo>
                    <a:pt x="829215" y="647954"/>
                  </a:lnTo>
                  <a:lnTo>
                    <a:pt x="873801" y="656641"/>
                  </a:lnTo>
                  <a:lnTo>
                    <a:pt x="918556" y="663685"/>
                  </a:lnTo>
                  <a:lnTo>
                    <a:pt x="963434" y="669094"/>
                  </a:lnTo>
                  <a:lnTo>
                    <a:pt x="1008389" y="672874"/>
                  </a:lnTo>
                  <a:lnTo>
                    <a:pt x="1053376" y="675034"/>
                  </a:lnTo>
                  <a:lnTo>
                    <a:pt x="1098350" y="675580"/>
                  </a:lnTo>
                  <a:lnTo>
                    <a:pt x="1143265" y="674522"/>
                  </a:lnTo>
                  <a:lnTo>
                    <a:pt x="1188076" y="671866"/>
                  </a:lnTo>
                  <a:lnTo>
                    <a:pt x="1232738" y="667620"/>
                  </a:lnTo>
                  <a:lnTo>
                    <a:pt x="1277206" y="661792"/>
                  </a:lnTo>
                  <a:lnTo>
                    <a:pt x="1321433" y="654389"/>
                  </a:lnTo>
                  <a:lnTo>
                    <a:pt x="1365375" y="645418"/>
                  </a:lnTo>
                  <a:lnTo>
                    <a:pt x="1408986" y="634888"/>
                  </a:lnTo>
                  <a:lnTo>
                    <a:pt x="1452221" y="622806"/>
                  </a:lnTo>
                  <a:lnTo>
                    <a:pt x="1495035" y="609179"/>
                  </a:lnTo>
                  <a:lnTo>
                    <a:pt x="1537382" y="594016"/>
                  </a:lnTo>
                  <a:lnTo>
                    <a:pt x="1579216" y="577323"/>
                  </a:lnTo>
                  <a:lnTo>
                    <a:pt x="1620493" y="559108"/>
                  </a:lnTo>
                  <a:lnTo>
                    <a:pt x="1661167" y="539380"/>
                  </a:lnTo>
                  <a:lnTo>
                    <a:pt x="1701193" y="518145"/>
                  </a:lnTo>
                  <a:lnTo>
                    <a:pt x="1740525" y="495411"/>
                  </a:lnTo>
                  <a:lnTo>
                    <a:pt x="1779118" y="471186"/>
                  </a:lnTo>
                  <a:lnTo>
                    <a:pt x="1816926" y="445478"/>
                  </a:lnTo>
                  <a:lnTo>
                    <a:pt x="1853905" y="418293"/>
                  </a:lnTo>
                  <a:lnTo>
                    <a:pt x="1890009" y="389640"/>
                  </a:lnTo>
                  <a:lnTo>
                    <a:pt x="1925192" y="359526"/>
                  </a:lnTo>
                  <a:lnTo>
                    <a:pt x="1959410" y="327959"/>
                  </a:lnTo>
                  <a:lnTo>
                    <a:pt x="1992616" y="294946"/>
                  </a:lnTo>
                  <a:lnTo>
                    <a:pt x="2024766" y="260495"/>
                  </a:lnTo>
                  <a:lnTo>
                    <a:pt x="2055814" y="224613"/>
                  </a:lnTo>
                  <a:lnTo>
                    <a:pt x="2085715" y="187309"/>
                  </a:lnTo>
                  <a:lnTo>
                    <a:pt x="2114423" y="148589"/>
                  </a:lnTo>
                  <a:lnTo>
                    <a:pt x="2159762" y="174243"/>
                  </a:lnTo>
                  <a:lnTo>
                    <a:pt x="2150237" y="19303"/>
                  </a:lnTo>
                  <a:lnTo>
                    <a:pt x="2000504" y="83819"/>
                  </a:lnTo>
                  <a:lnTo>
                    <a:pt x="2045843" y="109473"/>
                  </a:lnTo>
                  <a:lnTo>
                    <a:pt x="2015325" y="149846"/>
                  </a:lnTo>
                  <a:lnTo>
                    <a:pt x="1983169" y="188790"/>
                  </a:lnTo>
                  <a:lnTo>
                    <a:pt x="1949424" y="226260"/>
                  </a:lnTo>
                  <a:lnTo>
                    <a:pt x="1914142" y="262212"/>
                  </a:lnTo>
                  <a:lnTo>
                    <a:pt x="1877377" y="296602"/>
                  </a:lnTo>
                  <a:lnTo>
                    <a:pt x="1839179" y="329383"/>
                  </a:lnTo>
                  <a:lnTo>
                    <a:pt x="1799600" y="360512"/>
                  </a:lnTo>
                  <a:lnTo>
                    <a:pt x="1758692" y="389943"/>
                  </a:lnTo>
                  <a:lnTo>
                    <a:pt x="1716508" y="417632"/>
                  </a:lnTo>
                  <a:lnTo>
                    <a:pt x="1673098" y="443534"/>
                  </a:lnTo>
                  <a:lnTo>
                    <a:pt x="1630404" y="466649"/>
                  </a:lnTo>
                  <a:lnTo>
                    <a:pt x="1587189" y="487829"/>
                  </a:lnTo>
                  <a:lnTo>
                    <a:pt x="1543503" y="507088"/>
                  </a:lnTo>
                  <a:lnTo>
                    <a:pt x="1499398" y="524441"/>
                  </a:lnTo>
                  <a:lnTo>
                    <a:pt x="1454926" y="539903"/>
                  </a:lnTo>
                  <a:lnTo>
                    <a:pt x="1410138" y="553486"/>
                  </a:lnTo>
                  <a:lnTo>
                    <a:pt x="1365086" y="565206"/>
                  </a:lnTo>
                  <a:lnTo>
                    <a:pt x="1319821" y="575077"/>
                  </a:lnTo>
                  <a:lnTo>
                    <a:pt x="1274396" y="583113"/>
                  </a:lnTo>
                  <a:lnTo>
                    <a:pt x="1228861" y="589329"/>
                  </a:lnTo>
                  <a:lnTo>
                    <a:pt x="1183270" y="593738"/>
                  </a:lnTo>
                  <a:lnTo>
                    <a:pt x="1137672" y="596355"/>
                  </a:lnTo>
                  <a:lnTo>
                    <a:pt x="1092120" y="597194"/>
                  </a:lnTo>
                  <a:lnTo>
                    <a:pt x="1046665" y="596270"/>
                  </a:lnTo>
                  <a:lnTo>
                    <a:pt x="1001360" y="593596"/>
                  </a:lnTo>
                  <a:lnTo>
                    <a:pt x="956255" y="589188"/>
                  </a:lnTo>
                  <a:lnTo>
                    <a:pt x="911402" y="583058"/>
                  </a:lnTo>
                  <a:lnTo>
                    <a:pt x="866853" y="575223"/>
                  </a:lnTo>
                  <a:lnTo>
                    <a:pt x="822660" y="565695"/>
                  </a:lnTo>
                  <a:lnTo>
                    <a:pt x="778875" y="554489"/>
                  </a:lnTo>
                  <a:lnTo>
                    <a:pt x="735548" y="541620"/>
                  </a:lnTo>
                  <a:lnTo>
                    <a:pt x="692731" y="527102"/>
                  </a:lnTo>
                  <a:lnTo>
                    <a:pt x="650477" y="510948"/>
                  </a:lnTo>
                  <a:lnTo>
                    <a:pt x="608836" y="493173"/>
                  </a:lnTo>
                  <a:lnTo>
                    <a:pt x="567861" y="473792"/>
                  </a:lnTo>
                  <a:lnTo>
                    <a:pt x="527603" y="452819"/>
                  </a:lnTo>
                  <a:lnTo>
                    <a:pt x="488114" y="430268"/>
                  </a:lnTo>
                  <a:lnTo>
                    <a:pt x="449445" y="406153"/>
                  </a:lnTo>
                  <a:lnTo>
                    <a:pt x="411648" y="380489"/>
                  </a:lnTo>
                  <a:lnTo>
                    <a:pt x="374775" y="353289"/>
                  </a:lnTo>
                  <a:lnTo>
                    <a:pt x="338876" y="324569"/>
                  </a:lnTo>
                  <a:lnTo>
                    <a:pt x="304005" y="294342"/>
                  </a:lnTo>
                  <a:lnTo>
                    <a:pt x="270212" y="262622"/>
                  </a:lnTo>
                  <a:lnTo>
                    <a:pt x="237550" y="229425"/>
                  </a:lnTo>
                  <a:lnTo>
                    <a:pt x="206069" y="194763"/>
                  </a:lnTo>
                  <a:lnTo>
                    <a:pt x="175821" y="158653"/>
                  </a:lnTo>
                  <a:lnTo>
                    <a:pt x="146859" y="121107"/>
                  </a:lnTo>
                  <a:lnTo>
                    <a:pt x="119233" y="82140"/>
                  </a:lnTo>
                  <a:lnTo>
                    <a:pt x="92996" y="41766"/>
                  </a:lnTo>
                  <a:lnTo>
                    <a:pt x="68199" y="0"/>
                  </a:lnTo>
                  <a:close/>
                </a:path>
              </a:pathLst>
            </a:custGeom>
            <a:solidFill>
              <a:srgbClr val="E1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1209" y="4436109"/>
              <a:ext cx="2141220" cy="850900"/>
            </a:xfrm>
            <a:custGeom>
              <a:avLst/>
              <a:gdLst/>
              <a:ahLst/>
              <a:cxnLst/>
              <a:rect l="l" t="t" r="r" b="b"/>
              <a:pathLst>
                <a:path w="2141220" h="850900">
                  <a:moveTo>
                    <a:pt x="2056129" y="0"/>
                  </a:moveTo>
                  <a:lnTo>
                    <a:pt x="85090" y="0"/>
                  </a:lnTo>
                  <a:lnTo>
                    <a:pt x="51970" y="6687"/>
                  </a:lnTo>
                  <a:lnTo>
                    <a:pt x="24923" y="24923"/>
                  </a:lnTo>
                  <a:lnTo>
                    <a:pt x="6687" y="51970"/>
                  </a:lnTo>
                  <a:lnTo>
                    <a:pt x="0" y="85089"/>
                  </a:lnTo>
                  <a:lnTo>
                    <a:pt x="0" y="765809"/>
                  </a:lnTo>
                  <a:lnTo>
                    <a:pt x="6687" y="798929"/>
                  </a:lnTo>
                  <a:lnTo>
                    <a:pt x="24923" y="825976"/>
                  </a:lnTo>
                  <a:lnTo>
                    <a:pt x="51970" y="844212"/>
                  </a:lnTo>
                  <a:lnTo>
                    <a:pt x="85090" y="850899"/>
                  </a:lnTo>
                  <a:lnTo>
                    <a:pt x="2056129" y="850899"/>
                  </a:lnTo>
                  <a:lnTo>
                    <a:pt x="2089249" y="844212"/>
                  </a:lnTo>
                  <a:lnTo>
                    <a:pt x="2116296" y="825976"/>
                  </a:lnTo>
                  <a:lnTo>
                    <a:pt x="2134532" y="798929"/>
                  </a:lnTo>
                  <a:lnTo>
                    <a:pt x="2141220" y="765809"/>
                  </a:lnTo>
                  <a:lnTo>
                    <a:pt x="2141220" y="85089"/>
                  </a:lnTo>
                  <a:lnTo>
                    <a:pt x="2134532" y="51970"/>
                  </a:lnTo>
                  <a:lnTo>
                    <a:pt x="2116296" y="24923"/>
                  </a:lnTo>
                  <a:lnTo>
                    <a:pt x="2089249" y="6687"/>
                  </a:lnTo>
                  <a:lnTo>
                    <a:pt x="2056129" y="0"/>
                  </a:lnTo>
                  <a:close/>
                </a:path>
              </a:pathLst>
            </a:custGeom>
            <a:solidFill>
              <a:srgbClr val="CA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1209" y="4436109"/>
              <a:ext cx="2141220" cy="850900"/>
            </a:xfrm>
            <a:custGeom>
              <a:avLst/>
              <a:gdLst/>
              <a:ahLst/>
              <a:cxnLst/>
              <a:rect l="l" t="t" r="r" b="b"/>
              <a:pathLst>
                <a:path w="2141220" h="850900">
                  <a:moveTo>
                    <a:pt x="0" y="85089"/>
                  </a:moveTo>
                  <a:lnTo>
                    <a:pt x="6687" y="51970"/>
                  </a:lnTo>
                  <a:lnTo>
                    <a:pt x="24923" y="24923"/>
                  </a:lnTo>
                  <a:lnTo>
                    <a:pt x="51970" y="6687"/>
                  </a:lnTo>
                  <a:lnTo>
                    <a:pt x="85090" y="0"/>
                  </a:lnTo>
                  <a:lnTo>
                    <a:pt x="2056129" y="0"/>
                  </a:lnTo>
                  <a:lnTo>
                    <a:pt x="2089249" y="6687"/>
                  </a:lnTo>
                  <a:lnTo>
                    <a:pt x="2116296" y="24923"/>
                  </a:lnTo>
                  <a:lnTo>
                    <a:pt x="2134532" y="51970"/>
                  </a:lnTo>
                  <a:lnTo>
                    <a:pt x="2141220" y="85089"/>
                  </a:lnTo>
                  <a:lnTo>
                    <a:pt x="2141220" y="765809"/>
                  </a:lnTo>
                  <a:lnTo>
                    <a:pt x="2134532" y="798929"/>
                  </a:lnTo>
                  <a:lnTo>
                    <a:pt x="2116296" y="825976"/>
                  </a:lnTo>
                  <a:lnTo>
                    <a:pt x="2089249" y="844212"/>
                  </a:lnTo>
                  <a:lnTo>
                    <a:pt x="2056129" y="850899"/>
                  </a:lnTo>
                  <a:lnTo>
                    <a:pt x="85090" y="850899"/>
                  </a:lnTo>
                  <a:lnTo>
                    <a:pt x="51970" y="844212"/>
                  </a:lnTo>
                  <a:lnTo>
                    <a:pt x="24923" y="825976"/>
                  </a:lnTo>
                  <a:lnTo>
                    <a:pt x="6687" y="798929"/>
                  </a:lnTo>
                  <a:lnTo>
                    <a:pt x="0" y="765809"/>
                  </a:lnTo>
                  <a:lnTo>
                    <a:pt x="0" y="8508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80110" y="4599940"/>
            <a:ext cx="19608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PROCJENA</a:t>
            </a:r>
            <a:endParaRPr sz="28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99459" y="2867660"/>
            <a:ext cx="2423160" cy="2001520"/>
            <a:chOff x="3299459" y="2867660"/>
            <a:chExt cx="2423160" cy="2001520"/>
          </a:xfrm>
        </p:grpSpPr>
        <p:sp>
          <p:nvSpPr>
            <p:cNvPr id="13" name="object 13"/>
            <p:cNvSpPr/>
            <p:nvPr/>
          </p:nvSpPr>
          <p:spPr>
            <a:xfrm>
              <a:off x="3305809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60" h="1988820">
                  <a:moveTo>
                    <a:pt x="2211578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1"/>
                  </a:lnTo>
                  <a:lnTo>
                    <a:pt x="0" y="1789938"/>
                  </a:lnTo>
                  <a:lnTo>
                    <a:pt x="5251" y="1835544"/>
                  </a:lnTo>
                  <a:lnTo>
                    <a:pt x="20211" y="1877408"/>
                  </a:lnTo>
                  <a:lnTo>
                    <a:pt x="43687" y="1914335"/>
                  </a:lnTo>
                  <a:lnTo>
                    <a:pt x="74484" y="1945132"/>
                  </a:lnTo>
                  <a:lnTo>
                    <a:pt x="111411" y="1968608"/>
                  </a:lnTo>
                  <a:lnTo>
                    <a:pt x="153275" y="1983568"/>
                  </a:lnTo>
                  <a:lnTo>
                    <a:pt x="198881" y="1988820"/>
                  </a:lnTo>
                  <a:lnTo>
                    <a:pt x="2211578" y="1988820"/>
                  </a:lnTo>
                  <a:lnTo>
                    <a:pt x="2257184" y="1983568"/>
                  </a:lnTo>
                  <a:lnTo>
                    <a:pt x="2299048" y="1968608"/>
                  </a:lnTo>
                  <a:lnTo>
                    <a:pt x="2335975" y="1945132"/>
                  </a:lnTo>
                  <a:lnTo>
                    <a:pt x="2366772" y="1914335"/>
                  </a:lnTo>
                  <a:lnTo>
                    <a:pt x="2390248" y="1877408"/>
                  </a:lnTo>
                  <a:lnTo>
                    <a:pt x="2405208" y="1835544"/>
                  </a:lnTo>
                  <a:lnTo>
                    <a:pt x="2410460" y="1789938"/>
                  </a:lnTo>
                  <a:lnTo>
                    <a:pt x="2410460" y="198881"/>
                  </a:lnTo>
                  <a:lnTo>
                    <a:pt x="2405208" y="153275"/>
                  </a:lnTo>
                  <a:lnTo>
                    <a:pt x="2390248" y="111411"/>
                  </a:lnTo>
                  <a:lnTo>
                    <a:pt x="2366772" y="74484"/>
                  </a:lnTo>
                  <a:lnTo>
                    <a:pt x="2335975" y="43687"/>
                  </a:lnTo>
                  <a:lnTo>
                    <a:pt x="2299048" y="20211"/>
                  </a:lnTo>
                  <a:lnTo>
                    <a:pt x="2257184" y="5251"/>
                  </a:lnTo>
                  <a:lnTo>
                    <a:pt x="221157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05809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60" h="1988820">
                  <a:moveTo>
                    <a:pt x="0" y="198881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2211578" y="0"/>
                  </a:lnTo>
                  <a:lnTo>
                    <a:pt x="2257184" y="5251"/>
                  </a:lnTo>
                  <a:lnTo>
                    <a:pt x="2299048" y="20211"/>
                  </a:lnTo>
                  <a:lnTo>
                    <a:pt x="2335975" y="43687"/>
                  </a:lnTo>
                  <a:lnTo>
                    <a:pt x="2366772" y="74484"/>
                  </a:lnTo>
                  <a:lnTo>
                    <a:pt x="2390248" y="111411"/>
                  </a:lnTo>
                  <a:lnTo>
                    <a:pt x="2405208" y="153275"/>
                  </a:lnTo>
                  <a:lnTo>
                    <a:pt x="2410460" y="198881"/>
                  </a:lnTo>
                  <a:lnTo>
                    <a:pt x="2410460" y="1789938"/>
                  </a:lnTo>
                  <a:lnTo>
                    <a:pt x="2405208" y="1835544"/>
                  </a:lnTo>
                  <a:lnTo>
                    <a:pt x="2390248" y="1877408"/>
                  </a:lnTo>
                  <a:lnTo>
                    <a:pt x="2366772" y="1914335"/>
                  </a:lnTo>
                  <a:lnTo>
                    <a:pt x="2335975" y="1945132"/>
                  </a:lnTo>
                  <a:lnTo>
                    <a:pt x="2299048" y="1968608"/>
                  </a:lnTo>
                  <a:lnTo>
                    <a:pt x="2257184" y="1983568"/>
                  </a:lnTo>
                  <a:lnTo>
                    <a:pt x="2211578" y="1988820"/>
                  </a:lnTo>
                  <a:lnTo>
                    <a:pt x="198881" y="1988820"/>
                  </a:lnTo>
                  <a:lnTo>
                    <a:pt x="153275" y="1983568"/>
                  </a:lnTo>
                  <a:lnTo>
                    <a:pt x="111411" y="1968608"/>
                  </a:lnTo>
                  <a:lnTo>
                    <a:pt x="74484" y="1945132"/>
                  </a:lnTo>
                  <a:lnTo>
                    <a:pt x="43687" y="1914335"/>
                  </a:lnTo>
                  <a:lnTo>
                    <a:pt x="20211" y="1877408"/>
                  </a:lnTo>
                  <a:lnTo>
                    <a:pt x="5251" y="1835544"/>
                  </a:lnTo>
                  <a:lnTo>
                    <a:pt x="0" y="1789938"/>
                  </a:lnTo>
                  <a:lnTo>
                    <a:pt x="0" y="198881"/>
                  </a:lnTo>
                  <a:close/>
                </a:path>
              </a:pathLst>
            </a:custGeom>
            <a:ln w="12700">
              <a:solidFill>
                <a:srgbClr val="CA0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81121" y="3321684"/>
            <a:ext cx="1834514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ts val="263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potrebe</a:t>
            </a:r>
            <a:endParaRPr sz="2200">
              <a:latin typeface="Microsoft Sans Serif"/>
              <a:cs typeface="Microsoft Sans Serif"/>
            </a:endParaRPr>
          </a:p>
          <a:p>
            <a:pPr marL="240665" indent="-227965">
              <a:lnSpc>
                <a:spcPts val="243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4D4D4D"/>
                </a:solidFill>
                <a:latin typeface="Microsoft Sans Serif"/>
                <a:cs typeface="Microsoft Sans Serif"/>
              </a:rPr>
              <a:t>Interesi,</a:t>
            </a:r>
            <a:r>
              <a:rPr sz="2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jake</a:t>
            </a:r>
            <a:endParaRPr sz="2200">
              <a:latin typeface="Microsoft Sans Serif"/>
              <a:cs typeface="Microsoft Sans Serif"/>
            </a:endParaRPr>
          </a:p>
          <a:p>
            <a:pPr marL="241300">
              <a:lnSpc>
                <a:spcPts val="2440"/>
              </a:lnSpc>
            </a:pP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strane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35400" y="1715972"/>
            <a:ext cx="3476625" cy="1591310"/>
            <a:chOff x="3835400" y="1715972"/>
            <a:chExt cx="3476625" cy="1591310"/>
          </a:xfrm>
        </p:grpSpPr>
        <p:sp>
          <p:nvSpPr>
            <p:cNvPr id="17" name="object 17"/>
            <p:cNvSpPr/>
            <p:nvPr/>
          </p:nvSpPr>
          <p:spPr>
            <a:xfrm>
              <a:off x="4884166" y="1715972"/>
              <a:ext cx="2427605" cy="753745"/>
            </a:xfrm>
            <a:custGeom>
              <a:avLst/>
              <a:gdLst/>
              <a:ahLst/>
              <a:cxnLst/>
              <a:rect l="l" t="t" r="r" b="b"/>
              <a:pathLst>
                <a:path w="2427604" h="753744">
                  <a:moveTo>
                    <a:pt x="1253097" y="104"/>
                  </a:moveTo>
                  <a:lnTo>
                    <a:pt x="1207685" y="0"/>
                  </a:lnTo>
                  <a:lnTo>
                    <a:pt x="1162368" y="1357"/>
                  </a:lnTo>
                  <a:lnTo>
                    <a:pt x="1117182" y="4166"/>
                  </a:lnTo>
                  <a:lnTo>
                    <a:pt x="1072162" y="8418"/>
                  </a:lnTo>
                  <a:lnTo>
                    <a:pt x="1027345" y="14101"/>
                  </a:lnTo>
                  <a:lnTo>
                    <a:pt x="982767" y="21208"/>
                  </a:lnTo>
                  <a:lnTo>
                    <a:pt x="938463" y="29727"/>
                  </a:lnTo>
                  <a:lnTo>
                    <a:pt x="894469" y="39648"/>
                  </a:lnTo>
                  <a:lnTo>
                    <a:pt x="850820" y="50962"/>
                  </a:lnTo>
                  <a:lnTo>
                    <a:pt x="807553" y="63660"/>
                  </a:lnTo>
                  <a:lnTo>
                    <a:pt x="764703" y="77730"/>
                  </a:lnTo>
                  <a:lnTo>
                    <a:pt x="722307" y="93164"/>
                  </a:lnTo>
                  <a:lnTo>
                    <a:pt x="680399" y="109950"/>
                  </a:lnTo>
                  <a:lnTo>
                    <a:pt x="639015" y="128081"/>
                  </a:lnTo>
                  <a:lnTo>
                    <a:pt x="598193" y="147545"/>
                  </a:lnTo>
                  <a:lnTo>
                    <a:pt x="557966" y="168332"/>
                  </a:lnTo>
                  <a:lnTo>
                    <a:pt x="518371" y="190434"/>
                  </a:lnTo>
                  <a:lnTo>
                    <a:pt x="479444" y="213839"/>
                  </a:lnTo>
                  <a:lnTo>
                    <a:pt x="441221" y="238538"/>
                  </a:lnTo>
                  <a:lnTo>
                    <a:pt x="403737" y="264522"/>
                  </a:lnTo>
                  <a:lnTo>
                    <a:pt x="367028" y="291780"/>
                  </a:lnTo>
                  <a:lnTo>
                    <a:pt x="331129" y="320303"/>
                  </a:lnTo>
                  <a:lnTo>
                    <a:pt x="296078" y="350080"/>
                  </a:lnTo>
                  <a:lnTo>
                    <a:pt x="261909" y="381101"/>
                  </a:lnTo>
                  <a:lnTo>
                    <a:pt x="228658" y="413358"/>
                  </a:lnTo>
                  <a:lnTo>
                    <a:pt x="196361" y="446840"/>
                  </a:lnTo>
                  <a:lnTo>
                    <a:pt x="165054" y="481536"/>
                  </a:lnTo>
                  <a:lnTo>
                    <a:pt x="134772" y="517438"/>
                  </a:lnTo>
                  <a:lnTo>
                    <a:pt x="105552" y="554535"/>
                  </a:lnTo>
                  <a:lnTo>
                    <a:pt x="77429" y="592818"/>
                  </a:lnTo>
                  <a:lnTo>
                    <a:pt x="50438" y="632276"/>
                  </a:lnTo>
                  <a:lnTo>
                    <a:pt x="24617" y="672900"/>
                  </a:lnTo>
                  <a:lnTo>
                    <a:pt x="0" y="714680"/>
                  </a:lnTo>
                  <a:lnTo>
                    <a:pt x="68199" y="753415"/>
                  </a:lnTo>
                  <a:lnTo>
                    <a:pt x="93180" y="711175"/>
                  </a:lnTo>
                  <a:lnTo>
                    <a:pt x="119653" y="669952"/>
                  </a:lnTo>
                  <a:lnTo>
                    <a:pt x="147583" y="629783"/>
                  </a:lnTo>
                  <a:lnTo>
                    <a:pt x="176939" y="590705"/>
                  </a:lnTo>
                  <a:lnTo>
                    <a:pt x="207686" y="552756"/>
                  </a:lnTo>
                  <a:lnTo>
                    <a:pt x="239791" y="515973"/>
                  </a:lnTo>
                  <a:lnTo>
                    <a:pt x="273223" y="480394"/>
                  </a:lnTo>
                  <a:lnTo>
                    <a:pt x="307946" y="446056"/>
                  </a:lnTo>
                  <a:lnTo>
                    <a:pt x="343929" y="412998"/>
                  </a:lnTo>
                  <a:lnTo>
                    <a:pt x="381139" y="381255"/>
                  </a:lnTo>
                  <a:lnTo>
                    <a:pt x="419542" y="350867"/>
                  </a:lnTo>
                  <a:lnTo>
                    <a:pt x="459105" y="321869"/>
                  </a:lnTo>
                  <a:lnTo>
                    <a:pt x="498608" y="295026"/>
                  </a:lnTo>
                  <a:lnTo>
                    <a:pt x="538724" y="269786"/>
                  </a:lnTo>
                  <a:lnTo>
                    <a:pt x="579411" y="246143"/>
                  </a:lnTo>
                  <a:lnTo>
                    <a:pt x="620632" y="224091"/>
                  </a:lnTo>
                  <a:lnTo>
                    <a:pt x="662346" y="203621"/>
                  </a:lnTo>
                  <a:lnTo>
                    <a:pt x="704515" y="184727"/>
                  </a:lnTo>
                  <a:lnTo>
                    <a:pt x="747100" y="167403"/>
                  </a:lnTo>
                  <a:lnTo>
                    <a:pt x="790060" y="151642"/>
                  </a:lnTo>
                  <a:lnTo>
                    <a:pt x="833358" y="137437"/>
                  </a:lnTo>
                  <a:lnTo>
                    <a:pt x="876953" y="124781"/>
                  </a:lnTo>
                  <a:lnTo>
                    <a:pt x="920806" y="113667"/>
                  </a:lnTo>
                  <a:lnTo>
                    <a:pt x="964879" y="104088"/>
                  </a:lnTo>
                  <a:lnTo>
                    <a:pt x="1009132" y="96038"/>
                  </a:lnTo>
                  <a:lnTo>
                    <a:pt x="1053525" y="89510"/>
                  </a:lnTo>
                  <a:lnTo>
                    <a:pt x="1098020" y="84497"/>
                  </a:lnTo>
                  <a:lnTo>
                    <a:pt x="1142577" y="80991"/>
                  </a:lnTo>
                  <a:lnTo>
                    <a:pt x="1187158" y="78988"/>
                  </a:lnTo>
                  <a:lnTo>
                    <a:pt x="1231722" y="78478"/>
                  </a:lnTo>
                  <a:lnTo>
                    <a:pt x="1276231" y="79457"/>
                  </a:lnTo>
                  <a:lnTo>
                    <a:pt x="1320645" y="81916"/>
                  </a:lnTo>
                  <a:lnTo>
                    <a:pt x="1364925" y="85850"/>
                  </a:lnTo>
                  <a:lnTo>
                    <a:pt x="1409032" y="91250"/>
                  </a:lnTo>
                  <a:lnTo>
                    <a:pt x="1452927" y="98111"/>
                  </a:lnTo>
                  <a:lnTo>
                    <a:pt x="1496570" y="106426"/>
                  </a:lnTo>
                  <a:lnTo>
                    <a:pt x="1539923" y="116187"/>
                  </a:lnTo>
                  <a:lnTo>
                    <a:pt x="1582946" y="127388"/>
                  </a:lnTo>
                  <a:lnTo>
                    <a:pt x="1625599" y="140023"/>
                  </a:lnTo>
                  <a:lnTo>
                    <a:pt x="1667844" y="154084"/>
                  </a:lnTo>
                  <a:lnTo>
                    <a:pt x="1709641" y="169564"/>
                  </a:lnTo>
                  <a:lnTo>
                    <a:pt x="1750951" y="186457"/>
                  </a:lnTo>
                  <a:lnTo>
                    <a:pt x="1791736" y="204756"/>
                  </a:lnTo>
                  <a:lnTo>
                    <a:pt x="1831954" y="224454"/>
                  </a:lnTo>
                  <a:lnTo>
                    <a:pt x="1871569" y="245544"/>
                  </a:lnTo>
                  <a:lnTo>
                    <a:pt x="1910539" y="268020"/>
                  </a:lnTo>
                  <a:lnTo>
                    <a:pt x="1948826" y="291874"/>
                  </a:lnTo>
                  <a:lnTo>
                    <a:pt x="1986391" y="317100"/>
                  </a:lnTo>
                  <a:lnTo>
                    <a:pt x="2023195" y="343690"/>
                  </a:lnTo>
                  <a:lnTo>
                    <a:pt x="2059198" y="371639"/>
                  </a:lnTo>
                  <a:lnTo>
                    <a:pt x="2094360" y="400940"/>
                  </a:lnTo>
                  <a:lnTo>
                    <a:pt x="2128644" y="431585"/>
                  </a:lnTo>
                  <a:lnTo>
                    <a:pt x="2162009" y="463567"/>
                  </a:lnTo>
                  <a:lnTo>
                    <a:pt x="2194417" y="496881"/>
                  </a:lnTo>
                  <a:lnTo>
                    <a:pt x="2225827" y="531518"/>
                  </a:lnTo>
                  <a:lnTo>
                    <a:pt x="2256202" y="567473"/>
                  </a:lnTo>
                  <a:lnTo>
                    <a:pt x="2285501" y="604738"/>
                  </a:lnTo>
                  <a:lnTo>
                    <a:pt x="2313686" y="643306"/>
                  </a:lnTo>
                  <a:lnTo>
                    <a:pt x="2268347" y="669087"/>
                  </a:lnTo>
                  <a:lnTo>
                    <a:pt x="2417572" y="733984"/>
                  </a:lnTo>
                  <a:lnTo>
                    <a:pt x="2427605" y="578663"/>
                  </a:lnTo>
                  <a:lnTo>
                    <a:pt x="2382266" y="604444"/>
                  </a:lnTo>
                  <a:lnTo>
                    <a:pt x="2351401" y="561818"/>
                  </a:lnTo>
                  <a:lnTo>
                    <a:pt x="2319031" y="520450"/>
                  </a:lnTo>
                  <a:lnTo>
                    <a:pt x="2285196" y="480375"/>
                  </a:lnTo>
                  <a:lnTo>
                    <a:pt x="2249936" y="441630"/>
                  </a:lnTo>
                  <a:lnTo>
                    <a:pt x="2213292" y="404251"/>
                  </a:lnTo>
                  <a:lnTo>
                    <a:pt x="2175303" y="368272"/>
                  </a:lnTo>
                  <a:lnTo>
                    <a:pt x="2136010" y="333730"/>
                  </a:lnTo>
                  <a:lnTo>
                    <a:pt x="2095452" y="300660"/>
                  </a:lnTo>
                  <a:lnTo>
                    <a:pt x="2053671" y="269099"/>
                  </a:lnTo>
                  <a:lnTo>
                    <a:pt x="2010705" y="239081"/>
                  </a:lnTo>
                  <a:lnTo>
                    <a:pt x="1966596" y="210643"/>
                  </a:lnTo>
                  <a:lnTo>
                    <a:pt x="1921383" y="183820"/>
                  </a:lnTo>
                  <a:lnTo>
                    <a:pt x="1878835" y="160602"/>
                  </a:lnTo>
                  <a:lnTo>
                    <a:pt x="1835846" y="138993"/>
                  </a:lnTo>
                  <a:lnTo>
                    <a:pt x="1792451" y="118985"/>
                  </a:lnTo>
                  <a:lnTo>
                    <a:pt x="1748687" y="100567"/>
                  </a:lnTo>
                  <a:lnTo>
                    <a:pt x="1704588" y="83729"/>
                  </a:lnTo>
                  <a:lnTo>
                    <a:pt x="1660191" y="68462"/>
                  </a:lnTo>
                  <a:lnTo>
                    <a:pt x="1615532" y="54756"/>
                  </a:lnTo>
                  <a:lnTo>
                    <a:pt x="1570646" y="42600"/>
                  </a:lnTo>
                  <a:lnTo>
                    <a:pt x="1525568" y="31986"/>
                  </a:lnTo>
                  <a:lnTo>
                    <a:pt x="1480336" y="22902"/>
                  </a:lnTo>
                  <a:lnTo>
                    <a:pt x="1434984" y="15340"/>
                  </a:lnTo>
                  <a:lnTo>
                    <a:pt x="1389548" y="9289"/>
                  </a:lnTo>
                  <a:lnTo>
                    <a:pt x="1344065" y="4739"/>
                  </a:lnTo>
                  <a:lnTo>
                    <a:pt x="1298569" y="1681"/>
                  </a:lnTo>
                  <a:lnTo>
                    <a:pt x="1253097" y="104"/>
                  </a:lnTo>
                  <a:close/>
                </a:path>
              </a:pathLst>
            </a:custGeom>
            <a:solidFill>
              <a:srgbClr val="E1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41750" y="2447289"/>
              <a:ext cx="2141220" cy="853440"/>
            </a:xfrm>
            <a:custGeom>
              <a:avLst/>
              <a:gdLst/>
              <a:ahLst/>
              <a:cxnLst/>
              <a:rect l="l" t="t" r="r" b="b"/>
              <a:pathLst>
                <a:path w="2141220" h="853439">
                  <a:moveTo>
                    <a:pt x="2055876" y="0"/>
                  </a:moveTo>
                  <a:lnTo>
                    <a:pt x="85344" y="0"/>
                  </a:lnTo>
                  <a:lnTo>
                    <a:pt x="52131" y="6709"/>
                  </a:lnTo>
                  <a:lnTo>
                    <a:pt x="25003" y="25003"/>
                  </a:lnTo>
                  <a:lnTo>
                    <a:pt x="6709" y="52131"/>
                  </a:lnTo>
                  <a:lnTo>
                    <a:pt x="0" y="85344"/>
                  </a:lnTo>
                  <a:lnTo>
                    <a:pt x="0" y="768096"/>
                  </a:lnTo>
                  <a:lnTo>
                    <a:pt x="6709" y="801308"/>
                  </a:lnTo>
                  <a:lnTo>
                    <a:pt x="25003" y="828436"/>
                  </a:lnTo>
                  <a:lnTo>
                    <a:pt x="52131" y="846730"/>
                  </a:lnTo>
                  <a:lnTo>
                    <a:pt x="85344" y="853439"/>
                  </a:lnTo>
                  <a:lnTo>
                    <a:pt x="2055876" y="853439"/>
                  </a:lnTo>
                  <a:lnTo>
                    <a:pt x="2089088" y="846730"/>
                  </a:lnTo>
                  <a:lnTo>
                    <a:pt x="2116216" y="828436"/>
                  </a:lnTo>
                  <a:lnTo>
                    <a:pt x="2134510" y="801308"/>
                  </a:lnTo>
                  <a:lnTo>
                    <a:pt x="2141220" y="768096"/>
                  </a:lnTo>
                  <a:lnTo>
                    <a:pt x="2141220" y="85344"/>
                  </a:lnTo>
                  <a:lnTo>
                    <a:pt x="2134510" y="52131"/>
                  </a:lnTo>
                  <a:lnTo>
                    <a:pt x="2116216" y="25003"/>
                  </a:lnTo>
                  <a:lnTo>
                    <a:pt x="2089088" y="6709"/>
                  </a:lnTo>
                  <a:lnTo>
                    <a:pt x="2055876" y="0"/>
                  </a:lnTo>
                  <a:close/>
                </a:path>
              </a:pathLst>
            </a:custGeom>
            <a:solidFill>
              <a:srgbClr val="CA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41750" y="2447289"/>
              <a:ext cx="2141220" cy="853440"/>
            </a:xfrm>
            <a:custGeom>
              <a:avLst/>
              <a:gdLst/>
              <a:ahLst/>
              <a:cxnLst/>
              <a:rect l="l" t="t" r="r" b="b"/>
              <a:pathLst>
                <a:path w="2141220" h="853439">
                  <a:moveTo>
                    <a:pt x="0" y="85344"/>
                  </a:moveTo>
                  <a:lnTo>
                    <a:pt x="6709" y="52131"/>
                  </a:lnTo>
                  <a:lnTo>
                    <a:pt x="25003" y="25003"/>
                  </a:lnTo>
                  <a:lnTo>
                    <a:pt x="52131" y="6709"/>
                  </a:lnTo>
                  <a:lnTo>
                    <a:pt x="85344" y="0"/>
                  </a:lnTo>
                  <a:lnTo>
                    <a:pt x="2055876" y="0"/>
                  </a:lnTo>
                  <a:lnTo>
                    <a:pt x="2089088" y="6709"/>
                  </a:lnTo>
                  <a:lnTo>
                    <a:pt x="2116216" y="25003"/>
                  </a:lnTo>
                  <a:lnTo>
                    <a:pt x="2134510" y="52131"/>
                  </a:lnTo>
                  <a:lnTo>
                    <a:pt x="2141220" y="85344"/>
                  </a:lnTo>
                  <a:lnTo>
                    <a:pt x="2141220" y="768096"/>
                  </a:lnTo>
                  <a:lnTo>
                    <a:pt x="2134510" y="801308"/>
                  </a:lnTo>
                  <a:lnTo>
                    <a:pt x="2116216" y="828436"/>
                  </a:lnTo>
                  <a:lnTo>
                    <a:pt x="2089088" y="846730"/>
                  </a:lnTo>
                  <a:lnTo>
                    <a:pt x="2055876" y="853439"/>
                  </a:lnTo>
                  <a:lnTo>
                    <a:pt x="85344" y="853439"/>
                  </a:lnTo>
                  <a:lnTo>
                    <a:pt x="52131" y="846730"/>
                  </a:lnTo>
                  <a:lnTo>
                    <a:pt x="25003" y="828436"/>
                  </a:lnTo>
                  <a:lnTo>
                    <a:pt x="6709" y="801308"/>
                  </a:lnTo>
                  <a:lnTo>
                    <a:pt x="0" y="768096"/>
                  </a:lnTo>
                  <a:lnTo>
                    <a:pt x="0" y="853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257928" y="2611056"/>
            <a:ext cx="13100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PROFIL</a:t>
            </a:r>
            <a:endParaRPr sz="28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352540" y="2867660"/>
            <a:ext cx="2423160" cy="2001520"/>
            <a:chOff x="6352540" y="2867660"/>
            <a:chExt cx="2423160" cy="2001520"/>
          </a:xfrm>
        </p:grpSpPr>
        <p:sp>
          <p:nvSpPr>
            <p:cNvPr id="22" name="object 22"/>
            <p:cNvSpPr/>
            <p:nvPr/>
          </p:nvSpPr>
          <p:spPr>
            <a:xfrm>
              <a:off x="6358890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59" h="1988820">
                  <a:moveTo>
                    <a:pt x="2211578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1"/>
                  </a:lnTo>
                  <a:lnTo>
                    <a:pt x="0" y="1789938"/>
                  </a:lnTo>
                  <a:lnTo>
                    <a:pt x="5251" y="1835544"/>
                  </a:lnTo>
                  <a:lnTo>
                    <a:pt x="20211" y="1877408"/>
                  </a:lnTo>
                  <a:lnTo>
                    <a:pt x="43687" y="1914335"/>
                  </a:lnTo>
                  <a:lnTo>
                    <a:pt x="74484" y="1945132"/>
                  </a:lnTo>
                  <a:lnTo>
                    <a:pt x="111411" y="1968608"/>
                  </a:lnTo>
                  <a:lnTo>
                    <a:pt x="153275" y="1983568"/>
                  </a:lnTo>
                  <a:lnTo>
                    <a:pt x="198882" y="1988820"/>
                  </a:lnTo>
                  <a:lnTo>
                    <a:pt x="2211578" y="1988820"/>
                  </a:lnTo>
                  <a:lnTo>
                    <a:pt x="2257184" y="1983568"/>
                  </a:lnTo>
                  <a:lnTo>
                    <a:pt x="2299048" y="1968608"/>
                  </a:lnTo>
                  <a:lnTo>
                    <a:pt x="2335975" y="1945132"/>
                  </a:lnTo>
                  <a:lnTo>
                    <a:pt x="2366772" y="1914335"/>
                  </a:lnTo>
                  <a:lnTo>
                    <a:pt x="2390248" y="1877408"/>
                  </a:lnTo>
                  <a:lnTo>
                    <a:pt x="2405208" y="1835544"/>
                  </a:lnTo>
                  <a:lnTo>
                    <a:pt x="2410460" y="1789938"/>
                  </a:lnTo>
                  <a:lnTo>
                    <a:pt x="2410460" y="198881"/>
                  </a:lnTo>
                  <a:lnTo>
                    <a:pt x="2405208" y="153275"/>
                  </a:lnTo>
                  <a:lnTo>
                    <a:pt x="2390248" y="111411"/>
                  </a:lnTo>
                  <a:lnTo>
                    <a:pt x="2366772" y="74484"/>
                  </a:lnTo>
                  <a:lnTo>
                    <a:pt x="2335975" y="43687"/>
                  </a:lnTo>
                  <a:lnTo>
                    <a:pt x="2299048" y="20211"/>
                  </a:lnTo>
                  <a:lnTo>
                    <a:pt x="2257184" y="5251"/>
                  </a:lnTo>
                  <a:lnTo>
                    <a:pt x="221157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58890" y="2874010"/>
              <a:ext cx="2410460" cy="1988820"/>
            </a:xfrm>
            <a:custGeom>
              <a:avLst/>
              <a:gdLst/>
              <a:ahLst/>
              <a:cxnLst/>
              <a:rect l="l" t="t" r="r" b="b"/>
              <a:pathLst>
                <a:path w="2410459" h="1988820">
                  <a:moveTo>
                    <a:pt x="0" y="198881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211578" y="0"/>
                  </a:lnTo>
                  <a:lnTo>
                    <a:pt x="2257184" y="5251"/>
                  </a:lnTo>
                  <a:lnTo>
                    <a:pt x="2299048" y="20211"/>
                  </a:lnTo>
                  <a:lnTo>
                    <a:pt x="2335975" y="43687"/>
                  </a:lnTo>
                  <a:lnTo>
                    <a:pt x="2366772" y="74484"/>
                  </a:lnTo>
                  <a:lnTo>
                    <a:pt x="2390248" y="111411"/>
                  </a:lnTo>
                  <a:lnTo>
                    <a:pt x="2405208" y="153275"/>
                  </a:lnTo>
                  <a:lnTo>
                    <a:pt x="2410460" y="198881"/>
                  </a:lnTo>
                  <a:lnTo>
                    <a:pt x="2410460" y="1789938"/>
                  </a:lnTo>
                  <a:lnTo>
                    <a:pt x="2405208" y="1835544"/>
                  </a:lnTo>
                  <a:lnTo>
                    <a:pt x="2390248" y="1877408"/>
                  </a:lnTo>
                  <a:lnTo>
                    <a:pt x="2366772" y="1914335"/>
                  </a:lnTo>
                  <a:lnTo>
                    <a:pt x="2335975" y="1945132"/>
                  </a:lnTo>
                  <a:lnTo>
                    <a:pt x="2299048" y="1968608"/>
                  </a:lnTo>
                  <a:lnTo>
                    <a:pt x="2257184" y="1983568"/>
                  </a:lnTo>
                  <a:lnTo>
                    <a:pt x="2211578" y="1988820"/>
                  </a:lnTo>
                  <a:lnTo>
                    <a:pt x="198882" y="1988820"/>
                  </a:lnTo>
                  <a:lnTo>
                    <a:pt x="153275" y="1983568"/>
                  </a:lnTo>
                  <a:lnTo>
                    <a:pt x="111411" y="1968608"/>
                  </a:lnTo>
                  <a:lnTo>
                    <a:pt x="74484" y="1945132"/>
                  </a:lnTo>
                  <a:lnTo>
                    <a:pt x="43687" y="1914335"/>
                  </a:lnTo>
                  <a:lnTo>
                    <a:pt x="20211" y="1877408"/>
                  </a:lnTo>
                  <a:lnTo>
                    <a:pt x="5251" y="1835544"/>
                  </a:lnTo>
                  <a:lnTo>
                    <a:pt x="0" y="1789938"/>
                  </a:lnTo>
                  <a:lnTo>
                    <a:pt x="0" y="198881"/>
                  </a:lnTo>
                  <a:close/>
                </a:path>
              </a:pathLst>
            </a:custGeom>
            <a:ln w="12700">
              <a:solidFill>
                <a:srgbClr val="CA0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433820" y="2895600"/>
            <a:ext cx="219519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ts val="263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program</a:t>
            </a:r>
            <a:endParaRPr sz="2200">
              <a:latin typeface="Microsoft Sans Serif"/>
              <a:cs typeface="Microsoft Sans Serif"/>
            </a:endParaRPr>
          </a:p>
          <a:p>
            <a:pPr marL="240665" indent="-227965">
              <a:lnSpc>
                <a:spcPts val="263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individualizacija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888480" y="4429759"/>
            <a:ext cx="2153920" cy="863600"/>
            <a:chOff x="6888480" y="4429759"/>
            <a:chExt cx="2153920" cy="863600"/>
          </a:xfrm>
        </p:grpSpPr>
        <p:sp>
          <p:nvSpPr>
            <p:cNvPr id="26" name="object 26"/>
            <p:cNvSpPr/>
            <p:nvPr/>
          </p:nvSpPr>
          <p:spPr>
            <a:xfrm>
              <a:off x="6894830" y="4436109"/>
              <a:ext cx="2141220" cy="850900"/>
            </a:xfrm>
            <a:custGeom>
              <a:avLst/>
              <a:gdLst/>
              <a:ahLst/>
              <a:cxnLst/>
              <a:rect l="l" t="t" r="r" b="b"/>
              <a:pathLst>
                <a:path w="2141220" h="850900">
                  <a:moveTo>
                    <a:pt x="2056129" y="0"/>
                  </a:moveTo>
                  <a:lnTo>
                    <a:pt x="85090" y="0"/>
                  </a:lnTo>
                  <a:lnTo>
                    <a:pt x="51970" y="6687"/>
                  </a:lnTo>
                  <a:lnTo>
                    <a:pt x="24923" y="24923"/>
                  </a:lnTo>
                  <a:lnTo>
                    <a:pt x="6687" y="51970"/>
                  </a:lnTo>
                  <a:lnTo>
                    <a:pt x="0" y="85089"/>
                  </a:lnTo>
                  <a:lnTo>
                    <a:pt x="0" y="765809"/>
                  </a:lnTo>
                  <a:lnTo>
                    <a:pt x="6687" y="798929"/>
                  </a:lnTo>
                  <a:lnTo>
                    <a:pt x="24923" y="825976"/>
                  </a:lnTo>
                  <a:lnTo>
                    <a:pt x="51970" y="844212"/>
                  </a:lnTo>
                  <a:lnTo>
                    <a:pt x="85090" y="850899"/>
                  </a:lnTo>
                  <a:lnTo>
                    <a:pt x="2056129" y="850899"/>
                  </a:lnTo>
                  <a:lnTo>
                    <a:pt x="2089249" y="844212"/>
                  </a:lnTo>
                  <a:lnTo>
                    <a:pt x="2116296" y="825976"/>
                  </a:lnTo>
                  <a:lnTo>
                    <a:pt x="2134532" y="798929"/>
                  </a:lnTo>
                  <a:lnTo>
                    <a:pt x="2141220" y="765809"/>
                  </a:lnTo>
                  <a:lnTo>
                    <a:pt x="2141220" y="85089"/>
                  </a:lnTo>
                  <a:lnTo>
                    <a:pt x="2134532" y="51970"/>
                  </a:lnTo>
                  <a:lnTo>
                    <a:pt x="2116296" y="24923"/>
                  </a:lnTo>
                  <a:lnTo>
                    <a:pt x="2089249" y="6687"/>
                  </a:lnTo>
                  <a:lnTo>
                    <a:pt x="2056129" y="0"/>
                  </a:lnTo>
                  <a:close/>
                </a:path>
              </a:pathLst>
            </a:custGeom>
            <a:solidFill>
              <a:srgbClr val="CA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894830" y="4436109"/>
              <a:ext cx="2141220" cy="850900"/>
            </a:xfrm>
            <a:custGeom>
              <a:avLst/>
              <a:gdLst/>
              <a:ahLst/>
              <a:cxnLst/>
              <a:rect l="l" t="t" r="r" b="b"/>
              <a:pathLst>
                <a:path w="2141220" h="850900">
                  <a:moveTo>
                    <a:pt x="0" y="85089"/>
                  </a:moveTo>
                  <a:lnTo>
                    <a:pt x="6687" y="51970"/>
                  </a:lnTo>
                  <a:lnTo>
                    <a:pt x="24923" y="24923"/>
                  </a:lnTo>
                  <a:lnTo>
                    <a:pt x="51970" y="6687"/>
                  </a:lnTo>
                  <a:lnTo>
                    <a:pt x="85090" y="0"/>
                  </a:lnTo>
                  <a:lnTo>
                    <a:pt x="2056129" y="0"/>
                  </a:lnTo>
                  <a:lnTo>
                    <a:pt x="2089249" y="6687"/>
                  </a:lnTo>
                  <a:lnTo>
                    <a:pt x="2116296" y="24923"/>
                  </a:lnTo>
                  <a:lnTo>
                    <a:pt x="2134532" y="51970"/>
                  </a:lnTo>
                  <a:lnTo>
                    <a:pt x="2141220" y="85089"/>
                  </a:lnTo>
                  <a:lnTo>
                    <a:pt x="2141220" y="765809"/>
                  </a:lnTo>
                  <a:lnTo>
                    <a:pt x="2134532" y="798929"/>
                  </a:lnTo>
                  <a:lnTo>
                    <a:pt x="2116296" y="825976"/>
                  </a:lnTo>
                  <a:lnTo>
                    <a:pt x="2089249" y="844212"/>
                  </a:lnTo>
                  <a:lnTo>
                    <a:pt x="2056129" y="850899"/>
                  </a:lnTo>
                  <a:lnTo>
                    <a:pt x="85090" y="850899"/>
                  </a:lnTo>
                  <a:lnTo>
                    <a:pt x="51970" y="844212"/>
                  </a:lnTo>
                  <a:lnTo>
                    <a:pt x="24923" y="825976"/>
                  </a:lnTo>
                  <a:lnTo>
                    <a:pt x="6687" y="798929"/>
                  </a:lnTo>
                  <a:lnTo>
                    <a:pt x="0" y="765809"/>
                  </a:lnTo>
                  <a:lnTo>
                    <a:pt x="0" y="8508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88555" y="4599940"/>
            <a:ext cx="953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PLAN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819" y="116839"/>
            <a:ext cx="7127240" cy="53466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59" y="177800"/>
            <a:ext cx="8336280" cy="5969000"/>
            <a:chOff x="403859" y="177800"/>
            <a:chExt cx="8336280" cy="5969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019" y="187960"/>
              <a:ext cx="8315959" cy="59486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8939" y="182880"/>
              <a:ext cx="8326120" cy="5958840"/>
            </a:xfrm>
            <a:custGeom>
              <a:avLst/>
              <a:gdLst/>
              <a:ahLst/>
              <a:cxnLst/>
              <a:rect l="l" t="t" r="r" b="b"/>
              <a:pathLst>
                <a:path w="8326120" h="5958840">
                  <a:moveTo>
                    <a:pt x="0" y="5958840"/>
                  </a:moveTo>
                  <a:lnTo>
                    <a:pt x="8326120" y="5958840"/>
                  </a:lnTo>
                  <a:lnTo>
                    <a:pt x="8326120" y="0"/>
                  </a:lnTo>
                  <a:lnTo>
                    <a:pt x="0" y="0"/>
                  </a:lnTo>
                  <a:lnTo>
                    <a:pt x="0" y="595884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519" y="114300"/>
            <a:ext cx="8661400" cy="6304280"/>
            <a:chOff x="96519" y="114300"/>
            <a:chExt cx="8661400" cy="6304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8" y="124460"/>
              <a:ext cx="8641080" cy="62839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599" y="119380"/>
              <a:ext cx="8651240" cy="6294120"/>
            </a:xfrm>
            <a:custGeom>
              <a:avLst/>
              <a:gdLst/>
              <a:ahLst/>
              <a:cxnLst/>
              <a:rect l="l" t="t" r="r" b="b"/>
              <a:pathLst>
                <a:path w="8651240" h="6294120">
                  <a:moveTo>
                    <a:pt x="0" y="6294120"/>
                  </a:moveTo>
                  <a:lnTo>
                    <a:pt x="8651240" y="6294120"/>
                  </a:lnTo>
                  <a:lnTo>
                    <a:pt x="8651240" y="0"/>
                  </a:lnTo>
                  <a:lnTo>
                    <a:pt x="0" y="0"/>
                  </a:lnTo>
                  <a:lnTo>
                    <a:pt x="0" y="629412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7535" rIns="0" bIns="0" rtlCol="0">
            <a:spAutoFit/>
          </a:bodyPr>
          <a:lstStyle/>
          <a:p>
            <a:pPr marL="2146935">
              <a:lnSpc>
                <a:spcPct val="100000"/>
              </a:lnSpc>
              <a:spcBef>
                <a:spcPts val="100"/>
              </a:spcBef>
            </a:pPr>
            <a:r>
              <a:rPr dirty="0"/>
              <a:t>MAPA</a:t>
            </a:r>
            <a:r>
              <a:rPr spc="5" dirty="0"/>
              <a:t> </a:t>
            </a:r>
            <a:r>
              <a:rPr dirty="0"/>
              <a:t>SA</a:t>
            </a:r>
            <a:r>
              <a:rPr spc="5" dirty="0"/>
              <a:t> </a:t>
            </a:r>
            <a:r>
              <a:rPr spc="-10" dirty="0"/>
              <a:t>ZADACIMA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159" y="2133600"/>
            <a:ext cx="4251960" cy="31775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879" y="2133600"/>
            <a:ext cx="4251959" cy="317753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1014095"/>
            <a:ext cx="351155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SVRSTAVANJE</a:t>
            </a:r>
            <a:r>
              <a:rPr sz="3200" spc="-15" dirty="0"/>
              <a:t> </a:t>
            </a:r>
            <a:r>
              <a:rPr sz="3200" spc="-50" dirty="0"/>
              <a:t>I </a:t>
            </a:r>
            <a:r>
              <a:rPr sz="3200" spc="-10" dirty="0"/>
              <a:t>RAZVRSTAVANJE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2272" y="4822825"/>
            <a:ext cx="13760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I.A1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1003046"/>
            <a:ext cx="189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Prve </a:t>
            </a:r>
            <a:r>
              <a:rPr sz="2400" b="1" spc="-10" dirty="0">
                <a:latin typeface="Arial"/>
                <a:cs typeface="Arial"/>
              </a:rPr>
              <a:t>vještine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79" y="1734248"/>
            <a:ext cx="2954655" cy="2165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Dijete</a:t>
            </a:r>
            <a:r>
              <a:rPr sz="21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počinje: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Arial"/>
              <a:cs typeface="Arial"/>
            </a:endParaRPr>
          </a:p>
          <a:p>
            <a:pPr marL="228600" marR="5715" indent="-215900">
              <a:lnSpc>
                <a:spcPct val="100000"/>
              </a:lnSpc>
              <a:spcBef>
                <a:spcPts val="5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razumijevati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neke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uzroke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posljedice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(trešnja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zvečke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daje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stvara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zvuk)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5540" y="1772920"/>
            <a:ext cx="5458460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1014095"/>
            <a:ext cx="351155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SVRSTAVANJE</a:t>
            </a:r>
            <a:r>
              <a:rPr sz="3200" spc="-15" dirty="0"/>
              <a:t> </a:t>
            </a:r>
            <a:r>
              <a:rPr sz="3200" spc="-50" dirty="0"/>
              <a:t>I </a:t>
            </a:r>
            <a:r>
              <a:rPr sz="3200" spc="-10" dirty="0"/>
              <a:t>RAZVRSTAVANJE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779" y="1341119"/>
            <a:ext cx="4627880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2272" y="4250690"/>
            <a:ext cx="13760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2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I.A2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55" y="673353"/>
            <a:ext cx="351155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SVRSTAVANJE</a:t>
            </a:r>
            <a:r>
              <a:rPr sz="3200" spc="-15" dirty="0"/>
              <a:t> </a:t>
            </a:r>
            <a:r>
              <a:rPr sz="3200" spc="-50" dirty="0"/>
              <a:t>I </a:t>
            </a:r>
            <a:r>
              <a:rPr sz="3200" spc="-10" dirty="0"/>
              <a:t>RAZVRSTAVANJE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6100" y="995680"/>
            <a:ext cx="4627880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3735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I.A4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982" y="556323"/>
            <a:ext cx="350964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SVRSTAVANJE</a:t>
            </a:r>
            <a:r>
              <a:rPr sz="3200" spc="-25" dirty="0"/>
              <a:t> </a:t>
            </a:r>
            <a:r>
              <a:rPr sz="3200" spc="-50" dirty="0"/>
              <a:t>I </a:t>
            </a:r>
            <a:r>
              <a:rPr sz="3200" spc="-10" dirty="0"/>
              <a:t>RAZVRSTAVANJE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3735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I.B4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581"/>
            <a:ext cx="244475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PROSTORNI ODNOSI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1255331"/>
            <a:ext cx="14522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II.G2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5400" y="1844039"/>
            <a:ext cx="640842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III.B3</a:t>
            </a:r>
            <a:endParaRPr sz="16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39725"/>
            <a:ext cx="17208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NIZANJE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330" y="1153159"/>
            <a:ext cx="15017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III.C1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00" y="1663700"/>
            <a:ext cx="6393180" cy="50469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III.C3</a:t>
            </a:r>
            <a:endParaRPr sz="1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III.C4</a:t>
            </a:r>
            <a:endParaRPr sz="1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III.D2</a:t>
            </a:r>
            <a:endParaRPr sz="16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III.E4</a:t>
            </a:r>
            <a:endParaRPr sz="1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597660"/>
            <a:ext cx="4630420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1003046"/>
            <a:ext cx="189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Prve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79" y="1734248"/>
            <a:ext cx="2886075" cy="234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Dijete</a:t>
            </a:r>
            <a:r>
              <a:rPr sz="21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počinje: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Arial"/>
              <a:cs typeface="Arial"/>
            </a:endParaRPr>
          </a:p>
          <a:p>
            <a:pPr marL="228600" marR="5080" indent="-215900">
              <a:lnSpc>
                <a:spcPct val="90100"/>
              </a:lnSpc>
              <a:spcBef>
                <a:spcPts val="5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klasificirati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stvari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na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jednostavan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način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(neke</a:t>
            </a:r>
            <a:r>
              <a:rPr sz="24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igračke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stvaraju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zvuk,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neke 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ne)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0" y="1701800"/>
            <a:ext cx="5146039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03140" y="1595119"/>
            <a:ext cx="3304540" cy="4084320"/>
            <a:chOff x="4803140" y="1595119"/>
            <a:chExt cx="3304540" cy="4084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300" y="1605279"/>
              <a:ext cx="3284220" cy="4064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08220" y="1600199"/>
              <a:ext cx="3294379" cy="4074160"/>
            </a:xfrm>
            <a:custGeom>
              <a:avLst/>
              <a:gdLst/>
              <a:ahLst/>
              <a:cxnLst/>
              <a:rect l="l" t="t" r="r" b="b"/>
              <a:pathLst>
                <a:path w="3294379" h="4074160">
                  <a:moveTo>
                    <a:pt x="0" y="4074160"/>
                  </a:moveTo>
                  <a:lnTo>
                    <a:pt x="3294379" y="4074160"/>
                  </a:lnTo>
                  <a:lnTo>
                    <a:pt x="3294379" y="0"/>
                  </a:lnTo>
                  <a:lnTo>
                    <a:pt x="0" y="0"/>
                  </a:lnTo>
                  <a:lnTo>
                    <a:pt x="0" y="407416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NIZANJE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III.E5</a:t>
            </a:r>
            <a:endParaRPr sz="1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847" y="1014095"/>
            <a:ext cx="32600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SPARIVANJE</a:t>
            </a:r>
            <a:r>
              <a:rPr sz="3200" spc="-5" dirty="0"/>
              <a:t> </a:t>
            </a:r>
            <a:r>
              <a:rPr sz="3200" spc="-50" dirty="0"/>
              <a:t>I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spc="-10" dirty="0"/>
              <a:t>PRIDRUŽIVANJE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5081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IV.A4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0159" y="1252219"/>
            <a:ext cx="5323839" cy="56057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372" y="1014095"/>
            <a:ext cx="3260090" cy="134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PRIDRUŽIVANJE </a:t>
            </a:r>
            <a:r>
              <a:rPr sz="3200" dirty="0"/>
              <a:t>BROJA</a:t>
            </a:r>
            <a:r>
              <a:rPr sz="3200" spc="-10" dirty="0"/>
              <a:t> KOLIČINI</a:t>
            </a:r>
            <a:endParaRPr sz="3200"/>
          </a:p>
          <a:p>
            <a:pPr marL="535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VII.D1</a:t>
            </a:r>
            <a:endParaRPr sz="16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9294" y="1014095"/>
            <a:ext cx="3260090" cy="134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PRIDRUŽIVANJE </a:t>
            </a:r>
            <a:r>
              <a:rPr sz="3200" dirty="0"/>
              <a:t>BROJA</a:t>
            </a:r>
            <a:r>
              <a:rPr sz="3200" spc="-10" dirty="0"/>
              <a:t> KOLIČINI</a:t>
            </a:r>
            <a:endParaRPr sz="3200"/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30" dirty="0"/>
              <a:t> </a:t>
            </a:r>
            <a:r>
              <a:rPr sz="1600" spc="-10" dirty="0"/>
              <a:t>VII.D2</a:t>
            </a:r>
            <a:endParaRPr sz="1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8859" y="2133600"/>
            <a:ext cx="5562599" cy="439166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72" y="745172"/>
            <a:ext cx="32600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PRIDRUŽIVANJE </a:t>
            </a:r>
            <a:r>
              <a:rPr sz="3200" dirty="0"/>
              <a:t>BROJA</a:t>
            </a:r>
            <a:r>
              <a:rPr sz="3200" spc="-10" dirty="0"/>
              <a:t> KOLIČINI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9294" y="2086228"/>
            <a:ext cx="15767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VII.D3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597660"/>
            <a:ext cx="4630420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19" y="589534"/>
            <a:ext cx="32600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PRIDRUŽIVANJE </a:t>
            </a:r>
            <a:r>
              <a:rPr sz="3200" dirty="0"/>
              <a:t>BROJA</a:t>
            </a:r>
            <a:r>
              <a:rPr sz="3200" spc="-10" dirty="0"/>
              <a:t> KOLIČINI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9294" y="2086228"/>
            <a:ext cx="15767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VII.D4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4140" y="1536700"/>
            <a:ext cx="4729479" cy="35509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472" y="580771"/>
            <a:ext cx="326009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PRIDRUŽIVANJE </a:t>
            </a:r>
            <a:r>
              <a:rPr sz="3200" dirty="0"/>
              <a:t>BROJA</a:t>
            </a:r>
            <a:r>
              <a:rPr sz="3200" spc="-10" dirty="0"/>
              <a:t> KOLIČINI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9294" y="2086228"/>
            <a:ext cx="15767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VII.D5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597660"/>
            <a:ext cx="4630420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72" y="206057"/>
            <a:ext cx="54825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DODAVANJE</a:t>
            </a:r>
            <a:r>
              <a:rPr sz="3200" spc="-45" dirty="0"/>
              <a:t> </a:t>
            </a:r>
            <a:r>
              <a:rPr sz="3200" dirty="0"/>
              <a:t>I</a:t>
            </a:r>
            <a:r>
              <a:rPr sz="3200" spc="-15" dirty="0"/>
              <a:t> </a:t>
            </a:r>
            <a:r>
              <a:rPr sz="3200" spc="-10" dirty="0"/>
              <a:t>ODUZIMANJE </a:t>
            </a:r>
            <a:r>
              <a:rPr sz="3200" dirty="0"/>
              <a:t>ELEMENATA</a:t>
            </a:r>
            <a:r>
              <a:rPr sz="3200" spc="-10" dirty="0"/>
              <a:t> SKUPA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4417059" y="1239519"/>
            <a:ext cx="3329940" cy="4439920"/>
            <a:chOff x="4417059" y="1239519"/>
            <a:chExt cx="3329940" cy="4439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7219" y="1249679"/>
              <a:ext cx="3309620" cy="4419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2139" y="1244599"/>
              <a:ext cx="3319779" cy="4429760"/>
            </a:xfrm>
            <a:custGeom>
              <a:avLst/>
              <a:gdLst/>
              <a:ahLst/>
              <a:cxnLst/>
              <a:rect l="l" t="t" r="r" b="b"/>
              <a:pathLst>
                <a:path w="3319779" h="4429760">
                  <a:moveTo>
                    <a:pt x="0" y="4429760"/>
                  </a:moveTo>
                  <a:lnTo>
                    <a:pt x="3319779" y="4429760"/>
                  </a:lnTo>
                  <a:lnTo>
                    <a:pt x="3319779" y="0"/>
                  </a:lnTo>
                  <a:lnTo>
                    <a:pt x="0" y="0"/>
                  </a:lnTo>
                  <a:lnTo>
                    <a:pt x="0" y="4429760"/>
                  </a:lnTo>
                  <a:close/>
                </a:path>
              </a:pathLst>
            </a:custGeom>
            <a:ln w="1016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09294" y="2086228"/>
            <a:ext cx="1619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VIII.A5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57111"/>
            <a:ext cx="4976495" cy="91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00" dirty="0"/>
              <a:t>DODAVANJE</a:t>
            </a:r>
            <a:r>
              <a:rPr sz="2900" spc="-40" dirty="0"/>
              <a:t> </a:t>
            </a:r>
            <a:r>
              <a:rPr sz="2900" dirty="0"/>
              <a:t>I</a:t>
            </a:r>
            <a:r>
              <a:rPr sz="2900" spc="5" dirty="0"/>
              <a:t> </a:t>
            </a:r>
            <a:r>
              <a:rPr sz="2900" spc="-10" dirty="0"/>
              <a:t>ODUZIMANJE </a:t>
            </a:r>
            <a:r>
              <a:rPr sz="2900" dirty="0"/>
              <a:t>ELEMENATA</a:t>
            </a:r>
            <a:r>
              <a:rPr sz="2900" spc="-5" dirty="0"/>
              <a:t> </a:t>
            </a:r>
            <a:r>
              <a:rPr sz="2900" spc="-10" dirty="0"/>
              <a:t>SKUPA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186372" y="1729359"/>
            <a:ext cx="1619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VIII.B3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8979" y="2133600"/>
            <a:ext cx="5875019" cy="463804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217423"/>
            <a:ext cx="266890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POČETNO </a:t>
            </a:r>
            <a:r>
              <a:rPr sz="3200" dirty="0"/>
              <a:t>ZBRAJANJE</a:t>
            </a:r>
            <a:r>
              <a:rPr sz="3200" spc="-5" dirty="0"/>
              <a:t> </a:t>
            </a:r>
            <a:r>
              <a:rPr sz="3200" spc="-50" dirty="0"/>
              <a:t>I </a:t>
            </a:r>
            <a:r>
              <a:rPr sz="3200" spc="-10" dirty="0"/>
              <a:t>ODUZIMANJE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2620" y="2059939"/>
            <a:ext cx="5961380" cy="4709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6372" y="2089784"/>
            <a:ext cx="15081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IX.E3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1003046"/>
            <a:ext cx="189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Prve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79" y="1734248"/>
            <a:ext cx="3060700" cy="2239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Dijete</a:t>
            </a:r>
            <a:r>
              <a:rPr sz="21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počinje: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5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razumijevati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odnose</a:t>
            </a:r>
            <a:endParaRPr sz="2400">
              <a:latin typeface="Arial"/>
              <a:cs typeface="Arial"/>
            </a:endParaRPr>
          </a:p>
          <a:p>
            <a:pPr marL="228600">
              <a:lnSpc>
                <a:spcPct val="100000"/>
              </a:lnSpc>
            </a:pP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veličina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(dijete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je</a:t>
            </a: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malo,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roditelji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su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veliki)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72" y="-28828"/>
            <a:ext cx="747268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0"/>
              </a:spcBef>
            </a:pPr>
            <a:r>
              <a:rPr spc="-10" dirty="0"/>
              <a:t>KARAKTERISTIKE</a:t>
            </a:r>
          </a:p>
          <a:p>
            <a:pPr marL="12700">
              <a:lnSpc>
                <a:spcPct val="100000"/>
              </a:lnSpc>
            </a:pPr>
            <a:r>
              <a:rPr dirty="0"/>
              <a:t>DIDAKTIČKOG</a:t>
            </a:r>
            <a:r>
              <a:rPr spc="-75" dirty="0"/>
              <a:t> </a:t>
            </a:r>
            <a:r>
              <a:rPr spc="-10" dirty="0"/>
              <a:t>MATERIJALA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2532" y="1829307"/>
            <a:ext cx="6916420" cy="393128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8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Siguran</a:t>
            </a:r>
            <a:r>
              <a:rPr sz="3200" spc="-4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(materijal,</a:t>
            </a:r>
            <a:r>
              <a:rPr sz="3200" spc="-6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boja,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veličina…)</a:t>
            </a:r>
            <a:endParaRPr sz="3200">
              <a:latin typeface="Microsoft Sans Serif"/>
              <a:cs typeface="Microsoft Sans Serif"/>
            </a:endParaRPr>
          </a:p>
          <a:p>
            <a:pPr marL="354965" marR="36195" indent="-342900">
              <a:lnSpc>
                <a:spcPct val="100000"/>
              </a:lnSpc>
              <a:spcBef>
                <a:spcPts val="78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Didaktički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oblikovan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(potiče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razvoj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vještine)</a:t>
            </a:r>
            <a:r>
              <a:rPr sz="3200" spc="-5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–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istaknute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karakteristike,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vidljivo,</a:t>
            </a:r>
            <a:r>
              <a:rPr sz="3200" spc="-7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jednoznačno</a:t>
            </a:r>
            <a:r>
              <a:rPr sz="32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(ili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možda</a:t>
            </a:r>
            <a:r>
              <a:rPr sz="3200" spc="-1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ne?)</a:t>
            </a:r>
            <a:endParaRPr sz="3200">
              <a:latin typeface="Microsoft Sans Serif"/>
              <a:cs typeface="Microsoft Sans Serif"/>
            </a:endParaRPr>
          </a:p>
          <a:p>
            <a:pPr marL="35496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Potiče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interes,</a:t>
            </a:r>
            <a:r>
              <a:rPr sz="32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želju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za</a:t>
            </a:r>
            <a:r>
              <a:rPr sz="32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istraživanjem</a:t>
            </a:r>
            <a:endParaRPr sz="3200">
              <a:latin typeface="Microsoft Sans Serif"/>
              <a:cs typeface="Microsoft Sans Serif"/>
            </a:endParaRPr>
          </a:p>
          <a:p>
            <a:pPr marL="354965" indent="-342900">
              <a:lnSpc>
                <a:spcPct val="100000"/>
              </a:lnSpc>
              <a:spcBef>
                <a:spcPts val="7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Kreativnost</a:t>
            </a:r>
            <a:endParaRPr sz="3200">
              <a:latin typeface="Microsoft Sans Serif"/>
              <a:cs typeface="Microsoft Sans Serif"/>
            </a:endParaRPr>
          </a:p>
          <a:p>
            <a:pPr marL="354965" indent="-342900">
              <a:lnSpc>
                <a:spcPct val="10000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Estetski</a:t>
            </a:r>
            <a:r>
              <a:rPr sz="3200" spc="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oblikovan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944" y="1743773"/>
            <a:ext cx="6126480" cy="326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197100" algn="l"/>
                <a:tab pos="5562600" algn="l"/>
              </a:tabLst>
            </a:pPr>
            <a:r>
              <a:rPr sz="6000" spc="-20" dirty="0"/>
              <a:t>NEKI</a:t>
            </a:r>
            <a:r>
              <a:rPr sz="6000" dirty="0"/>
              <a:t>	</a:t>
            </a:r>
            <a:r>
              <a:rPr sz="6000" spc="-10" dirty="0"/>
              <a:t>IZAZOVI</a:t>
            </a:r>
            <a:r>
              <a:rPr sz="6000" dirty="0"/>
              <a:t>	</a:t>
            </a:r>
            <a:r>
              <a:rPr sz="6000" spc="-50" dirty="0"/>
              <a:t>U </a:t>
            </a:r>
            <a:r>
              <a:rPr sz="6000" spc="-10" dirty="0"/>
              <a:t>NASTAVI MATEMATIKE</a:t>
            </a:r>
            <a:endParaRPr sz="6000"/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400" dirty="0"/>
              <a:t>I</a:t>
            </a:r>
            <a:r>
              <a:rPr sz="2400" spc="-20" dirty="0"/>
              <a:t> </a:t>
            </a:r>
            <a:r>
              <a:rPr sz="2400" dirty="0"/>
              <a:t>KAKO</a:t>
            </a:r>
            <a:r>
              <a:rPr sz="2400" spc="-15" dirty="0"/>
              <a:t> </a:t>
            </a:r>
            <a:r>
              <a:rPr sz="2400" dirty="0"/>
              <a:t>IH</a:t>
            </a:r>
            <a:r>
              <a:rPr sz="2400" spc="-5" dirty="0"/>
              <a:t> </a:t>
            </a:r>
            <a:r>
              <a:rPr sz="2400" dirty="0"/>
              <a:t>(POKUŠATI)</a:t>
            </a:r>
            <a:r>
              <a:rPr sz="2400" spc="-5" dirty="0"/>
              <a:t> </a:t>
            </a:r>
            <a:r>
              <a:rPr sz="2400" spc="-10" dirty="0"/>
              <a:t>RIJEŠITI</a:t>
            </a:r>
            <a:endParaRPr sz="2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7269" y="306006"/>
            <a:ext cx="39662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POJAM</a:t>
            </a:r>
            <a:r>
              <a:rPr spc="15" dirty="0"/>
              <a:t> </a:t>
            </a:r>
            <a:r>
              <a:rPr spc="-10" dirty="0"/>
              <a:t>BROJA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372" y="1829307"/>
            <a:ext cx="8108950" cy="2390398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Piaget:</a:t>
            </a:r>
            <a:endParaRPr sz="3200" dirty="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78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Konzervacija</a:t>
            </a:r>
            <a:r>
              <a:rPr sz="3200" spc="-6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cjeline</a:t>
            </a:r>
            <a:r>
              <a:rPr sz="3200" spc="-8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(konstantnost</a:t>
            </a:r>
            <a:r>
              <a:rPr sz="32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veličine)</a:t>
            </a:r>
            <a:endParaRPr sz="3200" dirty="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 err="1">
                <a:solidFill>
                  <a:srgbClr val="4D4D4D"/>
                </a:solidFill>
                <a:latin typeface="Microsoft Sans Serif"/>
                <a:cs typeface="Microsoft Sans Serif"/>
              </a:rPr>
              <a:t>Opstojanje</a:t>
            </a:r>
            <a:r>
              <a:rPr sz="3200" spc="-8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20" dirty="0" err="1">
                <a:solidFill>
                  <a:srgbClr val="4D4D4D"/>
                </a:solidFill>
                <a:latin typeface="Microsoft Sans Serif"/>
                <a:cs typeface="Microsoft Sans Serif"/>
              </a:rPr>
              <a:t>reda</a:t>
            </a:r>
            <a:endParaRPr lang="hr-HR" sz="3200" spc="-20" dirty="0">
              <a:solidFill>
                <a:srgbClr val="4D4D4D"/>
              </a:solidFill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lang="hr-HR"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Učenici s IT dosegnu samo konkretnu fazu </a:t>
            </a:r>
            <a:endParaRPr sz="3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06006"/>
            <a:ext cx="82162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BROJENJE I </a:t>
            </a:r>
            <a:r>
              <a:rPr spc="-10" dirty="0"/>
              <a:t>PREBROJAVANJE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344" y="1481849"/>
            <a:ext cx="6520815" cy="3834129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7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Mehaničko</a:t>
            </a:r>
            <a:r>
              <a:rPr sz="3200" spc="-3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brojenje</a:t>
            </a:r>
            <a:endParaRPr sz="3200">
              <a:latin typeface="Microsoft Sans Serif"/>
              <a:cs typeface="Microsoft Sans Serif"/>
            </a:endParaRPr>
          </a:p>
          <a:p>
            <a:pPr marL="355600" indent="-343535">
              <a:lnSpc>
                <a:spcPct val="100000"/>
              </a:lnSpc>
              <a:spcBef>
                <a:spcPts val="78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Naprijed-natrag</a:t>
            </a:r>
            <a:endParaRPr sz="3200">
              <a:latin typeface="Microsoft Sans Serif"/>
              <a:cs typeface="Microsoft Sans Serif"/>
            </a:endParaRPr>
          </a:p>
          <a:p>
            <a:pPr marL="355600" indent="-343535">
              <a:lnSpc>
                <a:spcPct val="100000"/>
              </a:lnSpc>
              <a:spcBef>
                <a:spcPts val="76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Brojalice</a:t>
            </a:r>
            <a:endParaRPr sz="3200">
              <a:latin typeface="Microsoft Sans Serif"/>
              <a:cs typeface="Microsoft Sans Serif"/>
            </a:endParaRPr>
          </a:p>
          <a:p>
            <a:pPr marL="355600" marR="5080" indent="-343535">
              <a:lnSpc>
                <a:spcPct val="100000"/>
              </a:lnSpc>
              <a:spcBef>
                <a:spcPts val="78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PREBROJAVANJE</a:t>
            </a:r>
            <a:r>
              <a:rPr sz="3200" spc="-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(pomicanjem,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dodirivanjem,</a:t>
            </a:r>
            <a:r>
              <a:rPr sz="3200" spc="-10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pokazivanjem,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pogledom,</a:t>
            </a:r>
            <a:r>
              <a:rPr sz="3200" spc="-8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predmeti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koji</a:t>
            </a:r>
            <a:r>
              <a:rPr sz="32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se</a:t>
            </a:r>
            <a:r>
              <a:rPr sz="32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gibaju,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koji</a:t>
            </a:r>
            <a:r>
              <a:rPr sz="32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slijede,</a:t>
            </a:r>
            <a:r>
              <a:rPr sz="3200" spc="-55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4D4D4D"/>
                </a:solidFill>
                <a:latin typeface="Microsoft Sans Serif"/>
                <a:cs typeface="Microsoft Sans Serif"/>
              </a:rPr>
              <a:t>mentalno</a:t>
            </a:r>
            <a:r>
              <a:rPr sz="32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3200" spc="-50" dirty="0">
                <a:solidFill>
                  <a:srgbClr val="4D4D4D"/>
                </a:solidFill>
                <a:latin typeface="Microsoft Sans Serif"/>
                <a:cs typeface="Microsoft Sans Serif"/>
              </a:rPr>
              <a:t>)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52361"/>
            <a:ext cx="3530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PREBROJAVANJE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5081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4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VI.A2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PREBROJAVANJE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40" dirty="0"/>
              <a:t> </a:t>
            </a:r>
            <a:r>
              <a:rPr sz="1600" spc="-20" dirty="0"/>
              <a:t>VI.B2</a:t>
            </a:r>
            <a:endParaRPr sz="16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007" y="1050353"/>
            <a:ext cx="3530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PREBROJAVANJE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3880" y="1109979"/>
            <a:ext cx="3655059" cy="46304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520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VI.C2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189" y="244221"/>
            <a:ext cx="3531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PREBROJAVANJE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520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VI.D2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740" y="988060"/>
            <a:ext cx="4627879" cy="4874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3089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625"/>
              </a:spcBef>
            </a:pPr>
            <a:r>
              <a:rPr sz="3200" spc="-10" dirty="0"/>
              <a:t>PREBROJAVANJE</a:t>
            </a:r>
            <a:endParaRPr sz="3200"/>
          </a:p>
          <a:p>
            <a:pPr marL="662305">
              <a:lnSpc>
                <a:spcPct val="100000"/>
              </a:lnSpc>
              <a:spcBef>
                <a:spcPts val="760"/>
              </a:spcBef>
            </a:pPr>
            <a:r>
              <a:rPr sz="1600" dirty="0"/>
              <a:t>ZADATAK</a:t>
            </a:r>
            <a:r>
              <a:rPr sz="1600" spc="-40" dirty="0"/>
              <a:t> </a:t>
            </a:r>
            <a:r>
              <a:rPr sz="1600" spc="-20" dirty="0"/>
              <a:t>VI.E2</a:t>
            </a:r>
            <a:endParaRPr sz="16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294" y="784542"/>
            <a:ext cx="3530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4D4D4D"/>
                </a:solidFill>
                <a:latin typeface="Microsoft Sans Serif"/>
                <a:cs typeface="Microsoft Sans Serif"/>
              </a:rPr>
              <a:t>PREBROJAVANJE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0159" y="1851660"/>
            <a:ext cx="4986020" cy="3352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94" y="2086228"/>
            <a:ext cx="1497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D4D4D"/>
                </a:solidFill>
                <a:latin typeface="Microsoft Sans Serif"/>
                <a:cs typeface="Microsoft Sans Serif"/>
              </a:rPr>
              <a:t>ZADATAK</a:t>
            </a:r>
            <a:r>
              <a:rPr sz="1600" spc="-30" dirty="0">
                <a:solidFill>
                  <a:srgbClr val="4D4D4D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4D4D4D"/>
                </a:solidFill>
                <a:latin typeface="Microsoft Sans Serif"/>
                <a:cs typeface="Microsoft Sans Serif"/>
              </a:rPr>
              <a:t>VI.F3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1003046"/>
            <a:ext cx="189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Prve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vještine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79" y="1734248"/>
            <a:ext cx="3105150" cy="180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Dijete</a:t>
            </a:r>
            <a:r>
              <a:rPr sz="21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počinje: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Arial"/>
              <a:cs typeface="Arial"/>
            </a:endParaRPr>
          </a:p>
          <a:p>
            <a:pPr marL="228600" marR="5080" indent="-215900">
              <a:lnSpc>
                <a:spcPct val="100000"/>
              </a:lnSpc>
              <a:spcBef>
                <a:spcPts val="5"/>
              </a:spcBef>
              <a:buChar char="•"/>
              <a:tabLst>
                <a:tab pos="22860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„razumijevati</a:t>
            </a:r>
            <a:r>
              <a:rPr sz="2400" spc="-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riječi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koje opisuju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količine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(više,</a:t>
            </a:r>
            <a:r>
              <a:rPr sz="2400" spc="-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veće,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dovoljno)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73779" y="988060"/>
            <a:ext cx="5377180" cy="4874260"/>
            <a:chOff x="3573779" y="988060"/>
            <a:chExt cx="5377180" cy="48742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8739" y="988060"/>
              <a:ext cx="4627879" cy="48742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3779" y="1605280"/>
              <a:ext cx="5377180" cy="36550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7982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PREBROJAVANJE</a:t>
            </a:r>
            <a:r>
              <a:rPr sz="3200" spc="-40" dirty="0"/>
              <a:t> </a:t>
            </a:r>
            <a:r>
              <a:rPr sz="3200" dirty="0"/>
              <a:t>I</a:t>
            </a:r>
            <a:r>
              <a:rPr sz="3200" spc="-10" dirty="0"/>
              <a:t> RAČUNANJE</a:t>
            </a:r>
            <a:endParaRPr sz="3200"/>
          </a:p>
          <a:p>
            <a:pPr marL="283845">
              <a:lnSpc>
                <a:spcPct val="100000"/>
              </a:lnSpc>
              <a:spcBef>
                <a:spcPts val="5"/>
              </a:spcBef>
            </a:pPr>
            <a:r>
              <a:rPr sz="3200" dirty="0"/>
              <a:t>„NA</a:t>
            </a:r>
            <a:r>
              <a:rPr sz="3200" spc="10" dirty="0"/>
              <a:t> </a:t>
            </a:r>
            <a:r>
              <a:rPr sz="3200" spc="-10" dirty="0"/>
              <a:t>PRSTE”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612140" y="1397000"/>
            <a:ext cx="7592059" cy="5461000"/>
            <a:chOff x="612140" y="1397000"/>
            <a:chExt cx="7592059" cy="5461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140" y="1772920"/>
              <a:ext cx="7592059" cy="38150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20" y="1397000"/>
              <a:ext cx="7028180" cy="5460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72" y="201040"/>
            <a:ext cx="80486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KAD</a:t>
            </a:r>
            <a:r>
              <a:rPr spc="10" dirty="0"/>
              <a:t> </a:t>
            </a:r>
            <a:r>
              <a:rPr dirty="0"/>
              <a:t>SMO</a:t>
            </a:r>
            <a:r>
              <a:rPr spc="-15" dirty="0"/>
              <a:t> </a:t>
            </a:r>
            <a:r>
              <a:rPr dirty="0"/>
              <a:t>VEĆ</a:t>
            </a:r>
            <a:r>
              <a:rPr spc="10" dirty="0"/>
              <a:t> </a:t>
            </a:r>
            <a:r>
              <a:rPr dirty="0"/>
              <a:t>KOD</a:t>
            </a:r>
            <a:r>
              <a:rPr spc="5" dirty="0"/>
              <a:t> </a:t>
            </a:r>
            <a:r>
              <a:rPr spc="-10" dirty="0"/>
              <a:t>PRSTIJU…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519" y="1813560"/>
            <a:ext cx="4970780" cy="3312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922" y="1007745"/>
            <a:ext cx="4230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Zbrajanje</a:t>
            </a:r>
            <a:r>
              <a:rPr sz="2400" spc="-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prijelazom</a:t>
            </a:r>
            <a:r>
              <a:rPr sz="2400" spc="-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desetice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177" y="28575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13075" y="2994025"/>
            <a:ext cx="8172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10</a:t>
            </a:r>
            <a:r>
              <a:rPr sz="2400" spc="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3600" spc="-37" baseline="-8101" dirty="0">
                <a:solidFill>
                  <a:srgbClr val="4D4D4D"/>
                </a:solidFill>
                <a:latin typeface="Arial"/>
                <a:cs typeface="Arial"/>
              </a:rPr>
              <a:t>11</a:t>
            </a:r>
            <a:endParaRPr sz="3600" baseline="-8101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4040" y="2070353"/>
            <a:ext cx="365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12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5359" y="1978659"/>
            <a:ext cx="366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13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507" y="222910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6870" y="177761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8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0764" y="197865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D4D4D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0839" y="5442267"/>
            <a:ext cx="1518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4590" algn="l"/>
              </a:tabLst>
            </a:pP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8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+</a:t>
            </a:r>
            <a:r>
              <a:rPr sz="2400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5</a:t>
            </a:r>
            <a:r>
              <a:rPr sz="24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D4D4D"/>
                </a:solidFill>
                <a:latin typeface="Arial"/>
                <a:cs typeface="Arial"/>
              </a:rPr>
              <a:t>=</a:t>
            </a:r>
            <a:r>
              <a:rPr sz="2400" dirty="0">
                <a:solidFill>
                  <a:srgbClr val="4D4D4D"/>
                </a:solidFill>
                <a:latin typeface="Arial"/>
                <a:cs typeface="Arial"/>
              </a:rPr>
              <a:t>	</a:t>
            </a:r>
            <a:r>
              <a:rPr sz="2400" spc="-25" dirty="0">
                <a:solidFill>
                  <a:srgbClr val="4D4D4D"/>
                </a:solidFill>
                <a:latin typeface="Arial"/>
                <a:cs typeface="Arial"/>
              </a:rPr>
              <a:t>13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6797" y="1319039"/>
            <a:ext cx="4083306" cy="85299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indent="-293214">
              <a:spcBef>
                <a:spcPts val="86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Spoznaja količine do</a:t>
            </a:r>
            <a:r>
              <a:rPr sz="1368" b="1" spc="4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3</a:t>
            </a:r>
            <a:endParaRPr sz="1368">
              <a:latin typeface="Arial"/>
              <a:cs typeface="Arial"/>
            </a:endParaRPr>
          </a:p>
          <a:p>
            <a:pPr marL="646156" marR="1234213" lvl="1" indent="-244345">
              <a:buFont typeface="Arial"/>
              <a:buChar char="-"/>
              <a:tabLst>
                <a:tab pos="645613" algn="l"/>
                <a:tab pos="646156" algn="l"/>
              </a:tabLst>
            </a:pP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koristiti sličice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i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materijale  koje je dijete već</a:t>
            </a:r>
            <a:r>
              <a:rPr sz="1368" b="1" spc="-17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upoznalo</a:t>
            </a:r>
            <a:endParaRPr sz="1368">
              <a:latin typeface="Arial"/>
              <a:cs typeface="Arial"/>
            </a:endParaRPr>
          </a:p>
          <a:p>
            <a:pPr marL="646156" lvl="1" indent="-244345">
              <a:buFont typeface="Arial"/>
              <a:buChar char="-"/>
              <a:tabLst>
                <a:tab pos="645613" algn="l"/>
                <a:tab pos="646156" algn="l"/>
              </a:tabLst>
            </a:pP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u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školi koristiti slikovni materijal iz</a:t>
            </a:r>
            <a:r>
              <a:rPr sz="1368" b="1" spc="43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knjiga</a:t>
            </a:r>
            <a:endParaRPr sz="1368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2232254" y="2360715"/>
            <a:ext cx="1403224" cy="1908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4851" y="2360715"/>
            <a:ext cx="1366702" cy="1908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346" y="2360715"/>
            <a:ext cx="1329539" cy="1908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25471" y="4410623"/>
            <a:ext cx="1256919" cy="1804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92</a:t>
            </a:fld>
            <a:endParaRPr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8074" y="1417429"/>
            <a:ext cx="4165298" cy="22147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303531" algn="l"/>
              </a:tabLst>
            </a:pPr>
            <a:r>
              <a:rPr sz="1368" dirty="0">
                <a:solidFill>
                  <a:srgbClr val="0072E6"/>
                </a:solidFill>
                <a:latin typeface="Arial"/>
                <a:cs typeface="Arial"/>
              </a:rPr>
              <a:t>-	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količina do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5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(materijali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s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čičkom </a:t>
            </a:r>
            <a:r>
              <a:rPr sz="1368" b="1" dirty="0">
                <a:solidFill>
                  <a:srgbClr val="0072E6"/>
                </a:solidFill>
                <a:latin typeface="Arial"/>
                <a:cs typeface="Arial"/>
              </a:rPr>
              <a:t>i</a:t>
            </a:r>
            <a:r>
              <a:rPr sz="1368" b="1" spc="30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368" b="1" spc="-4" dirty="0">
                <a:solidFill>
                  <a:srgbClr val="0072E6"/>
                </a:solidFill>
                <a:latin typeface="Arial"/>
                <a:cs typeface="Arial"/>
              </a:rPr>
              <a:t>interaktivni)</a:t>
            </a:r>
            <a:endParaRPr sz="1368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30542" y="3042251"/>
            <a:ext cx="2509780" cy="1567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5522" y="-12905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1076968" y="5027028"/>
            <a:ext cx="333629" cy="284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9176" y="3757944"/>
            <a:ext cx="3846562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-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Numicon materijali</a:t>
            </a:r>
            <a:r>
              <a:rPr sz="1539" b="1" spc="-56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9" dirty="0">
                <a:solidFill>
                  <a:srgbClr val="0072E6"/>
                </a:solidFill>
                <a:latin typeface="Arial"/>
                <a:cs typeface="Arial"/>
              </a:rPr>
              <a:t>(www.numicon.com)</a:t>
            </a:r>
            <a:endParaRPr sz="1539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75795" y="5027028"/>
            <a:ext cx="619012" cy="333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6601" y="4657576"/>
            <a:ext cx="684171" cy="660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99254" y="4657576"/>
            <a:ext cx="684171" cy="643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23863" y="4349373"/>
            <a:ext cx="667881" cy="9366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6638" y="1825759"/>
            <a:ext cx="2184134" cy="1638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2259" y="1238024"/>
            <a:ext cx="2184134" cy="1638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75145" y="1825759"/>
            <a:ext cx="2170451" cy="16276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8524" y="4490768"/>
            <a:ext cx="491300" cy="18172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87682" y="5027027"/>
            <a:ext cx="519970" cy="11507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93</a:t>
            </a:fld>
            <a:endParaRPr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803" y="1425247"/>
            <a:ext cx="2601479" cy="583135"/>
          </a:xfrm>
          <a:prstGeom prst="rect">
            <a:avLst/>
          </a:prstGeom>
        </p:spPr>
        <p:txBody>
          <a:bodyPr vert="horz" wrap="square" lIns="0" tIns="57557" rIns="0" bIns="0" rtlCol="0">
            <a:spAutoFit/>
          </a:bodyPr>
          <a:lstStyle/>
          <a:p>
            <a:pPr marL="304074" indent="-293757">
              <a:spcBef>
                <a:spcPts val="453"/>
              </a:spcBef>
              <a:buFont typeface="Trebuchet MS"/>
              <a:buChar char="‐"/>
              <a:tabLst>
                <a:tab pos="303531" algn="l"/>
                <a:tab pos="304617" algn="l"/>
              </a:tabLst>
            </a:pPr>
            <a:r>
              <a:rPr sz="1539" b="1" spc="-94" dirty="0">
                <a:solidFill>
                  <a:srgbClr val="0072E6"/>
                </a:solidFill>
                <a:latin typeface="Trebuchet MS"/>
                <a:cs typeface="Trebuchet MS"/>
              </a:rPr>
              <a:t>količina </a:t>
            </a:r>
            <a:r>
              <a:rPr sz="1539" b="1" spc="-56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539" b="1" spc="-162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24" dirty="0">
                <a:solidFill>
                  <a:srgbClr val="0072E6"/>
                </a:solidFill>
                <a:latin typeface="Trebuchet MS"/>
                <a:cs typeface="Trebuchet MS"/>
              </a:rPr>
              <a:t>5</a:t>
            </a:r>
            <a:endParaRPr sz="1539">
              <a:latin typeface="Trebuchet MS"/>
              <a:cs typeface="Trebuchet MS"/>
            </a:endParaRPr>
          </a:p>
          <a:p>
            <a:pPr marL="304074" indent="-293214">
              <a:spcBef>
                <a:spcPts val="371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539" b="1" spc="-90" dirty="0">
                <a:solidFill>
                  <a:srgbClr val="0072E6"/>
                </a:solidFill>
                <a:latin typeface="Trebuchet MS"/>
                <a:cs typeface="Trebuchet MS"/>
              </a:rPr>
              <a:t>koristiti </a:t>
            </a:r>
            <a:r>
              <a:rPr sz="1539" b="1" spc="-68" dirty="0">
                <a:solidFill>
                  <a:srgbClr val="0072E6"/>
                </a:solidFill>
                <a:latin typeface="Trebuchet MS"/>
                <a:cs typeface="Trebuchet MS"/>
              </a:rPr>
              <a:t>domino </a:t>
            </a:r>
            <a:r>
              <a:rPr sz="1539" b="1" spc="-94" dirty="0">
                <a:solidFill>
                  <a:srgbClr val="0072E6"/>
                </a:solidFill>
                <a:latin typeface="Trebuchet MS"/>
                <a:cs typeface="Trebuchet MS"/>
              </a:rPr>
              <a:t>princip </a:t>
            </a:r>
            <a:r>
              <a:rPr sz="1539" b="1" spc="-56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539" b="1" spc="-299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24" dirty="0">
                <a:solidFill>
                  <a:srgbClr val="0072E6"/>
                </a:solidFill>
                <a:latin typeface="Trebuchet MS"/>
                <a:cs typeface="Trebuchet MS"/>
              </a:rPr>
              <a:t>5</a:t>
            </a:r>
            <a:endParaRPr sz="1539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257" y="118213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3357553" y="2195211"/>
            <a:ext cx="504983" cy="553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5728" y="2318362"/>
            <a:ext cx="195164" cy="15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8337" y="2195211"/>
            <a:ext cx="423215" cy="561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55354" y="2195211"/>
            <a:ext cx="423853" cy="561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33009" y="2195211"/>
            <a:ext cx="423853" cy="561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0746" y="2994715"/>
            <a:ext cx="2831816" cy="21228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68073" y="5234452"/>
            <a:ext cx="2751345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marR="4344" indent="-293214">
              <a:spcBef>
                <a:spcPts val="86"/>
              </a:spcBef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Counting Box </a:t>
            </a:r>
            <a:r>
              <a:rPr sz="1539" b="1" spc="-9" dirty="0">
                <a:solidFill>
                  <a:srgbClr val="0072E6"/>
                </a:solidFill>
                <a:latin typeface="Arial"/>
                <a:cs typeface="Arial"/>
              </a:rPr>
              <a:t>Worksshop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1 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(Nathan-ww</a:t>
            </a:r>
            <a:r>
              <a:rPr sz="1539" b="1" spc="-60" dirty="0">
                <a:solidFill>
                  <a:srgbClr val="0072E6"/>
                </a:solidFill>
                <a:latin typeface="Arial"/>
                <a:cs typeface="Arial"/>
              </a:rPr>
              <a:t>w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.prometal.hr)</a:t>
            </a:r>
            <a:endParaRPr sz="1539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95387" y="670487"/>
            <a:ext cx="260637" cy="2606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8968" y="1641358"/>
            <a:ext cx="3404565" cy="7995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0390" y="2773173"/>
            <a:ext cx="3061177" cy="16648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0390" y="4596326"/>
            <a:ext cx="3061177" cy="1588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94</a:t>
            </a:fld>
            <a:endParaRPr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204" y="1336956"/>
            <a:ext cx="3293252" cy="1795707"/>
          </a:xfrm>
          <a:prstGeom prst="rect">
            <a:avLst/>
          </a:prstGeom>
        </p:spPr>
        <p:txBody>
          <a:bodyPr vert="horz" wrap="square" lIns="0" tIns="51584" rIns="0" bIns="0" rtlCol="0">
            <a:spAutoFit/>
          </a:bodyPr>
          <a:lstStyle/>
          <a:p>
            <a:pPr marL="304074" indent="-293214">
              <a:spcBef>
                <a:spcPts val="406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539" b="1" spc="-77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539" b="1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11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539">
              <a:latin typeface="Trebuchet MS"/>
              <a:cs typeface="Trebuchet MS"/>
            </a:endParaRPr>
          </a:p>
          <a:p>
            <a:pPr marL="646156" lvl="1" indent="-244345">
              <a:spcBef>
                <a:spcPts val="641"/>
              </a:spcBef>
              <a:buFont typeface="Trebuchet MS"/>
              <a:buChar char="‐"/>
              <a:tabLst>
                <a:tab pos="645613" algn="l"/>
                <a:tab pos="646156" algn="l"/>
                <a:tab pos="2833857" algn="l"/>
              </a:tabLst>
            </a:pPr>
            <a:r>
              <a:rPr sz="1710" b="1" spc="-145" dirty="0">
                <a:solidFill>
                  <a:srgbClr val="0072E6"/>
                </a:solidFill>
                <a:latin typeface="Trebuchet MS"/>
                <a:cs typeface="Trebuchet MS"/>
              </a:rPr>
              <a:t>zbrajanje,</a:t>
            </a:r>
            <a:r>
              <a:rPr sz="1710" b="1" spc="-9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03" dirty="0">
                <a:solidFill>
                  <a:srgbClr val="0072E6"/>
                </a:solidFill>
                <a:latin typeface="Trebuchet MS"/>
                <a:cs typeface="Trebuchet MS"/>
              </a:rPr>
              <a:t>dodavanje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 ‐	</a:t>
            </a:r>
            <a:r>
              <a:rPr sz="3078" b="1" spc="-274" dirty="0">
                <a:solidFill>
                  <a:srgbClr val="DE2C08"/>
                </a:solidFill>
                <a:latin typeface="Trebuchet MS"/>
                <a:cs typeface="Trebuchet MS"/>
              </a:rPr>
              <a:t>+</a:t>
            </a:r>
            <a:endParaRPr sz="3078">
              <a:latin typeface="Trebuchet MS"/>
              <a:cs typeface="Trebuchet MS"/>
            </a:endParaRPr>
          </a:p>
          <a:p>
            <a:pPr marL="646156" lvl="1" indent="-244345">
              <a:spcBef>
                <a:spcPts val="496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710" b="1" spc="-111" dirty="0">
                <a:solidFill>
                  <a:srgbClr val="0072E6"/>
                </a:solidFill>
                <a:latin typeface="Trebuchet MS"/>
                <a:cs typeface="Trebuchet MS"/>
              </a:rPr>
              <a:t>pojam, </a:t>
            </a:r>
            <a:r>
              <a:rPr sz="1710" b="1" spc="-145" dirty="0">
                <a:solidFill>
                  <a:srgbClr val="0072E6"/>
                </a:solidFill>
                <a:latin typeface="Trebuchet MS"/>
                <a:cs typeface="Trebuchet MS"/>
              </a:rPr>
              <a:t>značenje, 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imenovanje</a:t>
            </a:r>
            <a:endParaRPr sz="1710">
              <a:latin typeface="Trebuchet MS"/>
              <a:cs typeface="Trebuchet MS"/>
            </a:endParaRPr>
          </a:p>
          <a:p>
            <a:pPr marL="645613" lvl="1" indent="-244888">
              <a:spcBef>
                <a:spcPts val="410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710" b="1" spc="-21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5</a:t>
            </a:r>
            <a:endParaRPr sz="1710">
              <a:latin typeface="Trebuchet MS"/>
              <a:cs typeface="Trebuchet MS"/>
            </a:endParaRPr>
          </a:p>
          <a:p>
            <a:pPr marL="645613" lvl="1" indent="-244888">
              <a:spcBef>
                <a:spcPts val="410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 10</a:t>
            </a:r>
            <a:endParaRPr sz="171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6754353" y="1481663"/>
            <a:ext cx="1343746" cy="19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73461" y="1479764"/>
            <a:ext cx="1482370" cy="57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19111" y="2157419"/>
            <a:ext cx="1001496" cy="268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6014" y="2771870"/>
            <a:ext cx="1522769" cy="4072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74764" y="3325722"/>
            <a:ext cx="1506479" cy="2280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7592" y="3661293"/>
            <a:ext cx="1221734" cy="3554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4309" y="3568625"/>
            <a:ext cx="588387" cy="711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2503" y="5264302"/>
            <a:ext cx="2237032" cy="7059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7661" y="4199860"/>
            <a:ext cx="2301874" cy="8719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95</a:t>
            </a:fld>
            <a:endParaRPr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823" y="1432089"/>
            <a:ext cx="3040217" cy="1166816"/>
          </a:xfrm>
          <a:prstGeom prst="rect">
            <a:avLst/>
          </a:prstGeom>
        </p:spPr>
        <p:txBody>
          <a:bodyPr vert="horz" wrap="square" lIns="0" tIns="51584" rIns="0" bIns="0" rtlCol="0">
            <a:spAutoFit/>
          </a:bodyPr>
          <a:lstStyle/>
          <a:p>
            <a:pPr marL="304074" indent="-293214">
              <a:spcBef>
                <a:spcPts val="406"/>
              </a:spcBef>
              <a:buFont typeface="Trebuchet MS"/>
              <a:buChar char="‐"/>
              <a:tabLst>
                <a:tab pos="303531" algn="l"/>
                <a:tab pos="304074" algn="l"/>
              </a:tabLst>
            </a:pPr>
            <a:r>
              <a:rPr sz="1539" b="1" spc="-77" dirty="0">
                <a:solidFill>
                  <a:srgbClr val="0072E6"/>
                </a:solidFill>
                <a:latin typeface="Trebuchet MS"/>
                <a:cs typeface="Trebuchet MS"/>
              </a:rPr>
              <a:t>Matematičke</a:t>
            </a:r>
            <a:r>
              <a:rPr sz="1539" b="1" spc="-133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539" b="1" spc="-111" dirty="0">
                <a:solidFill>
                  <a:srgbClr val="0072E6"/>
                </a:solidFill>
                <a:latin typeface="Trebuchet MS"/>
                <a:cs typeface="Trebuchet MS"/>
              </a:rPr>
              <a:t>operacije</a:t>
            </a:r>
            <a:endParaRPr sz="1539">
              <a:latin typeface="Trebuchet MS"/>
              <a:cs typeface="Trebuchet MS"/>
            </a:endParaRPr>
          </a:p>
          <a:p>
            <a:pPr marL="645613" lvl="1" indent="-244888">
              <a:spcBef>
                <a:spcPts val="641"/>
              </a:spcBef>
              <a:buFont typeface="Trebuchet MS"/>
              <a:buChar char="‐"/>
              <a:tabLst>
                <a:tab pos="645613" algn="l"/>
                <a:tab pos="646156" algn="l"/>
                <a:tab pos="2833857" algn="l"/>
              </a:tabLst>
            </a:pPr>
            <a:r>
              <a:rPr sz="1710" b="1" spc="-158" dirty="0">
                <a:solidFill>
                  <a:srgbClr val="0072E6"/>
                </a:solidFill>
                <a:latin typeface="Trebuchet MS"/>
                <a:cs typeface="Trebuchet MS"/>
              </a:rPr>
              <a:t>zb</a:t>
            </a:r>
            <a:r>
              <a:rPr sz="1710" b="1" spc="-162" dirty="0">
                <a:solidFill>
                  <a:srgbClr val="0072E6"/>
                </a:solidFill>
                <a:latin typeface="Trebuchet MS"/>
                <a:cs typeface="Trebuchet MS"/>
              </a:rPr>
              <a:t>r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54" dirty="0">
                <a:solidFill>
                  <a:srgbClr val="0072E6"/>
                </a:solidFill>
                <a:latin typeface="Trebuchet MS"/>
                <a:cs typeface="Trebuchet MS"/>
              </a:rPr>
              <a:t>janje</a:t>
            </a:r>
            <a:r>
              <a:rPr sz="1710" b="1" spc="-115" dirty="0">
                <a:solidFill>
                  <a:srgbClr val="0072E6"/>
                </a:solidFill>
                <a:latin typeface="Trebuchet MS"/>
                <a:cs typeface="Trebuchet MS"/>
              </a:rPr>
              <a:t>,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dod</a:t>
            </a:r>
            <a:r>
              <a:rPr sz="1710" b="1" spc="-94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20" dirty="0">
                <a:solidFill>
                  <a:srgbClr val="0072E6"/>
                </a:solidFill>
                <a:latin typeface="Trebuchet MS"/>
                <a:cs typeface="Trebuchet MS"/>
              </a:rPr>
              <a:t>v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nje</a:t>
            </a:r>
            <a:r>
              <a:rPr sz="1710" b="1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‐</a:t>
            </a:r>
            <a:r>
              <a:rPr sz="1710" b="1" dirty="0">
                <a:solidFill>
                  <a:srgbClr val="0072E6"/>
                </a:solidFill>
                <a:latin typeface="Trebuchet MS"/>
                <a:cs typeface="Trebuchet MS"/>
              </a:rPr>
              <a:t>	</a:t>
            </a:r>
            <a:r>
              <a:rPr sz="3078" b="1" spc="-274" dirty="0">
                <a:solidFill>
                  <a:srgbClr val="DE2C08"/>
                </a:solidFill>
                <a:latin typeface="Trebuchet MS"/>
                <a:cs typeface="Trebuchet MS"/>
              </a:rPr>
              <a:t>+</a:t>
            </a:r>
            <a:endParaRPr sz="3078">
              <a:latin typeface="Trebuchet MS"/>
              <a:cs typeface="Trebuchet MS"/>
            </a:endParaRPr>
          </a:p>
          <a:p>
            <a:pPr marL="645613" lvl="1" indent="-244888">
              <a:spcBef>
                <a:spcPts val="496"/>
              </a:spcBef>
              <a:buFont typeface="Trebuchet MS"/>
              <a:buChar char="‐"/>
              <a:tabLst>
                <a:tab pos="645613" algn="l"/>
                <a:tab pos="646156" algn="l"/>
              </a:tabLst>
            </a:pPr>
            <a:r>
              <a:rPr sz="1710" b="1" spc="-86" dirty="0">
                <a:solidFill>
                  <a:srgbClr val="0072E6"/>
                </a:solidFill>
                <a:latin typeface="Trebuchet MS"/>
                <a:cs typeface="Trebuchet MS"/>
              </a:rPr>
              <a:t>Numicon</a:t>
            </a:r>
            <a:endParaRPr sz="171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5" name="object 5"/>
          <p:cNvSpPr/>
          <p:nvPr/>
        </p:nvSpPr>
        <p:spPr>
          <a:xfrm>
            <a:off x="863912" y="4053210"/>
            <a:ext cx="2091868" cy="1347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2393" y="3507517"/>
            <a:ext cx="2445597" cy="775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2217" y="1243236"/>
            <a:ext cx="1991157" cy="630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8044" y="2053607"/>
            <a:ext cx="2050967" cy="6012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866" y="3063425"/>
            <a:ext cx="572383" cy="7715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26595" y="2896324"/>
            <a:ext cx="458649" cy="6541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9591" y="2760415"/>
            <a:ext cx="2741570" cy="6067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94310" y="4361754"/>
            <a:ext cx="2660447" cy="19964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24555" y="4692761"/>
            <a:ext cx="619012" cy="6678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91975" y="5470762"/>
            <a:ext cx="684171" cy="6431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7272314" y="4166275"/>
            <a:ext cx="684171" cy="1056664"/>
            <a:chOff x="8504567" y="4643627"/>
            <a:chExt cx="800100" cy="1235710"/>
          </a:xfrm>
        </p:grpSpPr>
        <p:sp>
          <p:nvSpPr>
            <p:cNvPr id="16" name="object 16"/>
            <p:cNvSpPr/>
            <p:nvPr/>
          </p:nvSpPr>
          <p:spPr>
            <a:xfrm>
              <a:off x="8552561" y="5451347"/>
              <a:ext cx="723900" cy="42748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04567" y="4643627"/>
              <a:ext cx="800100" cy="77116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7313353" y="5311773"/>
            <a:ext cx="667881" cy="9610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96</a:t>
            </a:fld>
            <a:endParaRPr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1785" y="5220551"/>
            <a:ext cx="2925645" cy="1052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823" y="1392015"/>
            <a:ext cx="3203115" cy="1447602"/>
          </a:xfrm>
          <a:prstGeom prst="rect">
            <a:avLst/>
          </a:prstGeom>
        </p:spPr>
        <p:txBody>
          <a:bodyPr vert="horz" wrap="square" lIns="0" tIns="57557" rIns="0" bIns="0" rtlCol="0">
            <a:spAutoFit/>
          </a:bodyPr>
          <a:lstStyle/>
          <a:p>
            <a:pPr marL="304074" indent="-293214">
              <a:spcBef>
                <a:spcPts val="453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Količina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do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10</a:t>
            </a:r>
            <a:endParaRPr sz="1539">
              <a:latin typeface="Arial"/>
              <a:cs typeface="Arial"/>
            </a:endParaRPr>
          </a:p>
          <a:p>
            <a:pPr marL="304074" indent="-293757">
              <a:spcBef>
                <a:spcPts val="371"/>
              </a:spcBef>
              <a:buFont typeface="Arial"/>
              <a:buChar char="-"/>
              <a:tabLst>
                <a:tab pos="303531" algn="l"/>
                <a:tab pos="304617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koristiti princip</a:t>
            </a:r>
            <a:r>
              <a:rPr sz="1539" b="1" spc="-9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domina</a:t>
            </a:r>
            <a:endParaRPr sz="1539">
              <a:latin typeface="Arial"/>
              <a:cs typeface="Arial"/>
            </a:endParaRPr>
          </a:p>
          <a:p>
            <a:pPr marL="304074" indent="-293757">
              <a:spcBef>
                <a:spcPts val="368"/>
              </a:spcBef>
              <a:buFont typeface="Arial"/>
              <a:buChar char="-"/>
              <a:tabLst>
                <a:tab pos="303531" algn="l"/>
                <a:tab pos="304617" algn="l"/>
              </a:tabLst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imenovati brojeve</a:t>
            </a:r>
            <a:r>
              <a:rPr sz="1539" b="1" spc="-21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(6-10)</a:t>
            </a:r>
            <a:endParaRPr sz="1539">
              <a:latin typeface="Arial"/>
              <a:cs typeface="Arial"/>
            </a:endParaRPr>
          </a:p>
          <a:p>
            <a:pPr marL="304074" indent="-293757">
              <a:spcBef>
                <a:spcPts val="368"/>
              </a:spcBef>
              <a:buFont typeface="Arial"/>
              <a:buChar char="-"/>
              <a:tabLst>
                <a:tab pos="303531" algn="l"/>
                <a:tab pos="304617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razvrstavanje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ili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kao</a:t>
            </a:r>
            <a:r>
              <a:rPr sz="1539" b="1" spc="-81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flashcards</a:t>
            </a:r>
            <a:endParaRPr sz="1539">
              <a:latin typeface="Arial"/>
              <a:cs typeface="Arial"/>
            </a:endParaRPr>
          </a:p>
          <a:p>
            <a:pPr marL="304074" indent="-293757">
              <a:spcBef>
                <a:spcPts val="371"/>
              </a:spcBef>
              <a:buFont typeface="Arial"/>
              <a:buChar char="-"/>
              <a:tabLst>
                <a:tab pos="303531" algn="l"/>
                <a:tab pos="304617" algn="l"/>
              </a:tabLst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nastaviti s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Numiconom</a:t>
            </a:r>
            <a:r>
              <a:rPr sz="1539" b="1" spc="-47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(6-10)</a:t>
            </a:r>
            <a:endParaRPr sz="1539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6041447" y="1223036"/>
            <a:ext cx="1639404" cy="2152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9189" y="5336533"/>
            <a:ext cx="480223" cy="8633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0295" y="5520934"/>
            <a:ext cx="491300" cy="714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4954" y="5336533"/>
            <a:ext cx="497163" cy="863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51731" y="5089581"/>
            <a:ext cx="519970" cy="11409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80862" y="5089581"/>
            <a:ext cx="475010" cy="11507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4257" y="3111349"/>
            <a:ext cx="4617829" cy="20433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64608" y="3534884"/>
            <a:ext cx="362285" cy="15436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1160" y="3534884"/>
            <a:ext cx="375967" cy="106144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97</a:t>
            </a:fld>
            <a:endParaRPr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718" y="4840672"/>
            <a:ext cx="1581412" cy="1368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823" y="1345900"/>
            <a:ext cx="2698132" cy="1869819"/>
          </a:xfrm>
          <a:prstGeom prst="rect">
            <a:avLst/>
          </a:prstGeom>
        </p:spPr>
        <p:txBody>
          <a:bodyPr vert="horz" wrap="square" lIns="0" tIns="124345" rIns="0" bIns="0" rtlCol="0">
            <a:spAutoFit/>
          </a:bodyPr>
          <a:lstStyle/>
          <a:p>
            <a:pPr marL="10860">
              <a:spcBef>
                <a:spcPts val="979"/>
              </a:spcBef>
              <a:tabLst>
                <a:tab pos="303531" algn="l"/>
                <a:tab pos="2491774" algn="l"/>
              </a:tabLst>
            </a:pP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b="1" spc="-158" dirty="0">
                <a:solidFill>
                  <a:srgbClr val="0072E6"/>
                </a:solidFill>
                <a:latin typeface="Trebuchet MS"/>
                <a:cs typeface="Trebuchet MS"/>
              </a:rPr>
              <a:t>zb</a:t>
            </a:r>
            <a:r>
              <a:rPr sz="1710" b="1" spc="-162" dirty="0">
                <a:solidFill>
                  <a:srgbClr val="0072E6"/>
                </a:solidFill>
                <a:latin typeface="Trebuchet MS"/>
                <a:cs typeface="Trebuchet MS"/>
              </a:rPr>
              <a:t>r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54" dirty="0">
                <a:solidFill>
                  <a:srgbClr val="0072E6"/>
                </a:solidFill>
                <a:latin typeface="Trebuchet MS"/>
                <a:cs typeface="Trebuchet MS"/>
              </a:rPr>
              <a:t>janje</a:t>
            </a:r>
            <a:r>
              <a:rPr sz="1710" b="1" spc="-115" dirty="0">
                <a:solidFill>
                  <a:srgbClr val="0072E6"/>
                </a:solidFill>
                <a:latin typeface="Trebuchet MS"/>
                <a:cs typeface="Trebuchet MS"/>
              </a:rPr>
              <a:t>,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dod</a:t>
            </a:r>
            <a:r>
              <a:rPr sz="1710" b="1" spc="-94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20" dirty="0">
                <a:solidFill>
                  <a:srgbClr val="0072E6"/>
                </a:solidFill>
                <a:latin typeface="Trebuchet MS"/>
                <a:cs typeface="Trebuchet MS"/>
              </a:rPr>
              <a:t>v</a:t>
            </a:r>
            <a:r>
              <a:rPr sz="1710" b="1" spc="-73" dirty="0">
                <a:solidFill>
                  <a:srgbClr val="0072E6"/>
                </a:solidFill>
                <a:latin typeface="Trebuchet MS"/>
                <a:cs typeface="Trebuchet MS"/>
              </a:rPr>
              <a:t>a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nje</a:t>
            </a:r>
            <a:r>
              <a:rPr sz="1710" b="1" spc="-115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07" dirty="0">
                <a:solidFill>
                  <a:srgbClr val="0072E6"/>
                </a:solidFill>
                <a:latin typeface="Trebuchet MS"/>
                <a:cs typeface="Trebuchet MS"/>
              </a:rPr>
              <a:t>‐</a:t>
            </a:r>
            <a:r>
              <a:rPr sz="1710" b="1" dirty="0">
                <a:solidFill>
                  <a:srgbClr val="0072E6"/>
                </a:solidFill>
                <a:latin typeface="Trebuchet MS"/>
                <a:cs typeface="Trebuchet MS"/>
              </a:rPr>
              <a:t>	</a:t>
            </a:r>
            <a:r>
              <a:rPr sz="3078" b="1" spc="-274" dirty="0">
                <a:solidFill>
                  <a:srgbClr val="DE2C08"/>
                </a:solidFill>
                <a:latin typeface="Trebuchet MS"/>
                <a:cs typeface="Trebuchet MS"/>
              </a:rPr>
              <a:t>+</a:t>
            </a:r>
            <a:endParaRPr sz="3078">
              <a:latin typeface="Trebuchet MS"/>
              <a:cs typeface="Trebuchet MS"/>
            </a:endParaRPr>
          </a:p>
          <a:p>
            <a:pPr marL="401269">
              <a:spcBef>
                <a:spcPts val="496"/>
              </a:spcBef>
              <a:tabLst>
                <a:tab pos="645613" algn="l"/>
              </a:tabLst>
            </a:pP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 20</a:t>
            </a:r>
            <a:endParaRPr sz="1710">
              <a:latin typeface="Trebuchet MS"/>
              <a:cs typeface="Trebuchet MS"/>
            </a:endParaRPr>
          </a:p>
          <a:p>
            <a:pPr marL="401269">
              <a:spcBef>
                <a:spcPts val="410"/>
              </a:spcBef>
              <a:tabLst>
                <a:tab pos="645613" algn="l"/>
              </a:tabLst>
            </a:pP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 100</a:t>
            </a:r>
            <a:endParaRPr sz="1710">
              <a:latin typeface="Trebuchet MS"/>
              <a:cs typeface="Trebuchet MS"/>
            </a:endParaRPr>
          </a:p>
          <a:p>
            <a:pPr marL="401269">
              <a:spcBef>
                <a:spcPts val="410"/>
              </a:spcBef>
              <a:tabLst>
                <a:tab pos="645613" algn="l"/>
              </a:tabLst>
            </a:pP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1</a:t>
            </a:r>
            <a:r>
              <a:rPr sz="1710" b="1" spc="-209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710">
              <a:latin typeface="Trebuchet MS"/>
              <a:cs typeface="Trebuchet MS"/>
            </a:endParaRPr>
          </a:p>
          <a:p>
            <a:pPr marL="401269">
              <a:spcBef>
                <a:spcPts val="410"/>
              </a:spcBef>
              <a:tabLst>
                <a:tab pos="645613" algn="l"/>
              </a:tabLst>
            </a:pPr>
            <a:r>
              <a:rPr sz="1710" spc="-107" dirty="0">
                <a:solidFill>
                  <a:srgbClr val="0072E6"/>
                </a:solidFill>
                <a:latin typeface="Trebuchet MS"/>
                <a:cs typeface="Trebuchet MS"/>
              </a:rPr>
              <a:t>‐	</a:t>
            </a:r>
            <a:r>
              <a:rPr sz="1710" b="1" spc="-64" dirty="0">
                <a:solidFill>
                  <a:srgbClr val="0072E6"/>
                </a:solidFill>
                <a:latin typeface="Trebuchet MS"/>
                <a:cs typeface="Trebuchet MS"/>
              </a:rPr>
              <a:t>do 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1 000</a:t>
            </a:r>
            <a:r>
              <a:rPr sz="1710" b="1" spc="-214" dirty="0">
                <a:solidFill>
                  <a:srgbClr val="0072E6"/>
                </a:solidFill>
                <a:latin typeface="Trebuchet MS"/>
                <a:cs typeface="Trebuchet MS"/>
              </a:rPr>
              <a:t> </a:t>
            </a:r>
            <a:r>
              <a:rPr sz="1710" b="1" spc="-137" dirty="0">
                <a:solidFill>
                  <a:srgbClr val="0072E6"/>
                </a:solidFill>
                <a:latin typeface="Trebuchet MS"/>
                <a:cs typeface="Trebuchet MS"/>
              </a:rPr>
              <a:t>000</a:t>
            </a:r>
            <a:endParaRPr sz="171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499" y="170826"/>
            <a:ext cx="7784345" cy="68807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17105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969470" y="3426068"/>
            <a:ext cx="1095976" cy="1246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16654" y="3416945"/>
            <a:ext cx="1109009" cy="12621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25894" y="4783984"/>
            <a:ext cx="1571639" cy="1359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6253" y="4808093"/>
            <a:ext cx="1544922" cy="1335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58285" y="2292950"/>
            <a:ext cx="1221734" cy="2929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862" y="1304639"/>
            <a:ext cx="2184412" cy="5968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945481" y="2292950"/>
            <a:ext cx="692859" cy="2109527"/>
            <a:chOff x="5783465" y="2452877"/>
            <a:chExt cx="810260" cy="2466975"/>
          </a:xfrm>
        </p:grpSpPr>
        <p:sp>
          <p:nvSpPr>
            <p:cNvPr id="13" name="object 13"/>
            <p:cNvSpPr/>
            <p:nvPr/>
          </p:nvSpPr>
          <p:spPr>
            <a:xfrm>
              <a:off x="5812421" y="3562350"/>
              <a:ext cx="781050" cy="135712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83465" y="2452877"/>
              <a:ext cx="781050" cy="11239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703282" y="2185438"/>
            <a:ext cx="748244" cy="2266995"/>
            <a:chOff x="6669671" y="2327148"/>
            <a:chExt cx="875030" cy="2651125"/>
          </a:xfrm>
        </p:grpSpPr>
        <p:sp>
          <p:nvSpPr>
            <p:cNvPr id="16" name="object 16"/>
            <p:cNvSpPr/>
            <p:nvPr/>
          </p:nvSpPr>
          <p:spPr>
            <a:xfrm>
              <a:off x="6669671" y="3137153"/>
              <a:ext cx="874775" cy="18407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96341" y="2327148"/>
              <a:ext cx="800100" cy="7718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7082691" y="3966367"/>
            <a:ext cx="1182375" cy="548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9124" y="5107565"/>
            <a:ext cx="1200300" cy="6210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98</a:t>
            </a:fld>
            <a:endParaRPr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346" y="2625261"/>
            <a:ext cx="2512537" cy="3604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3020" y="1369863"/>
            <a:ext cx="5396263" cy="95840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indent="-293214">
              <a:spcBef>
                <a:spcPts val="86"/>
              </a:spcBef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količina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do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20</a:t>
            </a:r>
            <a:endParaRPr sz="1539">
              <a:latin typeface="Arial"/>
              <a:cs typeface="Arial"/>
            </a:endParaRPr>
          </a:p>
          <a:p>
            <a:pPr marL="304074" indent="-293214"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koristiti Numicon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- mjesne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vrijednosti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“kao</a:t>
            </a:r>
            <a:r>
              <a:rPr sz="1539" b="1" spc="-60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zbrajanje”</a:t>
            </a:r>
            <a:endParaRPr sz="1539">
              <a:latin typeface="Arial"/>
              <a:cs typeface="Arial"/>
            </a:endParaRPr>
          </a:p>
          <a:p>
            <a:pPr marL="304074" indent="-293214"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imenovati brojeve</a:t>
            </a:r>
            <a:r>
              <a:rPr sz="1539" b="1" spc="-13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17" dirty="0">
                <a:solidFill>
                  <a:srgbClr val="0072E6"/>
                </a:solidFill>
                <a:latin typeface="Arial"/>
                <a:cs typeface="Arial"/>
              </a:rPr>
              <a:t>(11-20)</a:t>
            </a:r>
            <a:endParaRPr sz="1539">
              <a:latin typeface="Arial"/>
              <a:cs typeface="Arial"/>
            </a:endParaRPr>
          </a:p>
          <a:p>
            <a:pPr marL="304074" indent="-293214">
              <a:buFont typeface="Arial"/>
              <a:buChar char="-"/>
              <a:tabLst>
                <a:tab pos="303531" algn="l"/>
                <a:tab pos="304074" algn="l"/>
              </a:tabLst>
            </a:pP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razvrstavanje </a:t>
            </a:r>
            <a:r>
              <a:rPr sz="1539" b="1" dirty="0">
                <a:solidFill>
                  <a:srgbClr val="0072E6"/>
                </a:solidFill>
                <a:latin typeface="Arial"/>
                <a:cs typeface="Arial"/>
              </a:rPr>
              <a:t>ili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kao</a:t>
            </a:r>
            <a:r>
              <a:rPr sz="1539" b="1" spc="-21" dirty="0">
                <a:solidFill>
                  <a:srgbClr val="0072E6"/>
                </a:solidFill>
                <a:latin typeface="Arial"/>
                <a:cs typeface="Arial"/>
              </a:rPr>
              <a:t> </a:t>
            </a:r>
            <a:r>
              <a:rPr sz="1539" b="1" spc="-4" dirty="0">
                <a:solidFill>
                  <a:srgbClr val="0072E6"/>
                </a:solidFill>
                <a:latin typeface="Arial"/>
                <a:cs typeface="Arial"/>
              </a:rPr>
              <a:t>flashcards</a:t>
            </a:r>
            <a:endParaRPr sz="1539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0" y="493906"/>
            <a:ext cx="7819097" cy="99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7000" y="52620"/>
            <a:ext cx="4064302" cy="136518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Koraci </a:t>
            </a:r>
            <a:r>
              <a:rPr dirty="0"/>
              <a:t>u učenju</a:t>
            </a:r>
            <a:r>
              <a:rPr spc="-56" dirty="0"/>
              <a:t> </a:t>
            </a:r>
            <a:r>
              <a:rPr dirty="0"/>
              <a:t>matematike</a:t>
            </a:r>
          </a:p>
        </p:txBody>
      </p:sp>
      <p:sp>
        <p:nvSpPr>
          <p:cNvPr id="6" name="object 6"/>
          <p:cNvSpPr/>
          <p:nvPr/>
        </p:nvSpPr>
        <p:spPr>
          <a:xfrm>
            <a:off x="3448124" y="2644158"/>
            <a:ext cx="2247990" cy="2370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9873" y="2647260"/>
            <a:ext cx="2709800" cy="1896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3068" y="4623693"/>
            <a:ext cx="2133962" cy="1665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629750" y="5649298"/>
            <a:ext cx="1798392" cy="1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79">
              <a:lnSpc>
                <a:spcPts val="1223"/>
              </a:lnSpc>
            </a:pPr>
            <a:fld id="{81D60167-4931-47E6-BA6A-407CBD079E47}" type="slidenum">
              <a:rPr dirty="0"/>
              <a:pPr marL="32579">
                <a:lnSpc>
                  <a:spcPts val="1223"/>
                </a:lnSpc>
              </a:pPr>
              <a:t>99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4495</Words>
  <Application>Microsoft Office PowerPoint</Application>
  <PresentationFormat>Prikaz na zaslonu (4:3)</PresentationFormat>
  <Paragraphs>1036</Paragraphs>
  <Slides>164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164</vt:i4>
      </vt:variant>
    </vt:vector>
  </HeadingPairs>
  <TitlesOfParts>
    <vt:vector size="171" baseType="lpstr">
      <vt:lpstr>Arial</vt:lpstr>
      <vt:lpstr>Calibri</vt:lpstr>
      <vt:lpstr>Microsoft Sans Serif</vt:lpstr>
      <vt:lpstr>Times New Roman</vt:lpstr>
      <vt:lpstr>Trebuchet MS</vt:lpstr>
      <vt:lpstr>work sans</vt:lpstr>
      <vt:lpstr>Office Theme</vt:lpstr>
      <vt:lpstr> Matematičke sposobnosti djece</vt:lpstr>
      <vt:lpstr>PowerPoint prezentacija</vt:lpstr>
      <vt:lpstr>PowerPoint prezentacija</vt:lpstr>
      <vt:lpstr>PowerPoint prezentacija</vt:lpstr>
      <vt:lpstr>Prve vještine</vt:lpstr>
      <vt:lpstr>Prve vještine</vt:lpstr>
      <vt:lpstr>Prve vještine</vt:lpstr>
      <vt:lpstr>Prve vještine</vt:lpstr>
      <vt:lpstr>Prve vještine</vt:lpstr>
      <vt:lpstr>Dijete od 12 – 24 mjeseci</vt:lpstr>
      <vt:lpstr>Dijete od 12 – 24 mjeseci</vt:lpstr>
      <vt:lpstr>Dijete od 12 – 24 mjeseci</vt:lpstr>
      <vt:lpstr>Dijete od 2. do 3. godine</vt:lpstr>
      <vt:lpstr>Dijete između 3. i</vt:lpstr>
      <vt:lpstr>Dijete između 3. i</vt:lpstr>
      <vt:lpstr>Dijete između 3. i</vt:lpstr>
      <vt:lpstr>Dijete u dobi od 5 godina</vt:lpstr>
      <vt:lpstr>Dijete u dobi od 5 godina</vt:lpstr>
      <vt:lpstr>Dijete u dobi od 5 godina</vt:lpstr>
      <vt:lpstr>PowerPoint prezentacija</vt:lpstr>
      <vt:lpstr>PowerPoint prezentacija</vt:lpstr>
      <vt:lpstr>PowerPoint prezentacija</vt:lpstr>
      <vt:lpstr>PowerPoint prezentacija</vt:lpstr>
      <vt:lpstr>Predmatematičke vještine nužne za razvoj matematičke kompetencije</vt:lpstr>
      <vt:lpstr>Predmatematičke vještine nužne za razvoj matematičke kompetencije</vt:lpstr>
      <vt:lpstr>Predmatematičke vještine nužne za razvoj matematičke kompetencije</vt:lpstr>
      <vt:lpstr>CILJ</vt:lpstr>
      <vt:lpstr>ZADACI</vt:lpstr>
      <vt:lpstr>PowerPoint prezentacija</vt:lpstr>
      <vt:lpstr>PowerPoint prezentacija</vt:lpstr>
      <vt:lpstr>Zašto je matematika teška?</vt:lpstr>
      <vt:lpstr>Sustav metodičkih načela u nastavi matematike</vt:lpstr>
      <vt:lpstr>1.MAT: Učenik uparuje, svrstava i razvrstava predmete i oblike</vt:lpstr>
      <vt:lpstr>2.MAT: Učenik određuje odnose u prostoru (gore-dolje; lijevo-desno)</vt:lpstr>
      <vt:lpstr>3.MAT: Učenik niže predmete (po veličini, visini, širini)</vt:lpstr>
      <vt:lpstr>4.MAT: Učenik prebrojava skup od 10 elemenata</vt:lpstr>
      <vt:lpstr>5.MAT: Učenik opisuje i prikazuje količine brojem (do 5 elemenata)</vt:lpstr>
      <vt:lpstr>6.MAT: Učenik opisuje i prikazuje količine brojem (do 10 elemenata)</vt:lpstr>
      <vt:lpstr>7.MAT: Učenik zbraja i oduzima brojeve do 5</vt:lpstr>
      <vt:lpstr>8.MAT: Učenik zbraja i oduzima brojeve do 10</vt:lpstr>
      <vt:lpstr>9.MAT: Učenik zbraja i oduzima brojeve do 20 bez prijelaza desetice</vt:lpstr>
      <vt:lpstr>10.MAT: Učenik zbraja i oduzima brojeve do 20 s prijelazom desetice</vt:lpstr>
      <vt:lpstr>11.MAT: Učenik zbraja i oduzima brojeve do 100</vt:lpstr>
      <vt:lpstr>12.MAT: Učenik zbraja i oduzima brojeve veće od 100</vt:lpstr>
      <vt:lpstr>13.MAT: Učenik množi brojem 2, 5 i 10</vt:lpstr>
      <vt:lpstr>14.MAT: Učenik množi jednoznamenkaste brojeve u skupu brojeva do 100</vt:lpstr>
      <vt:lpstr>15.MAT: Učenik množi dvoznamenkaste brojeve</vt:lpstr>
      <vt:lpstr>16.MAT: Učenik imenuje razlomke</vt:lpstr>
      <vt:lpstr>PowerPoint prezentacija</vt:lpstr>
      <vt:lpstr>PowerPoint prezentacija</vt:lpstr>
      <vt:lpstr>ISHODI PROCIJENJENI KAO NEPRIMJERENI ZA UČENIKE U POSEBNOM PROGRAMU</vt:lpstr>
      <vt:lpstr>DRUGI</vt:lpstr>
      <vt:lpstr>ETAPE NASTAVNOG PROCESA</vt:lpstr>
      <vt:lpstr>PRIPREMA</vt:lpstr>
      <vt:lpstr>PowerPoint prezentacija</vt:lpstr>
      <vt:lpstr>PowerPoint prezentacija</vt:lpstr>
      <vt:lpstr>PowerPoint prezentacija</vt:lpstr>
      <vt:lpstr>MAPA SA ZADACIMA</vt:lpstr>
      <vt:lpstr>SVRSTAVANJE I RAZVRSTAVANJE</vt:lpstr>
      <vt:lpstr>SVRSTAVANJE I RAZVRSTAVANJE</vt:lpstr>
      <vt:lpstr>SVRSTAVANJE I RAZVRSTAVANJE</vt:lpstr>
      <vt:lpstr>SVRSTAVANJE I RAZVRSTAVANJE</vt:lpstr>
      <vt:lpstr>PROSTORNI ODNOSI</vt:lpstr>
      <vt:lpstr>NIZANJE ZADATAK III.B3</vt:lpstr>
      <vt:lpstr>PowerPoint prezentacija</vt:lpstr>
      <vt:lpstr>NIZANJE ZADATAK III.C3</vt:lpstr>
      <vt:lpstr>NIZANJE ZADATAK III.C4</vt:lpstr>
      <vt:lpstr>NIZANJE ZADATAK III.D2</vt:lpstr>
      <vt:lpstr>NIZANJE ZADATAK III.E4</vt:lpstr>
      <vt:lpstr>NIZANJE ZADATAK III.E5</vt:lpstr>
      <vt:lpstr>SPARIVANJE I PRIDRUŽIVANJE</vt:lpstr>
      <vt:lpstr>PRIDRUŽIVANJE BROJA KOLIČINI ZADATAK VII.D1</vt:lpstr>
      <vt:lpstr>PRIDRUŽIVANJE BROJA KOLIČINI ZADATAK VII.D2</vt:lpstr>
      <vt:lpstr>PRIDRUŽIVANJE BROJA KOLIČINI</vt:lpstr>
      <vt:lpstr>PRIDRUŽIVANJE BROJA KOLIČINI</vt:lpstr>
      <vt:lpstr>PRIDRUŽIVANJE BROJA KOLIČINI</vt:lpstr>
      <vt:lpstr>DODAVANJE I ODUZIMANJE ELEMENATA SKUPA</vt:lpstr>
      <vt:lpstr>DODAVANJE I ODUZIMANJE ELEMENATA SKUPA</vt:lpstr>
      <vt:lpstr>POČETNO ZBRAJANJE I ODUZIMANJE</vt:lpstr>
      <vt:lpstr>KARAKTERISTIKE DIDAKTIČKOG MATERIJALA</vt:lpstr>
      <vt:lpstr>NEKI IZAZOVI U NASTAVI MATEMATIKE I KAKO IH (POKUŠATI) RIJEŠITI</vt:lpstr>
      <vt:lpstr>POJAM BROJA</vt:lpstr>
      <vt:lpstr>BROJENJE I PREBROJAVANJE</vt:lpstr>
      <vt:lpstr>PREBROJAVANJE</vt:lpstr>
      <vt:lpstr>PREBROJAVANJE ZADATAK VI.B2</vt:lpstr>
      <vt:lpstr>PowerPoint prezentacija</vt:lpstr>
      <vt:lpstr>PREBROJAVANJE</vt:lpstr>
      <vt:lpstr>PREBROJAVANJE ZADATAK VI.E2</vt:lpstr>
      <vt:lpstr>PowerPoint prezentacija</vt:lpstr>
      <vt:lpstr>PREBROJAVANJE I RAČUNANJE „NA PRSTE”</vt:lpstr>
      <vt:lpstr>KAD SMO VEĆ KOD PRSTIJU…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Koraci u učenju matematike</vt:lpstr>
      <vt:lpstr>Geometrija</vt:lpstr>
      <vt:lpstr>Razlomci i decimalni brojevi</vt:lpstr>
      <vt:lpstr>Numicon</vt:lpstr>
      <vt:lpstr>PowerPoint prezentacija</vt:lpstr>
      <vt:lpstr>PISANJE BROJEVA</vt:lpstr>
      <vt:lpstr>PowerPoint prezentacija</vt:lpstr>
      <vt:lpstr>POČETNO ZBRAJANJE I ODUZIMANJE</vt:lpstr>
      <vt:lpstr>PowerPoint prezentacija</vt:lpstr>
      <vt:lpstr>PowerPoint prezentacija</vt:lpstr>
      <vt:lpstr>VEĆI-MANJI-JEDNAK</vt:lpstr>
      <vt:lpstr>PowerPoint prezentacija</vt:lpstr>
      <vt:lpstr>PowerPoint prezentacija</vt:lpstr>
      <vt:lpstr>PowerPoint prezentacija</vt:lpstr>
      <vt:lpstr>PowerPoint prezentacija</vt:lpstr>
      <vt:lpstr>DOPUNJAVANJE DESETICE</vt:lpstr>
      <vt:lpstr>PowerPoint prezentacija</vt:lpstr>
      <vt:lpstr>PowerPoint prezentacija</vt:lpstr>
      <vt:lpstr>PowerPoint prezentacija</vt:lpstr>
      <vt:lpstr>BROJEVNA CRTA</vt:lpstr>
      <vt:lpstr>PISANO ZBRAJANJE I ODUZIMANJE</vt:lpstr>
      <vt:lpstr>PowerPoint prezentacija</vt:lpstr>
      <vt:lpstr>PowerPoint prezentacija</vt:lpstr>
      <vt:lpstr>PowerPoint prezentacija</vt:lpstr>
      <vt:lpstr>ZADACI ZADANI RIJEČIMA</vt:lpstr>
      <vt:lpstr>1. KORAK – PAŽLJIVO PROČITAJ ZADATAK</vt:lpstr>
      <vt:lpstr>2. KORAK – POTCRTAJ BROJKE</vt:lpstr>
      <vt:lpstr>3. KORAK – ŠTO JE POZNATO, ŠTO ZNAŠ?</vt:lpstr>
      <vt:lpstr>4. KORAK – ŠTO NIJE POZNATO, ŠTO NE ZNAŠ? ŠTO MORAŠ IZRAČUNATI?</vt:lpstr>
      <vt:lpstr>5. KORAK – KOJU ĆEŠ RAČUNSKU RADNJU UPOTRIJEBITI?</vt:lpstr>
      <vt:lpstr>PowerPoint prezentacija</vt:lpstr>
      <vt:lpstr>7. KORAK – IZRAČUNAJ ZADATAK POMOĆU BROJEVNE CRTE!</vt:lpstr>
      <vt:lpstr>PowerPoint prezentacija</vt:lpstr>
      <vt:lpstr>9. KORAK – POGLEDAJ KOJE JE BILO PITANJE!</vt:lpstr>
      <vt:lpstr>10. KORAK – NAPIŠI ODGOVOR – ONO ŠTO SI IZRAČUNAO!</vt:lpstr>
      <vt:lpstr>PONOVIMO JOŠ JEDNOM:</vt:lpstr>
      <vt:lpstr>IGRE U NASTAVI</vt:lpstr>
      <vt:lpstr>ZEKO I MRKVICE</vt:lpstr>
      <vt:lpstr>PowerPoint prezentacija</vt:lpstr>
      <vt:lpstr>PO LOJTRICI GOR I DOL</vt:lpstr>
      <vt:lpstr>VESELI ČEPOVI</vt:lpstr>
      <vt:lpstr>BROJEVNI LANAC</vt:lpstr>
      <vt:lpstr>PowerPoint prezentacija</vt:lpstr>
      <vt:lpstr>PowerPoint prezentacija</vt:lpstr>
      <vt:lpstr>ŽABE I LOPOČI</vt:lpstr>
      <vt:lpstr>PowerPoint prezentacija</vt:lpstr>
      <vt:lpstr>PowerPoint prezentacija</vt:lpstr>
      <vt:lpstr>PIZZERIA</vt:lpstr>
      <vt:lpstr>PIZZERIA</vt:lpstr>
      <vt:lpstr>PowerPoint prezentacija</vt:lpstr>
      <vt:lpstr>PowerPoint prezentacija</vt:lpstr>
      <vt:lpstr>PowerPoint prezentacija</vt:lpstr>
      <vt:lpstr>Aplikacije na tablet računalima</vt:lpstr>
      <vt:lpstr>Aplikacije na tablet računalima</vt:lpstr>
      <vt:lpstr>Aplikacije na tablet računalima</vt:lpstr>
      <vt:lpstr>Aplikacije na tablet računalima</vt:lpstr>
      <vt:lpstr>  HVALA NA PAŽNJI !   Korišteni izvori:  -ppt „Kako naučiti tešku Matematiku?”, mr.sci. Dinka Vuković,  -ppt „Poučavanje Matematike u posebnom programu”, Dinka Žulić, mag.edu.reh.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PREDMATEMATIČKE VJEŠTINE U PRAKSI I.DIO</dc:title>
  <dc:creator>Dinka Žulić</dc:creator>
  <cp:lastModifiedBy>Nevzeta Zdunić</cp:lastModifiedBy>
  <cp:revision>10</cp:revision>
  <dcterms:created xsi:type="dcterms:W3CDTF">2023-01-14T16:17:46Z</dcterms:created>
  <dcterms:modified xsi:type="dcterms:W3CDTF">2023-01-18T11:24:22Z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2023-01-14T00:00:00Z</vt:filetime>
  </property>
  <property fmtid="{D5CDD505-2E9C-101B-9397-08002B2CF9AE}" pid="5" name="Producer">
    <vt:lpwstr>Microsoft® PowerPoint® 2019</vt:lpwstr>
  </property>
</Properties>
</file>