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49"/>
  </p:notesMasterIdLst>
  <p:sldIdLst>
    <p:sldId id="256" r:id="rId2"/>
    <p:sldId id="257" r:id="rId3"/>
    <p:sldId id="258" r:id="rId4"/>
    <p:sldId id="259" r:id="rId5"/>
    <p:sldId id="260" r:id="rId6"/>
    <p:sldId id="261" r:id="rId7"/>
    <p:sldId id="262" r:id="rId8"/>
    <p:sldId id="279" r:id="rId9"/>
    <p:sldId id="263" r:id="rId10"/>
    <p:sldId id="264" r:id="rId11"/>
    <p:sldId id="266" r:id="rId12"/>
    <p:sldId id="304" r:id="rId13"/>
    <p:sldId id="267" r:id="rId14"/>
    <p:sldId id="305" r:id="rId15"/>
    <p:sldId id="268" r:id="rId16"/>
    <p:sldId id="269" r:id="rId17"/>
    <p:sldId id="270" r:id="rId18"/>
    <p:sldId id="306" r:id="rId19"/>
    <p:sldId id="271" r:id="rId20"/>
    <p:sldId id="307" r:id="rId21"/>
    <p:sldId id="272" r:id="rId22"/>
    <p:sldId id="280" r:id="rId23"/>
    <p:sldId id="308" r:id="rId24"/>
    <p:sldId id="281" r:id="rId25"/>
    <p:sldId id="282" r:id="rId26"/>
    <p:sldId id="309" r:id="rId27"/>
    <p:sldId id="283" r:id="rId28"/>
    <p:sldId id="284" r:id="rId29"/>
    <p:sldId id="310" r:id="rId30"/>
    <p:sldId id="285" r:id="rId31"/>
    <p:sldId id="311" r:id="rId32"/>
    <p:sldId id="296" r:id="rId33"/>
    <p:sldId id="297" r:id="rId34"/>
    <p:sldId id="298" r:id="rId35"/>
    <p:sldId id="299" r:id="rId36"/>
    <p:sldId id="286" r:id="rId37"/>
    <p:sldId id="288" r:id="rId38"/>
    <p:sldId id="289" r:id="rId39"/>
    <p:sldId id="273" r:id="rId40"/>
    <p:sldId id="290" r:id="rId41"/>
    <p:sldId id="293" r:id="rId42"/>
    <p:sldId id="295" r:id="rId43"/>
    <p:sldId id="300" r:id="rId44"/>
    <p:sldId id="301" r:id="rId45"/>
    <p:sldId id="302" r:id="rId46"/>
    <p:sldId id="303" r:id="rId47"/>
    <p:sldId id="292" r:id="rId4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86" d="100"/>
          <a:sy n="86" d="100"/>
        </p:scale>
        <p:origin x="1819"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A4229-1841-4258-B86A-CC35FC64ECD9}" type="datetimeFigureOut">
              <a:rPr lang="sr-Latn-CS" smtClean="0"/>
              <a:pPr/>
              <a:t>20.4.2022.</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924CB-15C0-48BE-AD84-7686F800157B}" type="slidenum">
              <a:rPr lang="hr-HR" smtClean="0"/>
              <a:pPr/>
              <a:t>‹#›</a:t>
            </a:fld>
            <a:endParaRPr lang="hr-HR"/>
          </a:p>
        </p:txBody>
      </p:sp>
    </p:spTree>
    <p:extLst>
      <p:ext uri="{BB962C8B-B14F-4D97-AF65-F5344CB8AC3E}">
        <p14:creationId xmlns:p14="http://schemas.microsoft.com/office/powerpoint/2010/main" val="249539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95C924CB-15C0-48BE-AD84-7686F800157B}" type="slidenum">
              <a:rPr lang="hr-HR" smtClean="0"/>
              <a:pPr/>
              <a:t>1</a:t>
            </a:fld>
            <a:endParaRPr lang="hr-HR"/>
          </a:p>
        </p:txBody>
      </p:sp>
    </p:spTree>
    <p:extLst>
      <p:ext uri="{BB962C8B-B14F-4D97-AF65-F5344CB8AC3E}">
        <p14:creationId xmlns:p14="http://schemas.microsoft.com/office/powerpoint/2010/main" val="294700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95C924CB-15C0-48BE-AD84-7686F800157B}" type="slidenum">
              <a:rPr lang="hr-HR" smtClean="0"/>
              <a:pPr/>
              <a:t>13</a:t>
            </a:fld>
            <a:endParaRPr lang="hr-HR"/>
          </a:p>
        </p:txBody>
      </p:sp>
    </p:spTree>
    <p:extLst>
      <p:ext uri="{BB962C8B-B14F-4D97-AF65-F5344CB8AC3E}">
        <p14:creationId xmlns:p14="http://schemas.microsoft.com/office/powerpoint/2010/main" val="54904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95C924CB-15C0-48BE-AD84-7686F800157B}" type="slidenum">
              <a:rPr lang="hr-HR" smtClean="0"/>
              <a:pPr/>
              <a:t>21</a:t>
            </a:fld>
            <a:endParaRPr lang="hr-HR"/>
          </a:p>
        </p:txBody>
      </p:sp>
    </p:spTree>
    <p:extLst>
      <p:ext uri="{BB962C8B-B14F-4D97-AF65-F5344CB8AC3E}">
        <p14:creationId xmlns:p14="http://schemas.microsoft.com/office/powerpoint/2010/main" val="154151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95C924CB-15C0-48BE-AD84-7686F800157B}" type="slidenum">
              <a:rPr lang="hr-HR" smtClean="0"/>
              <a:pPr/>
              <a:t>30</a:t>
            </a:fld>
            <a:endParaRPr lang="hr-HR"/>
          </a:p>
        </p:txBody>
      </p:sp>
    </p:spTree>
    <p:extLst>
      <p:ext uri="{BB962C8B-B14F-4D97-AF65-F5344CB8AC3E}">
        <p14:creationId xmlns:p14="http://schemas.microsoft.com/office/powerpoint/2010/main" val="367051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5C924CB-15C0-48BE-AD84-7686F800157B}" type="slidenum">
              <a:rPr lang="hr-HR" smtClean="0"/>
              <a:pPr/>
              <a:t>38</a:t>
            </a:fld>
            <a:endParaRPr lang="hr-HR"/>
          </a:p>
        </p:txBody>
      </p:sp>
    </p:spTree>
    <p:extLst>
      <p:ext uri="{BB962C8B-B14F-4D97-AF65-F5344CB8AC3E}">
        <p14:creationId xmlns:p14="http://schemas.microsoft.com/office/powerpoint/2010/main" val="101033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95C924CB-15C0-48BE-AD84-7686F800157B}" type="slidenum">
              <a:rPr lang="hr-HR" smtClean="0"/>
              <a:pPr/>
              <a:t>39</a:t>
            </a:fld>
            <a:endParaRPr lang="hr-HR"/>
          </a:p>
        </p:txBody>
      </p:sp>
    </p:spTree>
    <p:extLst>
      <p:ext uri="{BB962C8B-B14F-4D97-AF65-F5344CB8AC3E}">
        <p14:creationId xmlns:p14="http://schemas.microsoft.com/office/powerpoint/2010/main" val="59732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5" name="Footer Placeholder 4"/>
          <p:cNvSpPr>
            <a:spLocks noGrp="1"/>
          </p:cNvSpPr>
          <p:nvPr>
            <p:ph type="ftr" sz="quarter" idx="11"/>
          </p:nvPr>
        </p:nvSpPr>
        <p:spPr/>
        <p:txBody>
          <a:bodyPr/>
          <a:lstStyle/>
          <a:p>
            <a:endParaRPr lang="hr-H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92719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5" name="Footer Placeholder 4"/>
          <p:cNvSpPr>
            <a:spLocks noGrp="1"/>
          </p:cNvSpPr>
          <p:nvPr>
            <p:ph type="ftr" sz="quarter" idx="11"/>
          </p:nvPr>
        </p:nvSpPr>
        <p:spPr/>
        <p:txBody>
          <a:bodyPr/>
          <a:lstStyle/>
          <a:p>
            <a:endParaRPr lang="hr-H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126746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5" name="Footer Placeholder 4"/>
          <p:cNvSpPr>
            <a:spLocks noGrp="1"/>
          </p:cNvSpPr>
          <p:nvPr>
            <p:ph type="ftr" sz="quarter" idx="11"/>
          </p:nvPr>
        </p:nvSpPr>
        <p:spPr/>
        <p:txBody>
          <a:bodyPr/>
          <a:lstStyle/>
          <a:p>
            <a:endParaRPr lang="hr-H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F22372C-6C1C-4972-BFDB-173339CCFC17}" type="slidenum">
              <a:rPr lang="hr-HR" smtClean="0"/>
              <a:pPr/>
              <a:t>‹#›</a:t>
            </a:fld>
            <a:endParaRPr lang="hr-H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511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6" name="Footer Placeholder 5"/>
          <p:cNvSpPr>
            <a:spLocks noGrp="1"/>
          </p:cNvSpPr>
          <p:nvPr>
            <p:ph type="ftr" sz="quarter" idx="11"/>
          </p:nvPr>
        </p:nvSpPr>
        <p:spPr/>
        <p:txBody>
          <a:bodyPr/>
          <a:lstStyle/>
          <a:p>
            <a:endParaRPr lang="hr-H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220344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6" name="Footer Placeholder 5"/>
          <p:cNvSpPr>
            <a:spLocks noGrp="1"/>
          </p:cNvSpPr>
          <p:nvPr>
            <p:ph type="ftr" sz="quarter" idx="11"/>
          </p:nvPr>
        </p:nvSpPr>
        <p:spPr/>
        <p:txBody>
          <a:bodyPr/>
          <a:lstStyle/>
          <a:p>
            <a:endParaRPr lang="hr-H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F22372C-6C1C-4972-BFDB-173339CCFC17}" type="slidenum">
              <a:rPr lang="hr-HR" smtClean="0"/>
              <a:pPr/>
              <a:t>‹#›</a:t>
            </a:fld>
            <a:endParaRPr lang="hr-H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5583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6" name="Footer Placeholder 5"/>
          <p:cNvSpPr>
            <a:spLocks noGrp="1"/>
          </p:cNvSpPr>
          <p:nvPr>
            <p:ph type="ftr" sz="quarter" idx="11"/>
          </p:nvPr>
        </p:nvSpPr>
        <p:spPr/>
        <p:txBody>
          <a:bodyPr/>
          <a:lstStyle/>
          <a:p>
            <a:endParaRPr lang="hr-H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410918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5" name="Footer Placeholder 4"/>
          <p:cNvSpPr>
            <a:spLocks noGrp="1"/>
          </p:cNvSpPr>
          <p:nvPr>
            <p:ph type="ftr" sz="quarter" idx="11"/>
          </p:nvPr>
        </p:nvSpPr>
        <p:spPr/>
        <p:txBody>
          <a:bodyPr/>
          <a:lstStyle/>
          <a:p>
            <a:endParaRPr lang="hr-H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1557195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5" name="Footer Placeholder 4"/>
          <p:cNvSpPr>
            <a:spLocks noGrp="1"/>
          </p:cNvSpPr>
          <p:nvPr>
            <p:ph type="ftr" sz="quarter" idx="11"/>
          </p:nvPr>
        </p:nvSpPr>
        <p:spPr/>
        <p:txBody>
          <a:bodyPr/>
          <a:lstStyle/>
          <a:p>
            <a:endParaRPr lang="hr-H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105588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5" name="Footer Placeholder 4"/>
          <p:cNvSpPr>
            <a:spLocks noGrp="1"/>
          </p:cNvSpPr>
          <p:nvPr>
            <p:ph type="ftr" sz="quarter" idx="11"/>
          </p:nvPr>
        </p:nvSpPr>
        <p:spPr/>
        <p:txBody>
          <a:bodyPr/>
          <a:lstStyle/>
          <a:p>
            <a:endParaRPr lang="hr-H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214741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5" name="Footer Placeholder 4"/>
          <p:cNvSpPr>
            <a:spLocks noGrp="1"/>
          </p:cNvSpPr>
          <p:nvPr>
            <p:ph type="ftr" sz="quarter" idx="11"/>
          </p:nvPr>
        </p:nvSpPr>
        <p:spPr/>
        <p:txBody>
          <a:bodyPr/>
          <a:lstStyle/>
          <a:p>
            <a:endParaRPr lang="hr-H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96794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6" name="Footer Placeholder 5"/>
          <p:cNvSpPr>
            <a:spLocks noGrp="1"/>
          </p:cNvSpPr>
          <p:nvPr>
            <p:ph type="ftr" sz="quarter" idx="11"/>
          </p:nvPr>
        </p:nvSpPr>
        <p:spPr/>
        <p:txBody>
          <a:bodyPr/>
          <a:lstStyle/>
          <a:p>
            <a:endParaRPr lang="hr-H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30251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8" name="Footer Placeholder 7"/>
          <p:cNvSpPr>
            <a:spLocks noGrp="1"/>
          </p:cNvSpPr>
          <p:nvPr>
            <p:ph type="ftr" sz="quarter" idx="11"/>
          </p:nvPr>
        </p:nvSpPr>
        <p:spPr/>
        <p:txBody>
          <a:bodyPr/>
          <a:lstStyle/>
          <a:p>
            <a:endParaRPr lang="hr-H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153770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4" name="Footer Placeholder 3"/>
          <p:cNvSpPr>
            <a:spLocks noGrp="1"/>
          </p:cNvSpPr>
          <p:nvPr>
            <p:ph type="ftr" sz="quarter" idx="11"/>
          </p:nvPr>
        </p:nvSpPr>
        <p:spPr/>
        <p:txBody>
          <a:bodyPr/>
          <a:lstStyle/>
          <a:p>
            <a:endParaRPr lang="hr-H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62138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3" name="Footer Placeholder 2"/>
          <p:cNvSpPr>
            <a:spLocks noGrp="1"/>
          </p:cNvSpPr>
          <p:nvPr>
            <p:ph type="ftr" sz="quarter" idx="11"/>
          </p:nvPr>
        </p:nvSpPr>
        <p:spPr/>
        <p:txBody>
          <a:bodyPr/>
          <a:lstStyle/>
          <a:p>
            <a:endParaRPr lang="hr-H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63433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6" name="Footer Placeholder 5"/>
          <p:cNvSpPr>
            <a:spLocks noGrp="1"/>
          </p:cNvSpPr>
          <p:nvPr>
            <p:ph type="ftr" sz="quarter" idx="11"/>
          </p:nvPr>
        </p:nvSpPr>
        <p:spPr/>
        <p:txBody>
          <a:bodyPr/>
          <a:lstStyle/>
          <a:p>
            <a:endParaRPr lang="hr-H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160971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5B7B5-406E-431D-96B5-DE3CBE3CEFEE}" type="datetimeFigureOut">
              <a:rPr lang="sr-Latn-CS" smtClean="0"/>
              <a:pPr/>
              <a:t>20.4.2022.</a:t>
            </a:fld>
            <a:endParaRPr lang="hr-HR"/>
          </a:p>
        </p:txBody>
      </p:sp>
      <p:sp>
        <p:nvSpPr>
          <p:cNvPr id="6" name="Footer Placeholder 5"/>
          <p:cNvSpPr>
            <a:spLocks noGrp="1"/>
          </p:cNvSpPr>
          <p:nvPr>
            <p:ph type="ftr" sz="quarter" idx="11"/>
          </p:nvPr>
        </p:nvSpPr>
        <p:spPr/>
        <p:txBody>
          <a:bodyPr/>
          <a:lstStyle/>
          <a:p>
            <a:endParaRPr lang="hr-H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F22372C-6C1C-4972-BFDB-173339CCFC17}" type="slidenum">
              <a:rPr lang="hr-HR" smtClean="0"/>
              <a:pPr/>
              <a:t>‹#›</a:t>
            </a:fld>
            <a:endParaRPr lang="hr-HR"/>
          </a:p>
        </p:txBody>
      </p:sp>
    </p:spTree>
    <p:extLst>
      <p:ext uri="{BB962C8B-B14F-4D97-AF65-F5344CB8AC3E}">
        <p14:creationId xmlns:p14="http://schemas.microsoft.com/office/powerpoint/2010/main" val="4149576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E85B7B5-406E-431D-96B5-DE3CBE3CEFEE}" type="datetimeFigureOut">
              <a:rPr lang="sr-Latn-CS" smtClean="0"/>
              <a:pPr/>
              <a:t>20.4.2022.</a:t>
            </a:fld>
            <a:endParaRPr lang="hr-H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F22372C-6C1C-4972-BFDB-173339CCFC17}" type="slidenum">
              <a:rPr lang="hr-HR" smtClean="0"/>
              <a:pPr/>
              <a:t>‹#›</a:t>
            </a:fld>
            <a:endParaRPr lang="hr-HR"/>
          </a:p>
        </p:txBody>
      </p:sp>
    </p:spTree>
    <p:extLst>
      <p:ext uri="{BB962C8B-B14F-4D97-AF65-F5344CB8AC3E}">
        <p14:creationId xmlns:p14="http://schemas.microsoft.com/office/powerpoint/2010/main" val="219568173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14290"/>
            <a:ext cx="6600451" cy="4063027"/>
          </a:xfrm>
        </p:spPr>
        <p:txBody>
          <a:bodyPr>
            <a:normAutofit/>
          </a:bodyPr>
          <a:lstStyle/>
          <a:p>
            <a:r>
              <a:rPr lang="hr-HR" dirty="0">
                <a:solidFill>
                  <a:schemeClr val="accent2">
                    <a:lumMod val="75000"/>
                  </a:schemeClr>
                </a:solidFill>
              </a:rPr>
              <a:t>RAZLIČITI UČENICI-RAZLIČITE POTREBE ZA PODRŠKOM</a:t>
            </a:r>
          </a:p>
        </p:txBody>
      </p:sp>
      <p:sp>
        <p:nvSpPr>
          <p:cNvPr id="3" name="Subtitle 2"/>
          <p:cNvSpPr>
            <a:spLocks noGrp="1"/>
          </p:cNvSpPr>
          <p:nvPr>
            <p:ph type="subTitle" idx="1"/>
          </p:nvPr>
        </p:nvSpPr>
        <p:spPr>
          <a:xfrm>
            <a:off x="2000232" y="4143380"/>
            <a:ext cx="6600451" cy="3214686"/>
          </a:xfrm>
        </p:spPr>
        <p:txBody>
          <a:bodyPr>
            <a:normAutofit/>
          </a:bodyPr>
          <a:lstStyle/>
          <a:p>
            <a:r>
              <a:rPr lang="hr-HR" sz="2400" dirty="0">
                <a:solidFill>
                  <a:schemeClr val="accent1">
                    <a:lumMod val="75000"/>
                  </a:schemeClr>
                </a:solidFill>
              </a:rPr>
              <a:t>Prema materijalima dr.sci. Đurđe Ivančić pripremila   Nevzeta Zdunić  6.7.2017.</a:t>
            </a:r>
          </a:p>
          <a:p>
            <a:r>
              <a:rPr lang="hr-HR" sz="2400" dirty="0">
                <a:solidFill>
                  <a:schemeClr val="accent1">
                    <a:lumMod val="75000"/>
                  </a:schemeClr>
                </a:solidFill>
              </a:rPr>
              <a:t>ŽSV učitelja hrvatskog jezika, Zagreb 29.8.2017.</a:t>
            </a:r>
          </a:p>
          <a:p>
            <a:r>
              <a:rPr lang="hr-HR" sz="2400" dirty="0">
                <a:solidFill>
                  <a:schemeClr val="accent1">
                    <a:lumMod val="75000"/>
                  </a:schemeClr>
                </a:solidFill>
              </a:rPr>
              <a:t>ŽSV edukacijskih rehabilitatora stručnih suradnika, Zagreb18.10.2017.</a:t>
            </a:r>
          </a:p>
          <a:p>
            <a:r>
              <a:rPr lang="hr-HR" sz="2400" dirty="0">
                <a:solidFill>
                  <a:schemeClr val="accent1">
                    <a:lumMod val="75000"/>
                  </a:schemeClr>
                </a:solidFill>
              </a:rPr>
              <a:t>UV OŠ “GrigorVitez”,26.4.2018.</a:t>
            </a:r>
          </a:p>
          <a:p>
            <a:endParaRPr lang="hr-HR" sz="2400" dirty="0">
              <a:solidFill>
                <a:schemeClr val="accent1">
                  <a:lumMod val="75000"/>
                </a:schemeClr>
              </a:solidFill>
            </a:endParaRPr>
          </a:p>
          <a:p>
            <a:endParaRPr lang="hr-HR" sz="2400" dirty="0">
              <a:solidFill>
                <a:schemeClr val="accent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RAZLIČITOSTI</a:t>
            </a:r>
            <a:r>
              <a:rPr lang="hr-HR" b="1" dirty="0">
                <a:solidFill>
                  <a:schemeClr val="accent2">
                    <a:lumMod val="75000"/>
                  </a:schemeClr>
                </a:solidFill>
              </a:rPr>
              <a:t> I OSOBITOSTI</a:t>
            </a:r>
          </a:p>
        </p:txBody>
      </p:sp>
      <p:sp>
        <p:nvSpPr>
          <p:cNvPr id="3" name="Content Placeholder 2"/>
          <p:cNvSpPr>
            <a:spLocks noGrp="1"/>
          </p:cNvSpPr>
          <p:nvPr>
            <p:ph sz="half" idx="1"/>
          </p:nvPr>
        </p:nvSpPr>
        <p:spPr>
          <a:xfrm>
            <a:off x="1259632" y="1628800"/>
            <a:ext cx="3749040" cy="4572000"/>
          </a:xfrm>
        </p:spPr>
        <p:txBody>
          <a:bodyPr>
            <a:normAutofit/>
          </a:bodyPr>
          <a:lstStyle/>
          <a:p>
            <a:pPr>
              <a:buNone/>
            </a:pPr>
            <a:r>
              <a:rPr lang="hr-HR" sz="2000" dirty="0">
                <a:latin typeface="Arial" pitchFamily="34" charset="0"/>
                <a:cs typeface="Arial" pitchFamily="34" charset="0"/>
              </a:rPr>
              <a:t>Osobitosti na području:</a:t>
            </a:r>
          </a:p>
          <a:p>
            <a:pPr>
              <a:buFont typeface="Wingdings" pitchFamily="2" charset="2"/>
              <a:buChar char="v"/>
            </a:pPr>
            <a:r>
              <a:rPr lang="hr-HR" sz="2000" dirty="0">
                <a:latin typeface="Arial" pitchFamily="34" charset="0"/>
                <a:cs typeface="Arial" pitchFamily="34" charset="0"/>
              </a:rPr>
              <a:t> </a:t>
            </a:r>
            <a:r>
              <a:rPr lang="hr-HR" sz="2000" b="1" dirty="0">
                <a:latin typeface="Arial" pitchFamily="34" charset="0"/>
                <a:cs typeface="Arial" pitchFamily="34" charset="0"/>
              </a:rPr>
              <a:t>senzorike</a:t>
            </a:r>
            <a:r>
              <a:rPr lang="hr-HR" sz="2000" dirty="0">
                <a:latin typeface="Arial" pitchFamily="34" charset="0"/>
                <a:cs typeface="Arial" pitchFamily="34" charset="0"/>
              </a:rPr>
              <a:t>/percepcije,</a:t>
            </a:r>
          </a:p>
          <a:p>
            <a:pPr>
              <a:buFont typeface="Wingdings" pitchFamily="2" charset="2"/>
              <a:buChar char="v"/>
            </a:pPr>
            <a:r>
              <a:rPr lang="hr-HR" sz="2000" dirty="0">
                <a:latin typeface="Arial" pitchFamily="34" charset="0"/>
                <a:cs typeface="Arial" pitchFamily="34" charset="0"/>
              </a:rPr>
              <a:t> </a:t>
            </a:r>
            <a:r>
              <a:rPr lang="hr-HR" sz="2000" b="1" dirty="0">
                <a:latin typeface="Arial" pitchFamily="34" charset="0"/>
                <a:cs typeface="Arial" pitchFamily="34" charset="0"/>
              </a:rPr>
              <a:t>mišljenja</a:t>
            </a:r>
            <a:r>
              <a:rPr lang="hr-HR" sz="2000" dirty="0">
                <a:latin typeface="Arial" pitchFamily="34" charset="0"/>
                <a:cs typeface="Arial" pitchFamily="34" charset="0"/>
              </a:rPr>
              <a:t>/misaonih operacija</a:t>
            </a:r>
          </a:p>
          <a:p>
            <a:pPr>
              <a:buFont typeface="Wingdings" pitchFamily="2" charset="2"/>
              <a:buChar char="v"/>
            </a:pPr>
            <a:r>
              <a:rPr lang="hr-HR" sz="2000" dirty="0">
                <a:latin typeface="Arial" pitchFamily="34" charset="0"/>
                <a:cs typeface="Arial" pitchFamily="34" charset="0"/>
              </a:rPr>
              <a:t> </a:t>
            </a:r>
            <a:r>
              <a:rPr lang="hr-HR" sz="2000" b="1" dirty="0">
                <a:latin typeface="Arial" pitchFamily="34" charset="0"/>
                <a:cs typeface="Arial" pitchFamily="34" charset="0"/>
              </a:rPr>
              <a:t>zapamćivanja</a:t>
            </a:r>
            <a:r>
              <a:rPr lang="hr-HR" sz="2000" dirty="0">
                <a:latin typeface="Arial" pitchFamily="34" charset="0"/>
                <a:cs typeface="Arial" pitchFamily="34" charset="0"/>
              </a:rPr>
              <a:t>/pamćenja</a:t>
            </a:r>
          </a:p>
          <a:p>
            <a:pPr>
              <a:buFont typeface="Wingdings" pitchFamily="2" charset="2"/>
              <a:buChar char="v"/>
            </a:pPr>
            <a:r>
              <a:rPr lang="hr-HR" sz="2000" dirty="0">
                <a:latin typeface="Arial" pitchFamily="34" charset="0"/>
                <a:cs typeface="Arial" pitchFamily="34" charset="0"/>
              </a:rPr>
              <a:t> </a:t>
            </a:r>
            <a:r>
              <a:rPr lang="hr-HR" sz="2000" b="1" dirty="0">
                <a:latin typeface="Arial" pitchFamily="34" charset="0"/>
                <a:cs typeface="Arial" pitchFamily="34" charset="0"/>
              </a:rPr>
              <a:t>pažnje</a:t>
            </a:r>
            <a:r>
              <a:rPr lang="hr-HR" sz="2000" dirty="0">
                <a:latin typeface="Arial" pitchFamily="34" charset="0"/>
                <a:cs typeface="Arial" pitchFamily="34" charset="0"/>
              </a:rPr>
              <a:t> i koncentracije </a:t>
            </a:r>
          </a:p>
          <a:p>
            <a:pPr>
              <a:buFont typeface="Wingdings" pitchFamily="2" charset="2"/>
              <a:buChar char="v"/>
            </a:pPr>
            <a:r>
              <a:rPr lang="hr-HR" sz="2000" dirty="0">
                <a:latin typeface="Arial" pitchFamily="34" charset="0"/>
                <a:cs typeface="Arial" pitchFamily="34" charset="0"/>
              </a:rPr>
              <a:t>jezika i </a:t>
            </a:r>
            <a:r>
              <a:rPr lang="hr-HR" sz="2000" b="1" dirty="0">
                <a:latin typeface="Arial" pitchFamily="34" charset="0"/>
                <a:cs typeface="Arial" pitchFamily="34" charset="0"/>
              </a:rPr>
              <a:t>govora</a:t>
            </a:r>
            <a:r>
              <a:rPr lang="hr-HR" sz="2000" dirty="0">
                <a:latin typeface="Arial" pitchFamily="34" charset="0"/>
                <a:cs typeface="Arial" pitchFamily="34" charset="0"/>
              </a:rPr>
              <a:t>/komunikacije</a:t>
            </a:r>
          </a:p>
          <a:p>
            <a:pPr>
              <a:buFont typeface="Wingdings" pitchFamily="2" charset="2"/>
              <a:buChar char="v"/>
            </a:pPr>
            <a:r>
              <a:rPr lang="hr-HR" sz="2000" dirty="0">
                <a:latin typeface="Arial" pitchFamily="34" charset="0"/>
                <a:cs typeface="Arial" pitchFamily="34" charset="0"/>
              </a:rPr>
              <a:t> </a:t>
            </a:r>
            <a:r>
              <a:rPr lang="hr-HR" sz="2000" b="1" dirty="0">
                <a:latin typeface="Arial" pitchFamily="34" charset="0"/>
                <a:cs typeface="Arial" pitchFamily="34" charset="0"/>
              </a:rPr>
              <a:t>motoričke</a:t>
            </a:r>
            <a:r>
              <a:rPr lang="hr-HR" sz="2000" dirty="0">
                <a:latin typeface="Arial" pitchFamily="34" charset="0"/>
                <a:cs typeface="Arial" pitchFamily="34" charset="0"/>
              </a:rPr>
              <a:t> koordinacije i orijentacije </a:t>
            </a:r>
          </a:p>
          <a:p>
            <a:pPr>
              <a:buFont typeface="Wingdings" pitchFamily="2" charset="2"/>
              <a:buChar char="v"/>
            </a:pPr>
            <a:r>
              <a:rPr lang="hr-HR" sz="2000" b="1" dirty="0">
                <a:latin typeface="Arial" pitchFamily="34" charset="0"/>
                <a:cs typeface="Arial" pitchFamily="34" charset="0"/>
              </a:rPr>
              <a:t>ponašanja </a:t>
            </a:r>
            <a:r>
              <a:rPr lang="hr-HR" sz="2000" dirty="0">
                <a:latin typeface="Arial" pitchFamily="34" charset="0"/>
                <a:cs typeface="Arial" pitchFamily="34" charset="0"/>
              </a:rPr>
              <a:t>i interakcije</a:t>
            </a:r>
          </a:p>
        </p:txBody>
      </p:sp>
      <p:pic>
        <p:nvPicPr>
          <p:cNvPr id="5122" name="Picture 2" descr="C:\Users\davor\Desktop\podijeljeno sudionicima RAZLIČITOSTI PREZENTACIJE\images (15).jpg"/>
          <p:cNvPicPr>
            <a:picLocks noGrp="1" noChangeAspect="1" noChangeArrowheads="1"/>
          </p:cNvPicPr>
          <p:nvPr>
            <p:ph sz="half" idx="2"/>
          </p:nvPr>
        </p:nvPicPr>
        <p:blipFill>
          <a:blip r:embed="rId2" cstate="print"/>
          <a:srcRect/>
          <a:stretch>
            <a:fillRect/>
          </a:stretch>
        </p:blipFill>
        <p:spPr bwMode="auto">
          <a:xfrm>
            <a:off x="5340336" y="1844824"/>
            <a:ext cx="2946439" cy="1790371"/>
          </a:xfrm>
          <a:prstGeom prst="rect">
            <a:avLst/>
          </a:prstGeom>
          <a:noFill/>
        </p:spPr>
      </p:pic>
      <p:pic>
        <p:nvPicPr>
          <p:cNvPr id="5123" name="Picture 3" descr="C:\Users\davor\Desktop\podijeljeno sudionicima RAZLIČITOSTI PREZENTACIJE\images (18).jpg"/>
          <p:cNvPicPr>
            <a:picLocks noChangeAspect="1" noChangeArrowheads="1"/>
          </p:cNvPicPr>
          <p:nvPr/>
        </p:nvPicPr>
        <p:blipFill>
          <a:blip r:embed="rId3" cstate="print"/>
          <a:srcRect/>
          <a:stretch>
            <a:fillRect/>
          </a:stretch>
        </p:blipFill>
        <p:spPr bwMode="auto">
          <a:xfrm>
            <a:off x="5340335" y="3820057"/>
            <a:ext cx="2946439" cy="208406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SLUŠNA</a:t>
            </a:r>
            <a:r>
              <a:rPr lang="hr-HR" b="1" dirty="0">
                <a:solidFill>
                  <a:schemeClr val="accent1">
                    <a:lumMod val="75000"/>
                  </a:schemeClr>
                </a:solidFill>
              </a:rPr>
              <a:t> </a:t>
            </a:r>
            <a:r>
              <a:rPr lang="hr-HR" dirty="0"/>
              <a:t>PERCEPCIJA</a:t>
            </a:r>
          </a:p>
        </p:txBody>
      </p:sp>
      <p:sp>
        <p:nvSpPr>
          <p:cNvPr id="3" name="Content Placeholder 2"/>
          <p:cNvSpPr>
            <a:spLocks noGrp="1"/>
          </p:cNvSpPr>
          <p:nvPr>
            <p:ph idx="1"/>
          </p:nvPr>
        </p:nvSpPr>
        <p:spPr>
          <a:xfrm>
            <a:off x="1942415" y="1556792"/>
            <a:ext cx="6591985" cy="3777622"/>
          </a:xfrm>
        </p:spPr>
        <p:txBody>
          <a:bodyPr>
            <a:noAutofit/>
          </a:bodyPr>
          <a:lstStyle/>
          <a:p>
            <a:pPr>
              <a:buNone/>
            </a:pPr>
            <a:r>
              <a:rPr lang="hr-HR" sz="1600" b="1" dirty="0">
                <a:solidFill>
                  <a:schemeClr val="accent1">
                    <a:lumMod val="75000"/>
                  </a:schemeClr>
                </a:solidFill>
                <a:latin typeface="Arial" pitchFamily="34" charset="0"/>
                <a:cs typeface="Arial" pitchFamily="34" charset="0"/>
              </a:rPr>
              <a:t>Osobitosti:</a:t>
            </a:r>
          </a:p>
          <a:p>
            <a:pPr>
              <a:buFont typeface="Wingdings" pitchFamily="2" charset="2"/>
              <a:buChar char="v"/>
            </a:pPr>
            <a:r>
              <a:rPr lang="en-US" sz="1600" dirty="0">
                <a:latin typeface="Arial" pitchFamily="34" charset="0"/>
                <a:cs typeface="Arial" pitchFamily="34" charset="0"/>
              </a:rPr>
              <a:t>s</a:t>
            </a:r>
            <a:r>
              <a:rPr lang="hr-HR" sz="1600" dirty="0">
                <a:latin typeface="Arial" pitchFamily="34" charset="0"/>
                <a:cs typeface="Arial" pitchFamily="34" charset="0"/>
              </a:rPr>
              <a:t>metnje koncentriranog slušanja </a:t>
            </a:r>
          </a:p>
          <a:p>
            <a:pPr>
              <a:buFont typeface="Wingdings" pitchFamily="2" charset="2"/>
              <a:buChar char="v"/>
            </a:pPr>
            <a:r>
              <a:rPr lang="hr-HR" sz="1600" dirty="0">
                <a:latin typeface="Arial" pitchFamily="34" charset="0"/>
                <a:cs typeface="Arial" pitchFamily="34" charset="0"/>
              </a:rPr>
              <a:t>teškoće u tonom zapažanju, razlikovanju i pamćenju slušnih informacija: glasova, riječi i govornih cjelina</a:t>
            </a:r>
            <a:r>
              <a:rPr lang="en-US" sz="1600" dirty="0">
                <a:latin typeface="Arial" pitchFamily="34" charset="0"/>
                <a:cs typeface="Arial" pitchFamily="34" charset="0"/>
              </a:rPr>
              <a:t> </a:t>
            </a:r>
            <a:r>
              <a:rPr lang="hr-HR" sz="1600" dirty="0">
                <a:latin typeface="Arial" pitchFamily="34" charset="0"/>
                <a:cs typeface="Arial" pitchFamily="34" charset="0"/>
              </a:rPr>
              <a:t>(pitanja,</a:t>
            </a:r>
            <a:r>
              <a:rPr lang="en-US" sz="1600" dirty="0">
                <a:latin typeface="Arial" pitchFamily="34" charset="0"/>
                <a:cs typeface="Arial" pitchFamily="34" charset="0"/>
              </a:rPr>
              <a:t> </a:t>
            </a:r>
            <a:r>
              <a:rPr lang="hr-HR" sz="1600" dirty="0">
                <a:latin typeface="Arial" pitchFamily="34" charset="0"/>
                <a:cs typeface="Arial" pitchFamily="34" charset="0"/>
              </a:rPr>
              <a:t>teksta, </a:t>
            </a:r>
            <a:r>
              <a:rPr lang="en-US" sz="1600" dirty="0">
                <a:latin typeface="Arial" pitchFamily="34" charset="0"/>
                <a:cs typeface="Arial" pitchFamily="34" charset="0"/>
              </a:rPr>
              <a:t>d</a:t>
            </a:r>
            <a:r>
              <a:rPr lang="hr-HR" sz="1600" dirty="0">
                <a:latin typeface="Arial" pitchFamily="34" charset="0"/>
                <a:cs typeface="Arial" pitchFamily="34" charset="0"/>
              </a:rPr>
              <a:t>iktata) </a:t>
            </a:r>
          </a:p>
          <a:p>
            <a:pPr>
              <a:buFont typeface="Wingdings" pitchFamily="2" charset="2"/>
              <a:buChar char="v"/>
            </a:pPr>
            <a:r>
              <a:rPr lang="hr-HR" sz="1600" dirty="0">
                <a:latin typeface="Arial" pitchFamily="34" charset="0"/>
                <a:cs typeface="Arial" pitchFamily="34" charset="0"/>
              </a:rPr>
              <a:t>preosjetljivost na slušne podražaje</a:t>
            </a:r>
            <a:endParaRPr lang="en-US" sz="1600" dirty="0">
              <a:latin typeface="Arial" pitchFamily="34" charset="0"/>
              <a:cs typeface="Arial" pitchFamily="34" charset="0"/>
            </a:endParaRPr>
          </a:p>
          <a:p>
            <a:pPr marL="0" indent="0">
              <a:buNone/>
            </a:pPr>
            <a:endParaRPr lang="hr-HR" sz="1600" dirty="0">
              <a:latin typeface="Arial" pitchFamily="34" charset="0"/>
              <a:cs typeface="Arial" pitchFamily="34" charset="0"/>
            </a:endParaRPr>
          </a:p>
          <a:p>
            <a:pPr>
              <a:buNone/>
            </a:pPr>
            <a:r>
              <a:rPr lang="hr-HR" sz="1600" b="1" dirty="0">
                <a:solidFill>
                  <a:srgbClr val="0070C0"/>
                </a:solidFill>
                <a:latin typeface="Arial" pitchFamily="34" charset="0"/>
                <a:cs typeface="Arial" pitchFamily="34" charset="0"/>
              </a:rPr>
              <a:t>Pojavnost: </a:t>
            </a:r>
          </a:p>
          <a:p>
            <a:pPr>
              <a:buFont typeface="Wingdings" pitchFamily="2" charset="2"/>
              <a:buChar char="v"/>
            </a:pPr>
            <a:r>
              <a:rPr lang="hr-HR" sz="1600" dirty="0">
                <a:latin typeface="Arial" pitchFamily="34" charset="0"/>
                <a:cs typeface="Arial" pitchFamily="34" charset="0"/>
              </a:rPr>
              <a:t>nejasnoće i nepotpuna razumljivost slušanog </a:t>
            </a:r>
          </a:p>
          <a:p>
            <a:pPr>
              <a:buFont typeface="Wingdings" pitchFamily="2" charset="2"/>
              <a:buChar char="v"/>
            </a:pPr>
            <a:r>
              <a:rPr lang="hr-HR" sz="1600" dirty="0">
                <a:latin typeface="Arial" pitchFamily="34" charset="0"/>
                <a:cs typeface="Arial" pitchFamily="34" charset="0"/>
              </a:rPr>
              <a:t>netočna reakcija i govorna reprodukcija (odgovori na usmeno postavljena pitanja, prepričavanje slušanog) </a:t>
            </a:r>
          </a:p>
          <a:p>
            <a:pPr>
              <a:buFont typeface="Wingdings" pitchFamily="2" charset="2"/>
              <a:buChar char="v"/>
            </a:pPr>
            <a:r>
              <a:rPr lang="hr-HR" sz="1600" dirty="0">
                <a:latin typeface="Arial" pitchFamily="34" charset="0"/>
                <a:cs typeface="Arial" pitchFamily="34" charset="0"/>
              </a:rPr>
              <a:t>izostavljanje slova pri pisanju</a:t>
            </a:r>
          </a:p>
          <a:p>
            <a:pPr>
              <a:buFont typeface="Wingdings" pitchFamily="2" charset="2"/>
              <a:buChar char="v"/>
            </a:pPr>
            <a:r>
              <a:rPr lang="hr-HR" sz="1600" dirty="0">
                <a:latin typeface="Arial" pitchFamily="34" charset="0"/>
                <a:cs typeface="Arial" pitchFamily="34" charset="0"/>
              </a:rPr>
              <a:t>teškoće analize riječi i rečenica</a:t>
            </a:r>
          </a:p>
          <a:p>
            <a:pPr>
              <a:buFont typeface="Wingdings" pitchFamily="2" charset="2"/>
              <a:buChar char="v"/>
            </a:pPr>
            <a:r>
              <a:rPr lang="hr-HR" sz="1600" dirty="0">
                <a:latin typeface="Arial" pitchFamily="34" charset="0"/>
                <a:cs typeface="Arial" pitchFamily="34" charset="0"/>
              </a:rPr>
              <a:t>teškoće u učenju teksta napamet, teškoće u pisanju diktata… </a:t>
            </a:r>
          </a:p>
          <a:p>
            <a:pPr>
              <a:buFont typeface="Wingdings" pitchFamily="2" charset="2"/>
              <a:buChar char="v"/>
            </a:pPr>
            <a:r>
              <a:rPr lang="hr-HR" sz="1600" dirty="0">
                <a:latin typeface="Arial" pitchFamily="34" charset="0"/>
                <a:cs typeface="Arial" pitchFamily="34" charset="0"/>
              </a:rPr>
              <a:t>neobične reakcije na slušne podražaje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Prilagodbe</a:t>
            </a:r>
          </a:p>
        </p:txBody>
      </p:sp>
      <p:sp>
        <p:nvSpPr>
          <p:cNvPr id="3" name="Content Placeholder 2"/>
          <p:cNvSpPr>
            <a:spLocks noGrp="1"/>
          </p:cNvSpPr>
          <p:nvPr>
            <p:ph sz="half" idx="1"/>
          </p:nvPr>
        </p:nvSpPr>
        <p:spPr/>
        <p:txBody>
          <a:bodyPr/>
          <a:lstStyle/>
          <a:p>
            <a:r>
              <a:rPr lang="hr-HR" dirty="0"/>
              <a:t>Jasan govor, jednostavne upute</a:t>
            </a:r>
          </a:p>
          <a:p>
            <a:r>
              <a:rPr lang="hr-HR" dirty="0"/>
              <a:t>Biti dobar govorni model</a:t>
            </a:r>
          </a:p>
          <a:p>
            <a:r>
              <a:rPr lang="hr-HR" dirty="0"/>
              <a:t>Okrenuti se licem prema učeniku </a:t>
            </a:r>
          </a:p>
          <a:p>
            <a:r>
              <a:rPr lang="hr-HR" dirty="0"/>
              <a:t>Staviti ga da sjedi u 1. klupi (okrenut uhom na koje bolje čuje ili gdje je slušni aparat)</a:t>
            </a:r>
          </a:p>
          <a:p>
            <a:r>
              <a:rPr lang="hr-HR" dirty="0"/>
              <a:t>Uporaba FM uređaja</a:t>
            </a:r>
          </a:p>
          <a:p>
            <a:endParaRPr lang="hr-HR" dirty="0"/>
          </a:p>
          <a:p>
            <a:endParaRPr lang="hr-HR" dirty="0"/>
          </a:p>
        </p:txBody>
      </p:sp>
      <p:sp>
        <p:nvSpPr>
          <p:cNvPr id="4" name="Content Placeholder 3"/>
          <p:cNvSpPr>
            <a:spLocks noGrp="1"/>
          </p:cNvSpPr>
          <p:nvPr>
            <p:ph sz="half" idx="2"/>
          </p:nvPr>
        </p:nvSpPr>
        <p:spPr/>
        <p:txBody>
          <a:bodyPr/>
          <a:lstStyle/>
          <a:p>
            <a:r>
              <a:rPr lang="hr-HR" dirty="0"/>
              <a:t>Provjera  razumjevanja</a:t>
            </a:r>
          </a:p>
          <a:p>
            <a:pPr>
              <a:buNone/>
            </a:pPr>
            <a:r>
              <a:rPr lang="hr-HR" dirty="0"/>
              <a:t>uputa ili zadatka</a:t>
            </a:r>
          </a:p>
          <a:p>
            <a:r>
              <a:rPr lang="hr-HR" dirty="0"/>
              <a:t>Pomoć kod  izrade</a:t>
            </a:r>
          </a:p>
          <a:p>
            <a:pPr>
              <a:buNone/>
            </a:pPr>
            <a:r>
              <a:rPr lang="hr-HR" dirty="0"/>
              <a:t>     zadataka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VIDNA</a:t>
            </a:r>
            <a:r>
              <a:rPr lang="hr-HR" b="1" dirty="0">
                <a:solidFill>
                  <a:schemeClr val="accent1">
                    <a:lumMod val="75000"/>
                  </a:schemeClr>
                </a:solidFill>
              </a:rPr>
              <a:t> </a:t>
            </a:r>
            <a:r>
              <a:rPr lang="hr-HR" dirty="0"/>
              <a:t>PERCEPCIJA</a:t>
            </a:r>
          </a:p>
        </p:txBody>
      </p:sp>
      <p:sp>
        <p:nvSpPr>
          <p:cNvPr id="3" name="Content Placeholder 2"/>
          <p:cNvSpPr>
            <a:spLocks noGrp="1"/>
          </p:cNvSpPr>
          <p:nvPr>
            <p:ph idx="1"/>
          </p:nvPr>
        </p:nvSpPr>
        <p:spPr>
          <a:xfrm>
            <a:off x="1835696" y="1412776"/>
            <a:ext cx="6591985" cy="5016620"/>
          </a:xfrm>
        </p:spPr>
        <p:txBody>
          <a:bodyPr>
            <a:noAutofit/>
          </a:bodyPr>
          <a:lstStyle/>
          <a:p>
            <a:pPr>
              <a:spcBef>
                <a:spcPts val="500"/>
              </a:spcBef>
              <a:buNone/>
            </a:pPr>
            <a:r>
              <a:rPr lang="hr-HR" sz="1600" b="1" dirty="0">
                <a:solidFill>
                  <a:schemeClr val="accent1">
                    <a:lumMod val="75000"/>
                  </a:schemeClr>
                </a:solidFill>
                <a:latin typeface="Arial" pitchFamily="34" charset="0"/>
                <a:cs typeface="Arial" pitchFamily="34" charset="0"/>
              </a:rPr>
              <a:t>Osobitosti: </a:t>
            </a:r>
          </a:p>
          <a:p>
            <a:pPr>
              <a:spcBef>
                <a:spcPts val="500"/>
              </a:spcBef>
              <a:buFont typeface="Wingdings" pitchFamily="2" charset="2"/>
              <a:buChar char="v"/>
            </a:pPr>
            <a:r>
              <a:rPr lang="hr-HR" sz="1600" dirty="0">
                <a:latin typeface="Arial" pitchFamily="34" charset="0"/>
                <a:cs typeface="Arial" pitchFamily="34" charset="0"/>
              </a:rPr>
              <a:t>diskriminacije oblika prema izgledu, položaju i smjeru </a:t>
            </a:r>
          </a:p>
          <a:p>
            <a:pPr>
              <a:spcBef>
                <a:spcPts val="500"/>
              </a:spcBef>
              <a:buFont typeface="Wingdings" pitchFamily="2" charset="2"/>
              <a:buChar char="v"/>
            </a:pPr>
            <a:r>
              <a:rPr lang="hr-HR" sz="1600" dirty="0">
                <a:latin typeface="Arial" pitchFamily="34" charset="0"/>
                <a:cs typeface="Arial" pitchFamily="34" charset="0"/>
              </a:rPr>
              <a:t>vidno-prostorne orijentacije,</a:t>
            </a:r>
            <a:r>
              <a:rPr lang="en-US" sz="1600" dirty="0">
                <a:latin typeface="Arial" pitchFamily="34" charset="0"/>
                <a:cs typeface="Arial" pitchFamily="34" charset="0"/>
              </a:rPr>
              <a:t> </a:t>
            </a:r>
            <a:r>
              <a:rPr lang="hr-HR" sz="1600" dirty="0">
                <a:latin typeface="Arial" pitchFamily="34" charset="0"/>
                <a:cs typeface="Arial" pitchFamily="34" charset="0"/>
              </a:rPr>
              <a:t>u percipiranju prvog plana i pozadine </a:t>
            </a:r>
          </a:p>
          <a:p>
            <a:pPr>
              <a:spcBef>
                <a:spcPts val="500"/>
              </a:spcBef>
              <a:buFont typeface="Wingdings" pitchFamily="2" charset="2"/>
              <a:buChar char="v"/>
            </a:pPr>
            <a:r>
              <a:rPr lang="hr-HR" sz="1600" dirty="0">
                <a:latin typeface="Arial" pitchFamily="34" charset="0"/>
                <a:cs typeface="Arial" pitchFamily="34" charset="0"/>
              </a:rPr>
              <a:t>vidno-motoričke koordinacije </a:t>
            </a:r>
          </a:p>
          <a:p>
            <a:pPr>
              <a:spcBef>
                <a:spcPts val="500"/>
              </a:spcBef>
              <a:buFont typeface="Wingdings" pitchFamily="2" charset="2"/>
              <a:buChar char="v"/>
            </a:pPr>
            <a:r>
              <a:rPr lang="hr-HR" sz="1600" dirty="0">
                <a:latin typeface="Arial" pitchFamily="34" charset="0"/>
                <a:cs typeface="Arial" pitchFamily="34" charset="0"/>
              </a:rPr>
              <a:t>vidno-motoričke brzine uĉenja </a:t>
            </a:r>
          </a:p>
          <a:p>
            <a:pPr>
              <a:spcBef>
                <a:spcPts val="500"/>
              </a:spcBef>
              <a:buFont typeface="Wingdings" pitchFamily="2" charset="2"/>
              <a:buChar char="v"/>
            </a:pPr>
            <a:r>
              <a:rPr lang="hr-HR" sz="1600" dirty="0">
                <a:latin typeface="Arial" pitchFamily="34" charset="0"/>
                <a:cs typeface="Arial" pitchFamily="34" charset="0"/>
              </a:rPr>
              <a:t>preosjetljivost na vidne podražaje </a:t>
            </a:r>
            <a:endParaRPr lang="en-US" sz="1600" dirty="0">
              <a:latin typeface="Arial" pitchFamily="34" charset="0"/>
              <a:cs typeface="Arial" pitchFamily="34" charset="0"/>
            </a:endParaRPr>
          </a:p>
          <a:p>
            <a:pPr marL="0" indent="0">
              <a:spcBef>
                <a:spcPts val="500"/>
              </a:spcBef>
              <a:buNone/>
            </a:pPr>
            <a:endParaRPr lang="hr-HR" sz="1600" dirty="0">
              <a:latin typeface="Arial" pitchFamily="34" charset="0"/>
              <a:cs typeface="Arial" pitchFamily="34" charset="0"/>
            </a:endParaRPr>
          </a:p>
          <a:p>
            <a:pPr>
              <a:spcBef>
                <a:spcPts val="500"/>
              </a:spcBef>
              <a:buNone/>
            </a:pPr>
            <a:r>
              <a:rPr lang="hr-HR" sz="1600" b="1" dirty="0">
                <a:solidFill>
                  <a:srgbClr val="0070C0"/>
                </a:solidFill>
                <a:latin typeface="Arial" pitchFamily="34" charset="0"/>
                <a:cs typeface="Arial" pitchFamily="34" charset="0"/>
              </a:rPr>
              <a:t>Pojavnost kod učenika s teškoćama: </a:t>
            </a:r>
          </a:p>
          <a:p>
            <a:pPr>
              <a:spcBef>
                <a:spcPts val="500"/>
              </a:spcBef>
              <a:buFont typeface="Wingdings" pitchFamily="2" charset="2"/>
              <a:buChar char="v"/>
            </a:pPr>
            <a:r>
              <a:rPr lang="hr-HR" sz="1600" dirty="0">
                <a:latin typeface="Arial" pitchFamily="34" charset="0"/>
                <a:cs typeface="Arial" pitchFamily="34" charset="0"/>
              </a:rPr>
              <a:t>teškoće u uočavanju i izdvajanju bitnog u promatranju (predmeta, pojava, procesa) </a:t>
            </a:r>
          </a:p>
          <a:p>
            <a:pPr>
              <a:spcBef>
                <a:spcPts val="500"/>
              </a:spcBef>
              <a:buFont typeface="Wingdings" pitchFamily="2" charset="2"/>
              <a:buChar char="v"/>
            </a:pPr>
            <a:r>
              <a:rPr lang="hr-HR" sz="1600" dirty="0">
                <a:latin typeface="Arial" pitchFamily="34" charset="0"/>
                <a:cs typeface="Arial" pitchFamily="34" charset="0"/>
              </a:rPr>
              <a:t>teškoće u razlikovanju i izdvajanju predmeta, oblika, slova (zamjena mjesta slova, slogova, brojki,“zrcalno” pisanje slova i brojki, zamjena slova u horizontalnom i vertikalnom smjeru)</a:t>
            </a:r>
          </a:p>
          <a:p>
            <a:pPr>
              <a:spcBef>
                <a:spcPts val="500"/>
              </a:spcBef>
              <a:buFont typeface="Wingdings" pitchFamily="2" charset="2"/>
              <a:buChar char="v"/>
            </a:pPr>
            <a:r>
              <a:rPr lang="hr-HR" sz="1600" dirty="0">
                <a:latin typeface="Arial" pitchFamily="34" charset="0"/>
                <a:cs typeface="Arial" pitchFamily="34" charset="0"/>
              </a:rPr>
              <a:t>teškoće praćenja vizualnog slijeda (slogova riječi, u redu čitanja i pisanja, snalaženja u redovima i dijelovima teksta)</a:t>
            </a:r>
          </a:p>
          <a:p>
            <a:pPr>
              <a:spcBef>
                <a:spcPts val="500"/>
              </a:spcBef>
              <a:buFont typeface="Wingdings" pitchFamily="2" charset="2"/>
              <a:buChar char="v"/>
            </a:pPr>
            <a:r>
              <a:rPr lang="hr-HR" sz="1600" dirty="0">
                <a:latin typeface="Arial" pitchFamily="34" charset="0"/>
                <a:cs typeface="Arial" pitchFamily="34" charset="0"/>
              </a:rPr>
              <a:t>neuredan grafizam </a:t>
            </a:r>
          </a:p>
          <a:p>
            <a:pPr>
              <a:spcBef>
                <a:spcPts val="500"/>
              </a:spcBef>
              <a:buFont typeface="Wingdings" pitchFamily="2" charset="2"/>
              <a:buChar char="v"/>
            </a:pPr>
            <a:r>
              <a:rPr lang="hr-HR" sz="1600" dirty="0">
                <a:latin typeface="Arial" pitchFamily="34" charset="0"/>
                <a:cs typeface="Arial" pitchFamily="34" charset="0"/>
              </a:rPr>
              <a:t>neobične reakcije na vidne podražaje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PRILAGODBE</a:t>
            </a:r>
          </a:p>
        </p:txBody>
      </p:sp>
      <p:sp>
        <p:nvSpPr>
          <p:cNvPr id="3" name="Content Placeholder 2"/>
          <p:cNvSpPr>
            <a:spLocks noGrp="1"/>
          </p:cNvSpPr>
          <p:nvPr>
            <p:ph sz="half" idx="1"/>
          </p:nvPr>
        </p:nvSpPr>
        <p:spPr>
          <a:xfrm>
            <a:off x="1942416" y="2136706"/>
            <a:ext cx="3197531" cy="4364128"/>
          </a:xfrm>
        </p:spPr>
        <p:txBody>
          <a:bodyPr/>
          <a:lstStyle/>
          <a:p>
            <a:r>
              <a:rPr lang="hr-HR" dirty="0"/>
              <a:t>Jednostavni predlošci za pisanje ( poseban plan ploče ili NL)</a:t>
            </a:r>
          </a:p>
          <a:p>
            <a:r>
              <a:rPr lang="hr-HR" dirty="0"/>
              <a:t>Perceptivna organizacija nastavnog sadržaja:</a:t>
            </a:r>
          </a:p>
          <a:p>
            <a:r>
              <a:rPr lang="hr-HR" dirty="0"/>
              <a:t>razmak u redovima </a:t>
            </a:r>
          </a:p>
          <a:p>
            <a:r>
              <a:rPr lang="hr-HR" dirty="0"/>
              <a:t>veći font slova i brojeva</a:t>
            </a:r>
          </a:p>
          <a:p>
            <a:r>
              <a:rPr lang="hr-HR" dirty="0"/>
              <a:t>Uporaba računala s adapterom za veća slova i prored</a:t>
            </a:r>
          </a:p>
          <a:p>
            <a:r>
              <a:rPr lang="hr-HR" dirty="0"/>
              <a:t>Pisanje velikim tiskanim slovima</a:t>
            </a:r>
          </a:p>
          <a:p>
            <a:endParaRPr lang="hr-HR" dirty="0"/>
          </a:p>
          <a:p>
            <a:endParaRPr lang="hr-HR" dirty="0"/>
          </a:p>
        </p:txBody>
      </p:sp>
      <p:pic>
        <p:nvPicPr>
          <p:cNvPr id="5" name="Content Placeholder 4" descr="djeca-s-disleksijom-ilustracija.png"/>
          <p:cNvPicPr>
            <a:picLocks noGrp="1" noChangeAspect="1"/>
          </p:cNvPicPr>
          <p:nvPr>
            <p:ph sz="half" idx="2"/>
          </p:nvPr>
        </p:nvPicPr>
        <p:blipFill>
          <a:blip r:embed="rId2"/>
          <a:stretch>
            <a:fillRect/>
          </a:stretch>
        </p:blipFill>
        <p:spPr>
          <a:xfrm>
            <a:off x="5337175" y="2357430"/>
            <a:ext cx="3197225" cy="364333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214290"/>
            <a:ext cx="6589199" cy="1143008"/>
          </a:xfrm>
        </p:spPr>
        <p:txBody>
          <a:bodyPr>
            <a:normAutofit fontScale="90000"/>
          </a:bodyPr>
          <a:lstStyle/>
          <a:p>
            <a:r>
              <a:rPr lang="hr-HR" dirty="0"/>
              <a:t>Pronađite </a:t>
            </a:r>
            <a:r>
              <a:rPr lang="hr-HR" dirty="0">
                <a:solidFill>
                  <a:schemeClr val="accent1">
                    <a:lumMod val="75000"/>
                  </a:schemeClr>
                </a:solidFill>
              </a:rPr>
              <a:t> macu!</a:t>
            </a:r>
            <a:br>
              <a:rPr lang="hr-HR" dirty="0"/>
            </a:br>
            <a:r>
              <a:rPr lang="hr-HR" dirty="0"/>
              <a:t>(</a:t>
            </a:r>
            <a:r>
              <a:rPr lang="hr-HR" sz="2700" dirty="0"/>
              <a:t>lijevo pri kraju ,sredina</a:t>
            </a:r>
            <a:r>
              <a:rPr lang="hr-HR" dirty="0"/>
              <a:t>)</a:t>
            </a:r>
            <a:br>
              <a:rPr lang="hr-HR" dirty="0"/>
            </a:br>
            <a:endParaRPr lang="hr-HR" dirty="0"/>
          </a:p>
        </p:txBody>
      </p:sp>
      <p:pic>
        <p:nvPicPr>
          <p:cNvPr id="5" name="Content Placeholder 4"/>
          <p:cNvPicPr>
            <a:picLocks noGrp="1" noChangeAspect="1"/>
          </p:cNvPicPr>
          <p:nvPr>
            <p:ph idx="1"/>
          </p:nvPr>
        </p:nvPicPr>
        <p:blipFill>
          <a:blip r:embed="rId2"/>
          <a:stretch>
            <a:fillRect/>
          </a:stretch>
        </p:blipFill>
        <p:spPr>
          <a:xfrm>
            <a:off x="1835696" y="1412776"/>
            <a:ext cx="6482680" cy="48950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solidFill>
                  <a:schemeClr val="tx1"/>
                </a:solidFill>
              </a:rPr>
              <a:t>MIŠLJENJE</a:t>
            </a:r>
          </a:p>
        </p:txBody>
      </p:sp>
      <p:sp>
        <p:nvSpPr>
          <p:cNvPr id="3" name="Content Placeholder 2"/>
          <p:cNvSpPr>
            <a:spLocks noGrp="1"/>
          </p:cNvSpPr>
          <p:nvPr>
            <p:ph idx="1"/>
          </p:nvPr>
        </p:nvSpPr>
        <p:spPr>
          <a:xfrm>
            <a:off x="1945201" y="1556792"/>
            <a:ext cx="6591985" cy="3777622"/>
          </a:xfrm>
        </p:spPr>
        <p:txBody>
          <a:bodyPr>
            <a:noAutofit/>
          </a:bodyPr>
          <a:lstStyle/>
          <a:p>
            <a:pPr>
              <a:buNone/>
            </a:pPr>
            <a:r>
              <a:rPr lang="hr-HR" b="1" dirty="0">
                <a:latin typeface="Arial" pitchFamily="34" charset="0"/>
                <a:cs typeface="Arial" pitchFamily="34" charset="0"/>
              </a:rPr>
              <a:t>Osobitosti: </a:t>
            </a:r>
          </a:p>
          <a:p>
            <a:pPr>
              <a:buFont typeface="Wingdings" pitchFamily="2" charset="2"/>
              <a:buChar char="v"/>
            </a:pPr>
            <a:r>
              <a:rPr lang="hr-HR" sz="1600" dirty="0">
                <a:solidFill>
                  <a:schemeClr val="accent1">
                    <a:lumMod val="60000"/>
                    <a:lumOff val="40000"/>
                  </a:schemeClr>
                </a:solidFill>
                <a:latin typeface="Arial" pitchFamily="34" charset="0"/>
                <a:cs typeface="Arial" pitchFamily="34" charset="0"/>
              </a:rPr>
              <a:t>STVARANJE POJMOVA (matematički, gramatički, vremenski, prostorni...) </a:t>
            </a:r>
          </a:p>
          <a:p>
            <a:pPr>
              <a:buFont typeface="Wingdings" pitchFamily="2" charset="2"/>
              <a:buChar char="v"/>
            </a:pPr>
            <a:r>
              <a:rPr lang="hr-HR" sz="1600" dirty="0">
                <a:solidFill>
                  <a:srgbClr val="0070C0"/>
                </a:solidFill>
                <a:latin typeface="Arial" pitchFamily="34" charset="0"/>
                <a:cs typeface="Arial" pitchFamily="34" charset="0"/>
              </a:rPr>
              <a:t>SELEKCIJA BITNIH INFORMACIJA (slušanje, gledanje, čitanje)</a:t>
            </a:r>
          </a:p>
          <a:p>
            <a:pPr>
              <a:buFont typeface="Wingdings" pitchFamily="2" charset="2"/>
              <a:buChar char="v"/>
            </a:pPr>
            <a:r>
              <a:rPr lang="hr-HR" sz="1600" dirty="0">
                <a:latin typeface="Arial" pitchFamily="34" charset="0"/>
                <a:cs typeface="Arial" pitchFamily="34" charset="0"/>
              </a:rPr>
              <a:t> </a:t>
            </a:r>
            <a:r>
              <a:rPr lang="hr-HR" sz="1600" dirty="0">
                <a:solidFill>
                  <a:schemeClr val="accent1">
                    <a:lumMod val="60000"/>
                    <a:lumOff val="40000"/>
                  </a:schemeClr>
                </a:solidFill>
                <a:latin typeface="Arial" pitchFamily="34" charset="0"/>
                <a:cs typeface="Arial" pitchFamily="34" charset="0"/>
              </a:rPr>
              <a:t>POVEZIVANJA  (SINTEZA) I ZAKLJUĈIVANJA (događaja, radnji, postupaka, pojava)</a:t>
            </a:r>
          </a:p>
          <a:p>
            <a:pPr>
              <a:buFont typeface="Wingdings" pitchFamily="2" charset="2"/>
              <a:buChar char="v"/>
            </a:pPr>
            <a:r>
              <a:rPr lang="hr-HR" sz="1600" dirty="0">
                <a:latin typeface="Arial" pitchFamily="34" charset="0"/>
                <a:cs typeface="Arial" pitchFamily="34" charset="0"/>
              </a:rPr>
              <a:t> </a:t>
            </a:r>
            <a:r>
              <a:rPr lang="hr-HR" sz="1600" dirty="0">
                <a:solidFill>
                  <a:srgbClr val="0070C0"/>
                </a:solidFill>
                <a:latin typeface="Arial" pitchFamily="34" charset="0"/>
                <a:cs typeface="Arial" pitchFamily="34" charset="0"/>
              </a:rPr>
              <a:t>RAŠČLAMBA (ANALIZA) (zadaci, događaji, složeni pojmovi) </a:t>
            </a:r>
          </a:p>
          <a:p>
            <a:pPr>
              <a:buFont typeface="Wingdings" pitchFamily="2" charset="2"/>
              <a:buChar char="v"/>
            </a:pPr>
            <a:r>
              <a:rPr lang="hr-HR" sz="1600" dirty="0">
                <a:solidFill>
                  <a:schemeClr val="accent1">
                    <a:lumMod val="60000"/>
                    <a:lumOff val="40000"/>
                  </a:schemeClr>
                </a:solidFill>
                <a:latin typeface="Arial" pitchFamily="34" charset="0"/>
                <a:cs typeface="Arial" pitchFamily="34" charset="0"/>
              </a:rPr>
              <a:t>USPOSTAVA SLIJEDA (pričanje, prepričavanje, izvještavanje, opisivanje) </a:t>
            </a:r>
          </a:p>
          <a:p>
            <a:pPr>
              <a:buFont typeface="Wingdings" pitchFamily="2" charset="2"/>
              <a:buChar char="v"/>
            </a:pPr>
            <a:r>
              <a:rPr lang="hr-HR" sz="1600" dirty="0">
                <a:solidFill>
                  <a:srgbClr val="0070C0"/>
                </a:solidFill>
                <a:latin typeface="Arial" pitchFamily="34" charset="0"/>
                <a:cs typeface="Arial" pitchFamily="34" charset="0"/>
              </a:rPr>
              <a:t>UOPĆAVANJA I  IZDVAJANJA (pojmovi, pravila, definicije) </a:t>
            </a:r>
          </a:p>
          <a:p>
            <a:pPr>
              <a:buFont typeface="Wingdings" pitchFamily="2" charset="2"/>
              <a:buChar char="v"/>
            </a:pPr>
            <a:r>
              <a:rPr lang="hr-HR" sz="1600" dirty="0">
                <a:solidFill>
                  <a:schemeClr val="accent1">
                    <a:lumMod val="60000"/>
                    <a:lumOff val="40000"/>
                  </a:schemeClr>
                </a:solidFill>
                <a:latin typeface="Arial" pitchFamily="34" charset="0"/>
                <a:cs typeface="Arial" pitchFamily="34" charset="0"/>
              </a:rPr>
              <a:t>RJEŠAVANJA PROBLEMA (raznovrsni zadaci) </a:t>
            </a:r>
          </a:p>
          <a:p>
            <a:pPr>
              <a:buFont typeface="Wingdings" pitchFamily="2" charset="2"/>
              <a:buChar char="v"/>
            </a:pPr>
            <a:r>
              <a:rPr lang="hr-HR" sz="1600" dirty="0">
                <a:solidFill>
                  <a:srgbClr val="0070C0"/>
                </a:solidFill>
                <a:latin typeface="Arial" pitchFamily="34" charset="0"/>
                <a:cs typeface="Arial" pitchFamily="34" charset="0"/>
              </a:rPr>
              <a:t>PREDOČAVANJE I ZAMIŠLJANJE (događaja, opisa, tijeka, prostora)</a:t>
            </a:r>
          </a:p>
          <a:p>
            <a:pPr>
              <a:buFont typeface="Wingdings" pitchFamily="2" charset="2"/>
              <a:buChar char="v"/>
            </a:pPr>
            <a:r>
              <a:rPr lang="hr-HR" sz="1600" dirty="0">
                <a:solidFill>
                  <a:schemeClr val="accent1">
                    <a:lumMod val="60000"/>
                    <a:lumOff val="40000"/>
                  </a:schemeClr>
                </a:solidFill>
                <a:latin typeface="Arial" pitchFamily="34" charset="0"/>
                <a:cs typeface="Arial" pitchFamily="34" charset="0"/>
              </a:rPr>
              <a:t>RAZUMIJEVANJE (teorijske građe, računskih zadataka, gramatike, vremenskog tijeka....sadržaja učenja)</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solidFill>
                  <a:schemeClr val="tx1"/>
                </a:solidFill>
              </a:rPr>
              <a:t>MIŠLJENJE</a:t>
            </a:r>
          </a:p>
        </p:txBody>
      </p:sp>
      <p:sp>
        <p:nvSpPr>
          <p:cNvPr id="3" name="Content Placeholder 2"/>
          <p:cNvSpPr>
            <a:spLocks noGrp="1"/>
          </p:cNvSpPr>
          <p:nvPr>
            <p:ph idx="1"/>
          </p:nvPr>
        </p:nvSpPr>
        <p:spPr>
          <a:xfrm>
            <a:off x="1942415" y="1556792"/>
            <a:ext cx="6591985" cy="4729728"/>
          </a:xfrm>
        </p:spPr>
        <p:txBody>
          <a:bodyPr>
            <a:noAutofit/>
          </a:bodyPr>
          <a:lstStyle/>
          <a:p>
            <a:pPr marL="0" indent="0">
              <a:buNone/>
            </a:pPr>
            <a:r>
              <a:rPr lang="hr-HR" b="1" dirty="0">
                <a:solidFill>
                  <a:schemeClr val="tx1"/>
                </a:solidFill>
                <a:latin typeface="Arial" pitchFamily="34" charset="0"/>
                <a:cs typeface="Arial" pitchFamily="34" charset="0"/>
              </a:rPr>
              <a:t>Pojavnost kod učenika </a:t>
            </a:r>
            <a:r>
              <a:rPr lang="hr-HR" dirty="0">
                <a:solidFill>
                  <a:schemeClr val="tx1"/>
                </a:solidFill>
                <a:latin typeface="Arial" pitchFamily="34" charset="0"/>
                <a:cs typeface="Arial" pitchFamily="34" charset="0"/>
              </a:rPr>
              <a:t>:</a:t>
            </a:r>
            <a:r>
              <a:rPr lang="hr-HR" sz="1600" dirty="0">
                <a:solidFill>
                  <a:srgbClr val="0070C0"/>
                </a:solidFill>
                <a:latin typeface="Arial" pitchFamily="34" charset="0"/>
                <a:cs typeface="Arial" pitchFamily="34" charset="0"/>
              </a:rPr>
              <a:t> </a:t>
            </a:r>
          </a:p>
          <a:p>
            <a:pPr>
              <a:buFont typeface="Wingdings" pitchFamily="2" charset="2"/>
              <a:buChar char="v"/>
            </a:pPr>
            <a:r>
              <a:rPr lang="hr-HR" sz="1600" dirty="0">
                <a:latin typeface="Arial" pitchFamily="34" charset="0"/>
                <a:cs typeface="Arial" pitchFamily="34" charset="0"/>
              </a:rPr>
              <a:t>Teškoće u usvajanju apstraktnih sadržaja </a:t>
            </a:r>
          </a:p>
          <a:p>
            <a:pPr>
              <a:buFont typeface="Wingdings" pitchFamily="2" charset="2"/>
              <a:buChar char="v"/>
            </a:pPr>
            <a:r>
              <a:rPr lang="hr-HR" sz="1600" dirty="0">
                <a:latin typeface="Arial" pitchFamily="34" charset="0"/>
                <a:cs typeface="Arial" pitchFamily="34" charset="0"/>
              </a:rPr>
              <a:t>Otežano opće shvaćanje, razumijevanje i poimanje</a:t>
            </a:r>
          </a:p>
          <a:p>
            <a:pPr>
              <a:buFont typeface="Wingdings" pitchFamily="2" charset="2"/>
              <a:buChar char="v"/>
            </a:pPr>
            <a:r>
              <a:rPr lang="hr-HR" sz="1600" dirty="0">
                <a:latin typeface="Arial" pitchFamily="34" charset="0"/>
                <a:cs typeface="Arial" pitchFamily="34" charset="0"/>
              </a:rPr>
              <a:t>Sniženo kvantitativno i kvalitativno stvaranje pojmova</a:t>
            </a:r>
            <a:endParaRPr lang="en-US" sz="1600" dirty="0">
              <a:latin typeface="Arial" pitchFamily="34" charset="0"/>
              <a:cs typeface="Arial" pitchFamily="34" charset="0"/>
            </a:endParaRPr>
          </a:p>
          <a:p>
            <a:pPr>
              <a:buFont typeface="Wingdings" pitchFamily="2" charset="2"/>
              <a:buChar char="v"/>
            </a:pPr>
            <a:r>
              <a:rPr lang="hr-HR" sz="1600" dirty="0">
                <a:latin typeface="Arial" pitchFamily="34" charset="0"/>
                <a:cs typeface="Arial" pitchFamily="34" charset="0"/>
              </a:rPr>
              <a:t>Nepoznavanje sadržaja pojmova, posebno složenih  i  njihova nepravilna uporaba </a:t>
            </a:r>
          </a:p>
          <a:p>
            <a:pPr>
              <a:buFont typeface="Wingdings" pitchFamily="2" charset="2"/>
              <a:buChar char="v"/>
            </a:pPr>
            <a:r>
              <a:rPr lang="hr-HR" sz="1600" dirty="0">
                <a:latin typeface="Arial" pitchFamily="34" charset="0"/>
                <a:cs typeface="Arial" pitchFamily="34" charset="0"/>
              </a:rPr>
              <a:t>Zbrkanost i nepovezanost činjenica i naučenih sadržaja </a:t>
            </a:r>
          </a:p>
          <a:p>
            <a:pPr>
              <a:buFont typeface="Wingdings" pitchFamily="2" charset="2"/>
              <a:buChar char="v"/>
            </a:pPr>
            <a:r>
              <a:rPr lang="hr-HR" sz="1600" dirty="0">
                <a:latin typeface="Arial" pitchFamily="34" charset="0"/>
                <a:cs typeface="Arial" pitchFamily="34" charset="0"/>
              </a:rPr>
              <a:t>Donošenje nelogičnih i pogrešnih zaključaka</a:t>
            </a:r>
          </a:p>
          <a:p>
            <a:pPr>
              <a:buFont typeface="Wingdings" pitchFamily="2" charset="2"/>
              <a:buChar char="v"/>
            </a:pPr>
            <a:r>
              <a:rPr lang="hr-HR" sz="1600" dirty="0">
                <a:latin typeface="Arial" pitchFamily="34" charset="0"/>
                <a:cs typeface="Arial" pitchFamily="34" charset="0"/>
              </a:rPr>
              <a:t>Pogreške u odgovaranju na pitanja </a:t>
            </a:r>
          </a:p>
          <a:p>
            <a:pPr>
              <a:buFont typeface="Wingdings" pitchFamily="2" charset="2"/>
              <a:buChar char="v"/>
            </a:pPr>
            <a:r>
              <a:rPr lang="hr-HR" sz="1600" dirty="0">
                <a:latin typeface="Arial" pitchFamily="34" charset="0"/>
                <a:cs typeface="Arial" pitchFamily="34" charset="0"/>
              </a:rPr>
              <a:t>Parcijalna znanja, problemi u rješavanju zadataka (zahtjevi zadatka, pravilan slijed, kontrola rezultata) </a:t>
            </a:r>
          </a:p>
          <a:p>
            <a:pPr>
              <a:buFont typeface="Wingdings" pitchFamily="2" charset="2"/>
              <a:buChar char="v"/>
            </a:pPr>
            <a:r>
              <a:rPr lang="hr-HR" sz="1600" dirty="0">
                <a:latin typeface="Arial" pitchFamily="34" charset="0"/>
                <a:cs typeface="Arial" pitchFamily="34" charset="0"/>
              </a:rPr>
              <a:t>Teškoće zamišljanja</a:t>
            </a:r>
          </a:p>
          <a:p>
            <a:pPr>
              <a:buFont typeface="Wingdings" pitchFamily="2" charset="2"/>
              <a:buChar char="v"/>
            </a:pPr>
            <a:r>
              <a:rPr lang="hr-HR" sz="1600" dirty="0">
                <a:latin typeface="Arial" pitchFamily="34" charset="0"/>
                <a:cs typeface="Arial" pitchFamily="34" charset="0"/>
              </a:rPr>
              <a:t>Teškoće u primjeni naučenog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PRILAGODBE</a:t>
            </a:r>
          </a:p>
        </p:txBody>
      </p:sp>
      <p:sp>
        <p:nvSpPr>
          <p:cNvPr id="3" name="Content Placeholder 2"/>
          <p:cNvSpPr>
            <a:spLocks noGrp="1"/>
          </p:cNvSpPr>
          <p:nvPr>
            <p:ph sz="half" idx="1"/>
          </p:nvPr>
        </p:nvSpPr>
        <p:spPr/>
        <p:txBody>
          <a:bodyPr>
            <a:normAutofit fontScale="92500" lnSpcReduction="10000"/>
          </a:bodyPr>
          <a:lstStyle/>
          <a:p>
            <a:r>
              <a:rPr lang="hr-HR" dirty="0"/>
              <a:t>Usvajanje jednostavnih pojmova (sažimanje gradiva) </a:t>
            </a:r>
          </a:p>
          <a:p>
            <a:r>
              <a:rPr lang="hr-HR" dirty="0"/>
              <a:t>Provjera razumjevanja</a:t>
            </a:r>
          </a:p>
          <a:p>
            <a:r>
              <a:rPr lang="hr-HR" dirty="0"/>
              <a:t>Inicijalna pomoć (kod provjere znanja)</a:t>
            </a:r>
          </a:p>
          <a:p>
            <a:r>
              <a:rPr lang="hr-HR" dirty="0"/>
              <a:t>Vođenje kod izrade zadataka (ponavaljanje, vježba)</a:t>
            </a:r>
          </a:p>
          <a:p>
            <a:r>
              <a:rPr lang="hr-HR" dirty="0"/>
              <a:t>Zorni prikazi nastavnog sadražaja (slikovni materijal) i povezanost s životnim situacijama</a:t>
            </a:r>
          </a:p>
          <a:p>
            <a:endParaRPr lang="hr-HR" dirty="0"/>
          </a:p>
          <a:p>
            <a:endParaRPr lang="hr-HR" dirty="0"/>
          </a:p>
        </p:txBody>
      </p:sp>
      <p:pic>
        <p:nvPicPr>
          <p:cNvPr id="5" name="Picture 2" descr="Slikovni rezultat za učenici u školi">
            <a:extLst>
              <a:ext uri="{FF2B5EF4-FFF2-40B4-BE49-F238E27FC236}">
                <a16:creationId xmlns:a16="http://schemas.microsoft.com/office/drawing/2014/main" id="{2EE2C39C-9651-4FE2-9A1E-89765E3A116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83238" y="2428868"/>
            <a:ext cx="2989290" cy="3286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620688"/>
            <a:ext cx="6661207" cy="1280890"/>
          </a:xfrm>
        </p:spPr>
        <p:txBody>
          <a:bodyPr>
            <a:normAutofit/>
          </a:bodyPr>
          <a:lstStyle/>
          <a:p>
            <a:r>
              <a:rPr lang="hr-HR" dirty="0">
                <a:solidFill>
                  <a:schemeClr val="tx1"/>
                </a:solidFill>
              </a:rPr>
              <a:t>PAMĆENJE  I </a:t>
            </a:r>
            <a:r>
              <a:rPr lang="en-US" dirty="0">
                <a:solidFill>
                  <a:schemeClr val="tx1"/>
                </a:solidFill>
              </a:rPr>
              <a:t>Z</a:t>
            </a:r>
            <a:r>
              <a:rPr lang="hr-HR" dirty="0">
                <a:solidFill>
                  <a:schemeClr val="tx1"/>
                </a:solidFill>
              </a:rPr>
              <a:t>APAMĆIVANJE</a:t>
            </a:r>
          </a:p>
        </p:txBody>
      </p:sp>
      <p:sp>
        <p:nvSpPr>
          <p:cNvPr id="3" name="Content Placeholder 2"/>
          <p:cNvSpPr>
            <a:spLocks noGrp="1"/>
          </p:cNvSpPr>
          <p:nvPr>
            <p:ph idx="1"/>
          </p:nvPr>
        </p:nvSpPr>
        <p:spPr>
          <a:xfrm>
            <a:off x="1798298" y="1628800"/>
            <a:ext cx="6591985" cy="4824536"/>
          </a:xfrm>
        </p:spPr>
        <p:txBody>
          <a:bodyPr>
            <a:normAutofit/>
          </a:bodyPr>
          <a:lstStyle/>
          <a:p>
            <a:pPr>
              <a:buNone/>
            </a:pPr>
            <a:r>
              <a:rPr lang="hr-HR" b="1" dirty="0">
                <a:solidFill>
                  <a:schemeClr val="accent1">
                    <a:lumMod val="60000"/>
                    <a:lumOff val="40000"/>
                  </a:schemeClr>
                </a:solidFill>
                <a:latin typeface="Arial" pitchFamily="34" charset="0"/>
                <a:cs typeface="Arial" pitchFamily="34" charset="0"/>
              </a:rPr>
              <a:t>Osobitosti</a:t>
            </a:r>
            <a:r>
              <a:rPr lang="hr-HR" dirty="0">
                <a:solidFill>
                  <a:schemeClr val="accent1">
                    <a:lumMod val="60000"/>
                    <a:lumOff val="40000"/>
                  </a:schemeClr>
                </a:solidFill>
                <a:latin typeface="Arial" pitchFamily="34" charset="0"/>
                <a:cs typeface="Arial" pitchFamily="34" charset="0"/>
              </a:rPr>
              <a:t>:</a:t>
            </a:r>
            <a:endParaRPr lang="en-US" dirty="0">
              <a:solidFill>
                <a:schemeClr val="accent1">
                  <a:lumMod val="60000"/>
                  <a:lumOff val="40000"/>
                </a:schemeClr>
              </a:solidFill>
              <a:latin typeface="Arial" pitchFamily="34" charset="0"/>
              <a:cs typeface="Arial" pitchFamily="34" charset="0"/>
            </a:endParaRPr>
          </a:p>
          <a:p>
            <a:pPr>
              <a:buFont typeface="Wingdings" panose="05000000000000000000" pitchFamily="2" charset="2"/>
              <a:buChar char="v"/>
            </a:pPr>
            <a:r>
              <a:rPr lang="hr-HR" sz="1600" dirty="0">
                <a:latin typeface="Arial" pitchFamily="34" charset="0"/>
                <a:cs typeface="Arial" pitchFamily="34" charset="0"/>
              </a:rPr>
              <a:t>memoriranja slušanih, čitanih, gledanih i ostalih osjetilnih podataka (činjenica, podataka, pitanja..) u odnosu na njihov broj, tijek i povezanost</a:t>
            </a:r>
            <a:endParaRPr lang="en-US" sz="1600" dirty="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buNone/>
            </a:pPr>
            <a:endParaRPr lang="hr-HR" dirty="0">
              <a:latin typeface="Arial" pitchFamily="34" charset="0"/>
              <a:cs typeface="Arial" pitchFamily="34" charset="0"/>
            </a:endParaRPr>
          </a:p>
          <a:p>
            <a:pPr>
              <a:buNone/>
            </a:pPr>
            <a:r>
              <a:rPr lang="hr-HR" b="1" dirty="0">
                <a:solidFill>
                  <a:srgbClr val="0070C0"/>
                </a:solidFill>
                <a:latin typeface="Arial" pitchFamily="34" charset="0"/>
                <a:cs typeface="Arial" pitchFamily="34" charset="0"/>
              </a:rPr>
              <a:t>Pojavnost</a:t>
            </a:r>
            <a:r>
              <a:rPr lang="hr-HR" dirty="0">
                <a:solidFill>
                  <a:srgbClr val="0070C0"/>
                </a:solidFill>
                <a:latin typeface="Arial" pitchFamily="34" charset="0"/>
                <a:cs typeface="Arial" pitchFamily="34" charset="0"/>
              </a:rPr>
              <a:t>:</a:t>
            </a:r>
            <a:endParaRPr lang="en-US" dirty="0">
              <a:latin typeface="Arial" pitchFamily="34" charset="0"/>
              <a:cs typeface="Arial" pitchFamily="34" charset="0"/>
            </a:endParaRPr>
          </a:p>
          <a:p>
            <a:pPr>
              <a:buFont typeface="Wingdings" pitchFamily="2" charset="2"/>
              <a:buChar char="v"/>
            </a:pPr>
            <a:r>
              <a:rPr lang="hr-HR" sz="1600" dirty="0">
                <a:latin typeface="Arial" pitchFamily="34" charset="0"/>
                <a:cs typeface="Arial" pitchFamily="34" charset="0"/>
              </a:rPr>
              <a:t>djelomično pamćenje sadržaja učenja </a:t>
            </a:r>
          </a:p>
          <a:p>
            <a:pPr>
              <a:buFont typeface="Wingdings" pitchFamily="2" charset="2"/>
              <a:buChar char="v"/>
            </a:pPr>
            <a:r>
              <a:rPr lang="hr-HR" sz="1600" dirty="0">
                <a:latin typeface="Arial" pitchFamily="34" charset="0"/>
                <a:cs typeface="Arial" pitchFamily="34" charset="0"/>
              </a:rPr>
              <a:t>teškoće u prisjećanju i ponavljanju slušanih, gledanih, čitanih podataka (činjenica, pravila, definicija, pitanja, teksta) </a:t>
            </a:r>
          </a:p>
          <a:p>
            <a:pPr>
              <a:buFont typeface="Wingdings" pitchFamily="2" charset="2"/>
              <a:buChar char="v"/>
            </a:pPr>
            <a:r>
              <a:rPr lang="hr-HR" sz="1600" dirty="0">
                <a:latin typeface="Arial" pitchFamily="34" charset="0"/>
                <a:cs typeface="Arial" pitchFamily="34" charset="0"/>
              </a:rPr>
              <a:t>teškoće u prepričavanju, odgovaranju na pitanja, pisanju diktata, ispitima znanja, itd.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RAZLIČITOST</a:t>
            </a:r>
          </a:p>
        </p:txBody>
      </p:sp>
      <p:sp>
        <p:nvSpPr>
          <p:cNvPr id="3" name="Content Placeholder 2"/>
          <p:cNvSpPr>
            <a:spLocks noGrp="1"/>
          </p:cNvSpPr>
          <p:nvPr>
            <p:ph idx="1"/>
          </p:nvPr>
        </p:nvSpPr>
        <p:spPr>
          <a:xfrm>
            <a:off x="1942415" y="1484784"/>
            <a:ext cx="6591985" cy="3777622"/>
          </a:xfrm>
        </p:spPr>
        <p:txBody>
          <a:bodyPr>
            <a:normAutofit/>
          </a:bodyPr>
          <a:lstStyle/>
          <a:p>
            <a:pPr>
              <a:buNone/>
            </a:pPr>
            <a:r>
              <a:rPr lang="hr-HR" sz="2000" dirty="0">
                <a:latin typeface="Arial" pitchFamily="34" charset="0"/>
                <a:cs typeface="Arial" pitchFamily="34" charset="0"/>
              </a:rPr>
              <a:t>Svaka individua je neponovljiva na ovom svijetu</a:t>
            </a:r>
            <a:r>
              <a:rPr lang="en-US" sz="2000" dirty="0">
                <a:latin typeface="Arial" pitchFamily="34" charset="0"/>
                <a:cs typeface="Arial" pitchFamily="34" charset="0"/>
              </a:rPr>
              <a:t>!</a:t>
            </a:r>
            <a:r>
              <a:rPr lang="hr-HR" sz="2000" dirty="0">
                <a:latin typeface="Arial" pitchFamily="34" charset="0"/>
                <a:cs typeface="Arial" pitchFamily="34" charset="0"/>
              </a:rPr>
              <a:t> </a:t>
            </a:r>
          </a:p>
          <a:p>
            <a:pPr>
              <a:buNone/>
            </a:pPr>
            <a:r>
              <a:rPr lang="hr-HR" sz="2000" dirty="0">
                <a:latin typeface="Arial" pitchFamily="34" charset="0"/>
                <a:cs typeface="Arial" pitchFamily="34" charset="0"/>
              </a:rPr>
              <a:t>Razlikujemo se po :</a:t>
            </a:r>
          </a:p>
          <a:p>
            <a:pPr>
              <a:buFont typeface="Wingdings" pitchFamily="2" charset="2"/>
              <a:buChar char="v"/>
            </a:pPr>
            <a:r>
              <a:rPr lang="hr-HR" sz="2000" dirty="0">
                <a:latin typeface="Arial" pitchFamily="34" charset="0"/>
                <a:cs typeface="Arial" pitchFamily="34" charset="0"/>
              </a:rPr>
              <a:t>Vanjskim obilježjima </a:t>
            </a:r>
            <a:r>
              <a:rPr lang="hr-HR" sz="2000" i="1" dirty="0">
                <a:latin typeface="Arial" pitchFamily="34" charset="0"/>
                <a:cs typeface="Arial" pitchFamily="34" charset="0"/>
              </a:rPr>
              <a:t>(tjelesnom izgledu, spolu)</a:t>
            </a:r>
          </a:p>
          <a:p>
            <a:pPr>
              <a:buFont typeface="Wingdings" pitchFamily="2" charset="2"/>
              <a:buChar char="v"/>
            </a:pPr>
            <a:r>
              <a:rPr lang="hr-HR" sz="2000" dirty="0">
                <a:latin typeface="Arial" pitchFamily="34" charset="0"/>
                <a:cs typeface="Arial" pitchFamily="34" charset="0"/>
              </a:rPr>
              <a:t>Psihičkim osobinama</a:t>
            </a:r>
            <a:r>
              <a:rPr lang="en-US" sz="2000" dirty="0">
                <a:latin typeface="Arial" pitchFamily="34" charset="0"/>
                <a:cs typeface="Arial" pitchFamily="34" charset="0"/>
              </a:rPr>
              <a:t> </a:t>
            </a:r>
            <a:r>
              <a:rPr lang="hr-HR" sz="2000" i="1" dirty="0">
                <a:latin typeface="Arial" pitchFamily="34" charset="0"/>
                <a:cs typeface="Arial" pitchFamily="34" charset="0"/>
              </a:rPr>
              <a:t>(kognicija, emocionalni razvoj, kreativnost)</a:t>
            </a:r>
          </a:p>
          <a:p>
            <a:pPr>
              <a:buFont typeface="Wingdings" pitchFamily="2" charset="2"/>
              <a:buChar char="v"/>
            </a:pPr>
            <a:r>
              <a:rPr lang="hr-HR" sz="2000" dirty="0">
                <a:latin typeface="Arial" pitchFamily="34" charset="0"/>
                <a:cs typeface="Arial" pitchFamily="34" charset="0"/>
              </a:rPr>
              <a:t>Uvjetima odrastanja i življenja</a:t>
            </a:r>
          </a:p>
          <a:p>
            <a:endParaRPr lang="hr-HR" sz="2400" dirty="0">
              <a:latin typeface="Arial" pitchFamily="34" charset="0"/>
              <a:cs typeface="Arial" pitchFamily="34" charset="0"/>
            </a:endParaRPr>
          </a:p>
        </p:txBody>
      </p:sp>
      <p:pic>
        <p:nvPicPr>
          <p:cNvPr id="1026" name="Picture 2" descr="C:\Users\davor\Desktop\podijeljeno sudionicima RAZLIČITOSTI PREZENTACIJE\20161118_kmarinac_IMG_6760-700x352.jpg"/>
          <p:cNvPicPr>
            <a:picLocks noGrp="1" noChangeAspect="1" noChangeArrowheads="1"/>
          </p:cNvPicPr>
          <p:nvPr>
            <p:ph sz="half" idx="4294967295"/>
          </p:nvPr>
        </p:nvPicPr>
        <p:blipFill>
          <a:blip r:embed="rId2" cstate="print"/>
          <a:stretch>
            <a:fillRect/>
          </a:stretch>
        </p:blipFill>
        <p:spPr bwMode="auto">
          <a:xfrm>
            <a:off x="4178065" y="4202471"/>
            <a:ext cx="2626183" cy="1319611"/>
          </a:xfrm>
          <a:prstGeom prst="rect">
            <a:avLst/>
          </a:prstGeom>
          <a:noFill/>
        </p:spPr>
      </p:pic>
      <p:pic>
        <p:nvPicPr>
          <p:cNvPr id="1027" name="Picture 3" descr="C:\Users\davor\Desktop\podijeljeno sudionicima RAZLIČITOSTI PREZENTACIJE\cms_blog_45_details_original.jpg"/>
          <p:cNvPicPr>
            <a:picLocks noChangeAspect="1" noChangeArrowheads="1"/>
          </p:cNvPicPr>
          <p:nvPr/>
        </p:nvPicPr>
        <p:blipFill>
          <a:blip r:embed="rId3" cstate="print"/>
          <a:srcRect/>
          <a:stretch>
            <a:fillRect/>
          </a:stretch>
        </p:blipFill>
        <p:spPr bwMode="auto">
          <a:xfrm>
            <a:off x="4716016" y="5707619"/>
            <a:ext cx="3419179" cy="1091721"/>
          </a:xfrm>
          <a:prstGeom prst="rect">
            <a:avLst/>
          </a:prstGeom>
          <a:noFill/>
        </p:spPr>
      </p:pic>
      <p:pic>
        <p:nvPicPr>
          <p:cNvPr id="1029" name="Picture 5" descr="C:\Users\davor\Desktop\podijeljeno sudionicima RAZLIČITOSTI PREZENTACIJE\article-subcategory-thumb-1351670099_630.jpg"/>
          <p:cNvPicPr>
            <a:picLocks noChangeAspect="1" noChangeArrowheads="1"/>
          </p:cNvPicPr>
          <p:nvPr/>
        </p:nvPicPr>
        <p:blipFill>
          <a:blip r:embed="rId4" cstate="print"/>
          <a:srcRect/>
          <a:stretch>
            <a:fillRect/>
          </a:stretch>
        </p:blipFill>
        <p:spPr bwMode="auto">
          <a:xfrm>
            <a:off x="6951666" y="4202471"/>
            <a:ext cx="2088232" cy="1124433"/>
          </a:xfrm>
          <a:prstGeom prst="rect">
            <a:avLst/>
          </a:prstGeom>
          <a:noFill/>
        </p:spPr>
      </p:pic>
      <p:pic>
        <p:nvPicPr>
          <p:cNvPr id="1030" name="Picture 6" descr="C:\Users\davor\Desktop\podijeljeno sudionicima RAZLIČITOSTI PREZENTACIJE\patuljasti-ljudi.jpg"/>
          <p:cNvPicPr>
            <a:picLocks noChangeAspect="1" noChangeArrowheads="1"/>
          </p:cNvPicPr>
          <p:nvPr/>
        </p:nvPicPr>
        <p:blipFill>
          <a:blip r:embed="rId5" cstate="print"/>
          <a:srcRect/>
          <a:stretch>
            <a:fillRect/>
          </a:stretch>
        </p:blipFill>
        <p:spPr bwMode="auto">
          <a:xfrm>
            <a:off x="1547664" y="4207055"/>
            <a:ext cx="2498020" cy="20464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PRILAGODBE</a:t>
            </a:r>
          </a:p>
        </p:txBody>
      </p:sp>
      <p:sp>
        <p:nvSpPr>
          <p:cNvPr id="3" name="Content Placeholder 2"/>
          <p:cNvSpPr>
            <a:spLocks noGrp="1"/>
          </p:cNvSpPr>
          <p:nvPr>
            <p:ph sz="half" idx="1"/>
          </p:nvPr>
        </p:nvSpPr>
        <p:spPr/>
        <p:txBody>
          <a:bodyPr>
            <a:normAutofit fontScale="25000" lnSpcReduction="20000"/>
          </a:bodyPr>
          <a:lstStyle/>
          <a:p>
            <a:r>
              <a:rPr lang="hr-HR" sz="6400" dirty="0"/>
              <a:t>Jednostavni zadaci</a:t>
            </a:r>
          </a:p>
          <a:p>
            <a:r>
              <a:rPr lang="hr-HR" sz="6400" dirty="0"/>
              <a:t>Uporaba podsjetnika      i natuknica kod ponavljanja i provjere znanja</a:t>
            </a:r>
          </a:p>
          <a:p>
            <a:r>
              <a:rPr lang="hr-HR" sz="6400" dirty="0"/>
              <a:t>Uporaba udžbenika, podsjetnika, formula definicija s primjerima zadatka</a:t>
            </a:r>
          </a:p>
          <a:p>
            <a:r>
              <a:rPr lang="hr-HR" sz="6400" dirty="0"/>
              <a:t>Češće provjere znanja</a:t>
            </a:r>
          </a:p>
          <a:p>
            <a:pPr>
              <a:buNone/>
            </a:pPr>
            <a:r>
              <a:rPr lang="hr-HR" sz="6400" dirty="0"/>
              <a:t>      (manje nastavne cjeline)</a:t>
            </a:r>
          </a:p>
          <a:p>
            <a:r>
              <a:rPr lang="hr-HR" sz="6400" dirty="0"/>
              <a:t>Više usmenog ispitivanja</a:t>
            </a:r>
          </a:p>
          <a:p>
            <a:pPr>
              <a:buNone/>
            </a:pPr>
            <a:r>
              <a:rPr lang="hr-HR" sz="6400" dirty="0"/>
              <a:t>     (barem jedna ocjena mjesečno)</a:t>
            </a:r>
          </a:p>
          <a:p>
            <a:r>
              <a:rPr lang="hr-HR" sz="6400" dirty="0"/>
              <a:t> Poticati i ocjenjivati ono što učenik može i zna (jake strane učenika)</a:t>
            </a:r>
          </a:p>
          <a:p>
            <a:pPr>
              <a:buNone/>
            </a:pPr>
            <a:r>
              <a:rPr lang="hr-HR" sz="6400" dirty="0"/>
              <a:t>  </a:t>
            </a:r>
          </a:p>
          <a:p>
            <a:pPr>
              <a:buNone/>
            </a:pPr>
            <a:endParaRPr lang="hr-HR" dirty="0"/>
          </a:p>
          <a:p>
            <a:endParaRPr lang="hr-HR" dirty="0"/>
          </a:p>
          <a:p>
            <a:endParaRPr lang="hr-HR" dirty="0"/>
          </a:p>
        </p:txBody>
      </p:sp>
      <p:sp>
        <p:nvSpPr>
          <p:cNvPr id="4" name="Content Placeholder 3"/>
          <p:cNvSpPr>
            <a:spLocks noGrp="1"/>
          </p:cNvSpPr>
          <p:nvPr>
            <p:ph sz="half" idx="2"/>
          </p:nvPr>
        </p:nvSpPr>
        <p:spPr/>
        <p:txBody>
          <a:bodyPr>
            <a:normAutofit fontScale="25000" lnSpcReduction="20000"/>
          </a:bodyPr>
          <a:lstStyle/>
          <a:p>
            <a:endParaRPr lang="hr-H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340768"/>
            <a:ext cx="8572560" cy="5262979"/>
          </a:xfrm>
          <a:prstGeom prst="rect">
            <a:avLst/>
          </a:prstGeom>
        </p:spPr>
        <p:txBody>
          <a:bodyPr wrap="square">
            <a:spAutoFit/>
          </a:bodyPr>
          <a:lstStyle/>
          <a:p>
            <a:r>
              <a:rPr lang="hr-HR" sz="1400" dirty="0">
                <a:solidFill>
                  <a:srgbClr val="00B0F0"/>
                </a:solidFill>
                <a:latin typeface="Arial" pitchFamily="34" charset="0"/>
                <a:cs typeface="Arial" pitchFamily="34" charset="0"/>
              </a:rPr>
              <a:t>Kapadocija </a:t>
            </a:r>
            <a:r>
              <a:rPr lang="hr-HR" sz="1400" dirty="0">
                <a:latin typeface="Arial" pitchFamily="34" charset="0"/>
                <a:cs typeface="Arial" pitchFamily="34" charset="0"/>
              </a:rPr>
              <a:t>(iz grĉ. </a:t>
            </a:r>
            <a:r>
              <a:rPr lang="el-GR" sz="1400" dirty="0">
                <a:latin typeface="Arial" pitchFamily="34" charset="0"/>
                <a:cs typeface="Arial" pitchFamily="34" charset="0"/>
              </a:rPr>
              <a:t>Καππαδοκία- </a:t>
            </a:r>
            <a:r>
              <a:rPr lang="hr-HR" sz="1400" dirty="0">
                <a:latin typeface="Arial" pitchFamily="34" charset="0"/>
                <a:cs typeface="Arial" pitchFamily="34" charset="0"/>
              </a:rPr>
              <a:t>Kappadokía; perz. Katpatuka; danas i tur. Kapadokya), starovjekovna regija koja se nalazi u unutrašnjosti </a:t>
            </a:r>
            <a:r>
              <a:rPr lang="hr-HR" sz="1400" dirty="0">
                <a:solidFill>
                  <a:srgbClr val="0070C0"/>
                </a:solidFill>
                <a:latin typeface="Arial" pitchFamily="34" charset="0"/>
                <a:cs typeface="Arial" pitchFamily="34" charset="0"/>
              </a:rPr>
              <a:t>Male Azije </a:t>
            </a:r>
            <a:r>
              <a:rPr lang="hr-HR" sz="1400" dirty="0">
                <a:latin typeface="Arial" pitchFamily="34" charset="0"/>
                <a:cs typeface="Arial" pitchFamily="34" charset="0"/>
              </a:rPr>
              <a:t>odnosno današnje </a:t>
            </a:r>
            <a:r>
              <a:rPr lang="hr-HR" sz="1400" dirty="0">
                <a:solidFill>
                  <a:srgbClr val="0070C0"/>
                </a:solidFill>
                <a:latin typeface="Arial" pitchFamily="34" charset="0"/>
                <a:cs typeface="Arial" pitchFamily="34" charset="0"/>
              </a:rPr>
              <a:t>Turske</a:t>
            </a:r>
            <a:r>
              <a:rPr lang="hr-HR" sz="1400" dirty="0">
                <a:latin typeface="Arial" pitchFamily="34" charset="0"/>
                <a:cs typeface="Arial" pitchFamily="34" charset="0"/>
              </a:rPr>
              <a:t>. Podruĉje drevne Kapadocije približno odgovara suvremenoj turskoj pokrajini Nevşehir, a njene povijesne granice su predmet rasprave. Pretpostavlja se kako je u vrijeme </a:t>
            </a:r>
            <a:r>
              <a:rPr lang="hr-HR" sz="1400" dirty="0">
                <a:solidFill>
                  <a:srgbClr val="0070C0"/>
                </a:solidFill>
                <a:latin typeface="Arial" pitchFamily="34" charset="0"/>
                <a:cs typeface="Arial" pitchFamily="34" charset="0"/>
              </a:rPr>
              <a:t>povjesniĉara Herodota </a:t>
            </a:r>
            <a:r>
              <a:rPr lang="hr-HR" sz="1400" dirty="0">
                <a:latin typeface="Arial" pitchFamily="34" charset="0"/>
                <a:cs typeface="Arial" pitchFamily="34" charset="0"/>
              </a:rPr>
              <a:t>obuhvaćala teritorij od planine Taurus na jugu do regije Pont uz obalu Crnog mora odnosno od rijeke Eufrat na istoku do jezera Tuz u središnjoj Anatoliji na zapadu. Ipak, povjesniĉar Strabon je u svojim djelima preuveliĉao dimenzije Kapadocije, za koju se danas smatra kako se proteže 400 km u smjeru istok-zapad, odnosno 200 km u smjeru sjever-jug. Možemo reći da se Kapadocija nalazi u Anatoliji, u središnjoj Turskoj. Povijesni naziv Kapadocija nastavio se koristiti u Zapadnom svijetu i u kršćanskoj tradiciji jer Kapadocija ima i bogato kršćansko povijesno i kulturno naslijeĊe. Naziv Kapadocija posebno se koristi u turizmu budući regija ima izvanredne posebnosti koje se sa svojim neobiĉno oblikovanim krajolikom,u velikim stijenama graĊenim crkvama, kapelama i samostanima te podzemnim crkvama i naseobinama mogu usporediti s površinom Mjeseca. Kapadokija je ogroman, izoliran plato u središnjoj Turskoj kojim dominira ugasli vulkan Ercives Dagi. Ĉeste erupcije koje su se dogaĊale milijunima godina prekrile su velike dijelove platoa tufom, mekanom stijenom nastalom od vulkanskog pepela, koji je potom stoljećima erodirao u stožasta brdašca zapanjujućeg niza boja — prljavobijele, žute, ljubiĉaste, crvene i ružiĉaste, vjetar, kiša i snijeg oblikovali su brda u raznolike forme, od kojih su neke visine 50 m. Tijekom vremena pod utjecajem prirodnih sila neki su se slojevi travertina nakupili, dok su drugi jednostavno - isprani. Poseban je doživljaj vezan uz Dolinu monaha koja je poznata i kao Dolina vilinskih dimnjaka. Rijeĉ je o podruĉju s veliĉanstvenim krajolikom nevjerojatnih geoloških obilježja, s pećinama, izvanrednim ĉudima prirode kao što su stožasti vilinski dimnjaci. Ĉudesan krajolik ove doline sa svojim originalnim i savršenim stošcima od travertina visine veće od 10 metara, koji se nalaze posvuda, bilo u grupama bilo pojedinaĉno, ostavlja sve bez daha. Upravo u ovim "dimnjacima" ljudi su kroz stoljeća izdubljivali svoje nastambe! Danas postoje i cijeli podzemni gradovi, od kojih neki datiraju iz 2000. godine prije Krista! Gradove su kao skloništa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902" y="620688"/>
            <a:ext cx="6589199" cy="1280890"/>
          </a:xfrm>
        </p:spPr>
        <p:txBody>
          <a:bodyPr>
            <a:normAutofit fontScale="90000"/>
          </a:bodyPr>
          <a:lstStyle/>
          <a:p>
            <a:r>
              <a:rPr lang="hr-HR" sz="4000" dirty="0">
                <a:solidFill>
                  <a:schemeClr val="tx1"/>
                </a:solidFill>
              </a:rPr>
              <a:t>PAŽNJA  I </a:t>
            </a:r>
            <a:r>
              <a:rPr lang="en-US" sz="4000" dirty="0">
                <a:solidFill>
                  <a:schemeClr val="tx1"/>
                </a:solidFill>
              </a:rPr>
              <a:t> </a:t>
            </a:r>
            <a:r>
              <a:rPr lang="hr-HR" sz="4000" dirty="0">
                <a:solidFill>
                  <a:schemeClr val="tx1"/>
                </a:solidFill>
              </a:rPr>
              <a:t>KONCENTRACIJA</a:t>
            </a:r>
            <a:br>
              <a:rPr lang="hr-HR" b="1" dirty="0">
                <a:solidFill>
                  <a:schemeClr val="accent2">
                    <a:lumMod val="60000"/>
                    <a:lumOff val="40000"/>
                  </a:schemeClr>
                </a:solidFill>
              </a:rPr>
            </a:br>
            <a:endParaRPr lang="hr-HR" b="1" dirty="0">
              <a:solidFill>
                <a:schemeClr val="accent2">
                  <a:lumMod val="60000"/>
                  <a:lumOff val="40000"/>
                </a:schemeClr>
              </a:solidFill>
            </a:endParaRPr>
          </a:p>
        </p:txBody>
      </p:sp>
      <p:sp>
        <p:nvSpPr>
          <p:cNvPr id="3" name="Content Placeholder 2"/>
          <p:cNvSpPr>
            <a:spLocks noGrp="1"/>
          </p:cNvSpPr>
          <p:nvPr>
            <p:ph idx="1"/>
          </p:nvPr>
        </p:nvSpPr>
        <p:spPr>
          <a:xfrm>
            <a:off x="1691680" y="1484784"/>
            <a:ext cx="7772400" cy="5091130"/>
          </a:xfrm>
        </p:spPr>
        <p:txBody>
          <a:bodyPr>
            <a:normAutofit/>
          </a:bodyPr>
          <a:lstStyle/>
          <a:p>
            <a:pPr>
              <a:buNone/>
            </a:pPr>
            <a:r>
              <a:rPr lang="hr-HR" b="1" dirty="0">
                <a:solidFill>
                  <a:schemeClr val="accent1">
                    <a:lumMod val="75000"/>
                  </a:schemeClr>
                </a:solidFill>
                <a:latin typeface="Arial" pitchFamily="34" charset="0"/>
                <a:cs typeface="Arial" pitchFamily="34" charset="0"/>
              </a:rPr>
              <a:t>Osobitosti: </a:t>
            </a:r>
          </a:p>
          <a:p>
            <a:pPr>
              <a:buFont typeface="Wingdings" pitchFamily="2" charset="2"/>
              <a:buChar char="v"/>
            </a:pPr>
            <a:r>
              <a:rPr lang="hr-HR" sz="1600" dirty="0">
                <a:latin typeface="Arial" pitchFamily="34" charset="0"/>
                <a:cs typeface="Arial" pitchFamily="34" charset="0"/>
              </a:rPr>
              <a:t>promjenjivost pažnje (skokovita pažnja) </a:t>
            </a:r>
          </a:p>
          <a:p>
            <a:pPr>
              <a:buFont typeface="Wingdings" pitchFamily="2" charset="2"/>
              <a:buChar char="v"/>
            </a:pPr>
            <a:r>
              <a:rPr lang="hr-HR" sz="1600" dirty="0">
                <a:latin typeface="Arial" pitchFamily="34" charset="0"/>
                <a:cs typeface="Arial" pitchFamily="34" charset="0"/>
              </a:rPr>
              <a:t>smanjena sposobnost prijelaza iz jedne situacije podražaja u drugi (predugo zadržavanje na zadatku) </a:t>
            </a:r>
          </a:p>
          <a:p>
            <a:pPr>
              <a:buFont typeface="Wingdings" pitchFamily="2" charset="2"/>
              <a:buChar char="v"/>
            </a:pPr>
            <a:r>
              <a:rPr lang="hr-HR" sz="1600" dirty="0">
                <a:latin typeface="Arial" pitchFamily="34" charset="0"/>
                <a:cs typeface="Arial" pitchFamily="34" charset="0"/>
              </a:rPr>
              <a:t>nemir učenika, tjelesna aktivnost</a:t>
            </a:r>
            <a:br>
              <a:rPr lang="hr-HR" sz="1600" dirty="0">
                <a:latin typeface="Arial" pitchFamily="34" charset="0"/>
                <a:cs typeface="Arial" pitchFamily="34" charset="0"/>
              </a:rPr>
            </a:br>
            <a:endParaRPr lang="hr-HR" dirty="0">
              <a:latin typeface="Arial" pitchFamily="34" charset="0"/>
              <a:cs typeface="Arial" pitchFamily="34" charset="0"/>
            </a:endParaRPr>
          </a:p>
          <a:p>
            <a:pPr>
              <a:buNone/>
            </a:pPr>
            <a:r>
              <a:rPr lang="hr-HR" b="1" dirty="0">
                <a:solidFill>
                  <a:srgbClr val="0070C0"/>
                </a:solidFill>
                <a:latin typeface="Arial" pitchFamily="34" charset="0"/>
                <a:cs typeface="Arial" pitchFamily="34" charset="0"/>
              </a:rPr>
              <a:t>Pojavnost: </a:t>
            </a:r>
          </a:p>
          <a:p>
            <a:pPr>
              <a:buFont typeface="Wingdings" pitchFamily="2" charset="2"/>
              <a:buChar char="v"/>
            </a:pPr>
            <a:r>
              <a:rPr lang="hr-HR" sz="1600" dirty="0">
                <a:latin typeface="Arial" pitchFamily="34" charset="0"/>
                <a:cs typeface="Arial" pitchFamily="34" charset="0"/>
              </a:rPr>
              <a:t>nedostatna usmjerenost na sadržaje rada,  nedovoljna ustrajnost,</a:t>
            </a:r>
          </a:p>
          <a:p>
            <a:pPr>
              <a:buFont typeface="Wingdings" pitchFamily="2" charset="2"/>
              <a:buChar char="v"/>
            </a:pPr>
            <a:r>
              <a:rPr lang="hr-HR" sz="1600" dirty="0">
                <a:latin typeface="Arial" pitchFamily="34" charset="0"/>
                <a:cs typeface="Arial" pitchFamily="34" charset="0"/>
              </a:rPr>
              <a:t> prebacivanje pažnje s jednog sadržaja na drugi, sa zadatka na zadatak, bavljenje drugom aktivnošću,</a:t>
            </a:r>
          </a:p>
          <a:p>
            <a:pPr>
              <a:buFont typeface="Wingdings" pitchFamily="2" charset="2"/>
              <a:buChar char="v"/>
            </a:pPr>
            <a:r>
              <a:rPr lang="hr-HR" sz="1600" dirty="0">
                <a:latin typeface="Arial" pitchFamily="34" charset="0"/>
                <a:cs typeface="Arial" pitchFamily="34" charset="0"/>
              </a:rPr>
              <a:t> predugo zadržavanje na zadatku, temi, sklonost ponavljanja teme, teškoće u promjeni teme </a:t>
            </a:r>
          </a:p>
          <a:p>
            <a:pPr>
              <a:buFont typeface="Wingdings" pitchFamily="2" charset="2"/>
              <a:buChar char="v"/>
            </a:pPr>
            <a:r>
              <a:rPr lang="hr-HR" sz="1600" dirty="0">
                <a:latin typeface="Arial" pitchFamily="34" charset="0"/>
                <a:cs typeface="Arial" pitchFamily="34" charset="0"/>
              </a:rPr>
              <a:t>ometanje rada drugih uĉenika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PRILAGODBE</a:t>
            </a:r>
          </a:p>
        </p:txBody>
      </p:sp>
      <p:sp>
        <p:nvSpPr>
          <p:cNvPr id="3" name="Content Placeholder 2"/>
          <p:cNvSpPr>
            <a:spLocks noGrp="1"/>
          </p:cNvSpPr>
          <p:nvPr>
            <p:ph sz="half" idx="1"/>
          </p:nvPr>
        </p:nvSpPr>
        <p:spPr/>
        <p:txBody>
          <a:bodyPr/>
          <a:lstStyle/>
          <a:p>
            <a:r>
              <a:rPr lang="hr-HR" dirty="0"/>
              <a:t>Izmjena aktivnosti</a:t>
            </a:r>
          </a:p>
          <a:p>
            <a:r>
              <a:rPr lang="hr-HR" dirty="0"/>
              <a:t>Kraći zadaci</a:t>
            </a:r>
          </a:p>
          <a:p>
            <a:r>
              <a:rPr lang="hr-HR" dirty="0"/>
              <a:t>Posjesti učenika u prvu klupu do zida </a:t>
            </a:r>
          </a:p>
          <a:p>
            <a:r>
              <a:rPr lang="hr-HR" dirty="0"/>
              <a:t>Pohvala    uspjeha</a:t>
            </a:r>
          </a:p>
          <a:p>
            <a:r>
              <a:rPr lang="hr-HR" dirty="0"/>
              <a:t>Suradničko učenje</a:t>
            </a:r>
          </a:p>
          <a:p>
            <a:endParaRPr lang="hr-HR" dirty="0"/>
          </a:p>
          <a:p>
            <a:endParaRPr lang="hr-HR" dirty="0"/>
          </a:p>
          <a:p>
            <a:pPr>
              <a:buNone/>
            </a:pPr>
            <a:r>
              <a:rPr lang="hr-HR" dirty="0"/>
              <a:t>     </a:t>
            </a:r>
          </a:p>
        </p:txBody>
      </p:sp>
      <p:sp>
        <p:nvSpPr>
          <p:cNvPr id="4" name="Content Placeholder 3"/>
          <p:cNvSpPr>
            <a:spLocks noGrp="1"/>
          </p:cNvSpPr>
          <p:nvPr>
            <p:ph sz="half" idx="2"/>
          </p:nvPr>
        </p:nvSpPr>
        <p:spPr/>
        <p:txBody>
          <a:bodyPr/>
          <a:lstStyle/>
          <a:p>
            <a:endParaRPr lang="hr-H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620688"/>
            <a:ext cx="6589199" cy="1280890"/>
          </a:xfrm>
        </p:spPr>
        <p:txBody>
          <a:bodyPr>
            <a:normAutofit fontScale="90000"/>
          </a:bodyPr>
          <a:lstStyle/>
          <a:p>
            <a:r>
              <a:rPr lang="hr-HR" dirty="0"/>
              <a:t>TEŠKOĆE U </a:t>
            </a:r>
            <a:r>
              <a:rPr lang="en-US" dirty="0"/>
              <a:t>K</a:t>
            </a:r>
            <a:r>
              <a:rPr lang="hr-HR" dirty="0"/>
              <a:t>OMUNIKACIJI</a:t>
            </a:r>
            <a:r>
              <a:rPr lang="en-US" dirty="0"/>
              <a:t> </a:t>
            </a:r>
            <a:r>
              <a:rPr lang="hr-HR" dirty="0"/>
              <a:t>/</a:t>
            </a:r>
            <a:r>
              <a:rPr lang="en-US" dirty="0"/>
              <a:t> </a:t>
            </a:r>
            <a:r>
              <a:rPr lang="hr-HR" dirty="0"/>
              <a:t>GOVORU</a:t>
            </a:r>
            <a:br>
              <a:rPr lang="hr-HR" dirty="0"/>
            </a:br>
            <a:endParaRPr lang="hr-HR" b="1" dirty="0">
              <a:solidFill>
                <a:schemeClr val="accent1">
                  <a:lumMod val="75000"/>
                </a:schemeClr>
              </a:solidFill>
            </a:endParaRPr>
          </a:p>
        </p:txBody>
      </p:sp>
      <p:sp>
        <p:nvSpPr>
          <p:cNvPr id="3" name="Content Placeholder 2"/>
          <p:cNvSpPr>
            <a:spLocks noGrp="1"/>
          </p:cNvSpPr>
          <p:nvPr>
            <p:ph idx="1"/>
          </p:nvPr>
        </p:nvSpPr>
        <p:spPr>
          <a:xfrm>
            <a:off x="1902325" y="2060848"/>
            <a:ext cx="6591985" cy="4032448"/>
          </a:xfrm>
        </p:spPr>
        <p:txBody>
          <a:bodyPr>
            <a:normAutofit fontScale="70000" lnSpcReduction="20000"/>
          </a:bodyPr>
          <a:lstStyle/>
          <a:p>
            <a:pPr>
              <a:buNone/>
            </a:pPr>
            <a:r>
              <a:rPr lang="en-US" sz="2600" b="1" dirty="0">
                <a:solidFill>
                  <a:schemeClr val="tx1"/>
                </a:solidFill>
                <a:latin typeface="Arial" pitchFamily="34" charset="0"/>
                <a:cs typeface="Arial" pitchFamily="34" charset="0"/>
              </a:rPr>
              <a:t>RECEPTIVNI GOVOR</a:t>
            </a:r>
          </a:p>
          <a:p>
            <a:pPr>
              <a:buNone/>
            </a:pPr>
            <a:endParaRPr lang="en-US" b="1" dirty="0">
              <a:solidFill>
                <a:schemeClr val="accent1">
                  <a:lumMod val="75000"/>
                </a:schemeClr>
              </a:solidFill>
              <a:latin typeface="Arial" pitchFamily="34" charset="0"/>
              <a:cs typeface="Arial" pitchFamily="34" charset="0"/>
            </a:endParaRPr>
          </a:p>
          <a:p>
            <a:pPr>
              <a:buNone/>
            </a:pPr>
            <a:r>
              <a:rPr lang="hr-HR" sz="2300" b="1" dirty="0">
                <a:solidFill>
                  <a:schemeClr val="accent1">
                    <a:lumMod val="75000"/>
                  </a:schemeClr>
                </a:solidFill>
                <a:latin typeface="Arial" pitchFamily="34" charset="0"/>
                <a:cs typeface="Arial" pitchFamily="34" charset="0"/>
              </a:rPr>
              <a:t>Osobitosti recepcije</a:t>
            </a:r>
            <a:r>
              <a:rPr lang="hr-HR" sz="2300" b="1" dirty="0">
                <a:latin typeface="Arial" pitchFamily="34" charset="0"/>
                <a:cs typeface="Arial" pitchFamily="34" charset="0"/>
              </a:rPr>
              <a:t>: </a:t>
            </a:r>
          </a:p>
          <a:p>
            <a:pPr>
              <a:buFont typeface="Wingdings" pitchFamily="2" charset="2"/>
              <a:buChar char="v"/>
            </a:pPr>
            <a:r>
              <a:rPr lang="hr-HR" sz="2100" dirty="0">
                <a:latin typeface="Arial" pitchFamily="34" charset="0"/>
                <a:cs typeface="Arial" pitchFamily="34" charset="0"/>
              </a:rPr>
              <a:t>razumijevanje govorenih/napisanih riječi</a:t>
            </a:r>
          </a:p>
          <a:p>
            <a:pPr>
              <a:buNone/>
            </a:pPr>
            <a:r>
              <a:rPr lang="hr-HR" sz="2100" dirty="0">
                <a:latin typeface="Arial" pitchFamily="34" charset="0"/>
                <a:cs typeface="Arial" pitchFamily="34" charset="0"/>
              </a:rPr>
              <a:t>    rečenica, odlomaka, većih cjelina </a:t>
            </a:r>
          </a:p>
          <a:p>
            <a:pPr>
              <a:buFont typeface="Wingdings" pitchFamily="2" charset="2"/>
              <a:buChar char="v"/>
            </a:pPr>
            <a:r>
              <a:rPr lang="hr-HR" sz="2100" dirty="0">
                <a:latin typeface="Arial" pitchFamily="34" charset="0"/>
                <a:cs typeface="Arial" pitchFamily="34" charset="0"/>
              </a:rPr>
              <a:t>siromašan pojmovni fond/rječnik (poznavanje značenja riječi, suprotnosti, prijedlozi, prilozi, nadređeni pojmovi)</a:t>
            </a:r>
          </a:p>
          <a:p>
            <a:pPr>
              <a:buFont typeface="Wingdings" pitchFamily="2" charset="2"/>
              <a:buChar char="v"/>
            </a:pPr>
            <a:r>
              <a:rPr lang="hr-HR" sz="2100" dirty="0">
                <a:latin typeface="Arial" pitchFamily="34" charset="0"/>
                <a:cs typeface="Arial" pitchFamily="34" charset="0"/>
              </a:rPr>
              <a:t>teškoće u razumijevanju sadržaja smislenih govornih cjelina</a:t>
            </a:r>
          </a:p>
          <a:p>
            <a:pPr>
              <a:buFont typeface="Wingdings" pitchFamily="2" charset="2"/>
              <a:buChar char="v"/>
            </a:pPr>
            <a:r>
              <a:rPr lang="hr-HR" sz="2100" dirty="0">
                <a:latin typeface="Arial" pitchFamily="34" charset="0"/>
                <a:cs typeface="Arial" pitchFamily="34" charset="0"/>
              </a:rPr>
              <a:t>teškoće u tumačenju socijalnog govora i neverbalne komunikacije</a:t>
            </a:r>
            <a:br>
              <a:rPr lang="hr-HR" dirty="0">
                <a:latin typeface="Arial" pitchFamily="34" charset="0"/>
                <a:cs typeface="Arial" pitchFamily="34" charset="0"/>
              </a:rPr>
            </a:br>
            <a:endParaRPr lang="hr-HR" dirty="0">
              <a:latin typeface="Arial" pitchFamily="34" charset="0"/>
              <a:cs typeface="Arial" pitchFamily="34" charset="0"/>
            </a:endParaRPr>
          </a:p>
          <a:p>
            <a:pPr>
              <a:buNone/>
            </a:pPr>
            <a:r>
              <a:rPr lang="hr-HR" sz="2300" b="1" dirty="0">
                <a:solidFill>
                  <a:srgbClr val="0070C0"/>
                </a:solidFill>
                <a:latin typeface="Arial" pitchFamily="34" charset="0"/>
                <a:cs typeface="Arial" pitchFamily="34" charset="0"/>
              </a:rPr>
              <a:t>Pojavnost: </a:t>
            </a:r>
          </a:p>
          <a:p>
            <a:pPr>
              <a:buFont typeface="Wingdings" pitchFamily="2" charset="2"/>
              <a:buChar char="v"/>
            </a:pPr>
            <a:r>
              <a:rPr lang="hr-HR" sz="2100" b="1" dirty="0">
                <a:latin typeface="Arial" pitchFamily="34" charset="0"/>
                <a:cs typeface="Arial" pitchFamily="34" charset="0"/>
              </a:rPr>
              <a:t>otežano razumijevanje </a:t>
            </a:r>
            <a:r>
              <a:rPr lang="hr-HR" sz="2100" dirty="0">
                <a:latin typeface="Arial" pitchFamily="34" charset="0"/>
                <a:cs typeface="Arial" pitchFamily="34" charset="0"/>
              </a:rPr>
              <a:t>pojmova i jezičnih kompozicija i socijalnih situacija </a:t>
            </a:r>
          </a:p>
          <a:p>
            <a:pPr>
              <a:buFont typeface="Wingdings" pitchFamily="2" charset="2"/>
              <a:buChar char="v"/>
            </a:pPr>
            <a:r>
              <a:rPr lang="hr-HR" sz="2100" b="1" dirty="0">
                <a:latin typeface="Arial" pitchFamily="34" charset="0"/>
                <a:cs typeface="Arial" pitchFamily="34" charset="0"/>
              </a:rPr>
              <a:t>neprimjereno reagiranje </a:t>
            </a:r>
            <a:r>
              <a:rPr lang="hr-HR" sz="2100" dirty="0">
                <a:latin typeface="Arial" pitchFamily="34" charset="0"/>
                <a:cs typeface="Arial" pitchFamily="34" charset="0"/>
              </a:rPr>
              <a:t>na govorne situacije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620688"/>
            <a:ext cx="6589199" cy="1280890"/>
          </a:xfrm>
        </p:spPr>
        <p:txBody>
          <a:bodyPr>
            <a:normAutofit fontScale="90000"/>
          </a:bodyPr>
          <a:lstStyle/>
          <a:p>
            <a:br>
              <a:rPr lang="pl-PL" dirty="0"/>
            </a:br>
            <a:br>
              <a:rPr lang="pl-PL" dirty="0"/>
            </a:br>
            <a:br>
              <a:rPr lang="pl-PL" dirty="0"/>
            </a:br>
            <a:br>
              <a:rPr lang="pl-PL" dirty="0"/>
            </a:br>
            <a:endParaRPr lang="hr-HR" b="1" dirty="0">
              <a:solidFill>
                <a:schemeClr val="accent1">
                  <a:lumMod val="75000"/>
                </a:schemeClr>
              </a:solidFill>
            </a:endParaRPr>
          </a:p>
        </p:txBody>
      </p:sp>
      <p:sp>
        <p:nvSpPr>
          <p:cNvPr id="3" name="Content Placeholder 2"/>
          <p:cNvSpPr>
            <a:spLocks noGrp="1"/>
          </p:cNvSpPr>
          <p:nvPr>
            <p:ph idx="1"/>
          </p:nvPr>
        </p:nvSpPr>
        <p:spPr>
          <a:xfrm>
            <a:off x="1763688" y="1785934"/>
            <a:ext cx="7272808" cy="5072066"/>
          </a:xfrm>
        </p:spPr>
        <p:txBody>
          <a:bodyPr>
            <a:normAutofit/>
          </a:bodyPr>
          <a:lstStyle/>
          <a:p>
            <a:pPr>
              <a:spcBef>
                <a:spcPts val="800"/>
              </a:spcBef>
              <a:buNone/>
            </a:pPr>
            <a:r>
              <a:rPr lang="hr-HR" sz="2200" b="1" dirty="0">
                <a:solidFill>
                  <a:schemeClr val="tx1"/>
                </a:solidFill>
                <a:latin typeface="Arial" pitchFamily="34" charset="0"/>
                <a:cs typeface="Arial" pitchFamily="34" charset="0"/>
              </a:rPr>
              <a:t>EKSPRESIVNI GOVOR </a:t>
            </a:r>
          </a:p>
          <a:p>
            <a:pPr>
              <a:spcBef>
                <a:spcPts val="800"/>
              </a:spcBef>
              <a:buNone/>
            </a:pPr>
            <a:r>
              <a:rPr lang="hr-HR" b="1" dirty="0">
                <a:solidFill>
                  <a:schemeClr val="accent1">
                    <a:lumMod val="75000"/>
                  </a:schemeClr>
                </a:solidFill>
                <a:latin typeface="Arial" pitchFamily="34" charset="0"/>
                <a:cs typeface="Arial" pitchFamily="34" charset="0"/>
              </a:rPr>
              <a:t>Osobitosti: </a:t>
            </a:r>
          </a:p>
          <a:p>
            <a:pPr>
              <a:spcBef>
                <a:spcPts val="800"/>
              </a:spcBef>
              <a:buFont typeface="Wingdings" pitchFamily="2" charset="2"/>
              <a:buChar char="v"/>
            </a:pPr>
            <a:r>
              <a:rPr lang="hr-HR" sz="1600" dirty="0">
                <a:latin typeface="Arial" pitchFamily="34" charset="0"/>
                <a:cs typeface="Arial" pitchFamily="34" charset="0"/>
              </a:rPr>
              <a:t>izostavljanje, zamjena glasova, nepravilan izgovor glasova -poremećaji ritma i tempa govora, intonacije, usporen, ubrzan govor,  repetitivni govor, eholalija, mucanje </a:t>
            </a:r>
          </a:p>
          <a:p>
            <a:pPr>
              <a:spcBef>
                <a:spcPts val="800"/>
              </a:spcBef>
              <a:buFont typeface="Wingdings" pitchFamily="2" charset="2"/>
              <a:buChar char="v"/>
            </a:pPr>
            <a:r>
              <a:rPr lang="hr-HR" sz="1600" dirty="0">
                <a:latin typeface="Arial" pitchFamily="34" charset="0"/>
                <a:cs typeface="Arial" pitchFamily="34" charset="0"/>
              </a:rPr>
              <a:t>teškoće u formuliranju reĉenica, narušena gramatiĉka primjerenost, cjelovitost reĉenica, primjerena upotreba govora u socijalnom kontekstu (iniciranje i održavanje komunikacije)</a:t>
            </a:r>
          </a:p>
          <a:p>
            <a:pPr>
              <a:spcBef>
                <a:spcPts val="800"/>
              </a:spcBef>
              <a:buNone/>
            </a:pPr>
            <a:r>
              <a:rPr lang="hr-HR" sz="2200" b="1" dirty="0">
                <a:solidFill>
                  <a:schemeClr val="tx1"/>
                </a:solidFill>
                <a:latin typeface="Arial" pitchFamily="34" charset="0"/>
                <a:cs typeface="Arial" pitchFamily="34" charset="0"/>
              </a:rPr>
              <a:t>NEVERBALNA KOMUNIKACIJA </a:t>
            </a:r>
          </a:p>
          <a:p>
            <a:pPr>
              <a:spcBef>
                <a:spcPts val="800"/>
              </a:spcBef>
              <a:buFont typeface="Wingdings" pitchFamily="2" charset="2"/>
              <a:buChar char="v"/>
            </a:pPr>
            <a:r>
              <a:rPr lang="hr-HR" dirty="0">
                <a:latin typeface="Arial" pitchFamily="34" charset="0"/>
                <a:cs typeface="Arial" pitchFamily="34" charset="0"/>
              </a:rPr>
              <a:t>teškoće u neverbalnoj komunikaciji</a:t>
            </a:r>
            <a:endParaRPr lang="en-US" dirty="0">
              <a:latin typeface="Arial" pitchFamily="34" charset="0"/>
              <a:cs typeface="Arial" pitchFamily="34" charset="0"/>
            </a:endParaRPr>
          </a:p>
          <a:p>
            <a:pPr marL="0" indent="0">
              <a:spcBef>
                <a:spcPts val="800"/>
              </a:spcBef>
              <a:buNone/>
            </a:pPr>
            <a:endParaRPr lang="hr-HR" dirty="0">
              <a:latin typeface="Arial" pitchFamily="34" charset="0"/>
              <a:cs typeface="Arial" pitchFamily="34" charset="0"/>
            </a:endParaRPr>
          </a:p>
          <a:p>
            <a:pPr>
              <a:spcBef>
                <a:spcPts val="800"/>
              </a:spcBef>
              <a:buNone/>
            </a:pPr>
            <a:r>
              <a:rPr lang="hr-HR" b="1" dirty="0">
                <a:solidFill>
                  <a:srgbClr val="0070C0"/>
                </a:solidFill>
                <a:latin typeface="Arial" pitchFamily="34" charset="0"/>
                <a:cs typeface="Arial" pitchFamily="34" charset="0"/>
              </a:rPr>
              <a:t>Pojavnost kod učenika s teškoćama: </a:t>
            </a:r>
          </a:p>
          <a:p>
            <a:pPr>
              <a:spcBef>
                <a:spcPts val="800"/>
              </a:spcBef>
              <a:buFont typeface="Wingdings" pitchFamily="2" charset="2"/>
              <a:buChar char="v"/>
            </a:pPr>
            <a:r>
              <a:rPr lang="hr-HR" sz="1600" dirty="0">
                <a:latin typeface="Arial" pitchFamily="34" charset="0"/>
                <a:cs typeface="Arial" pitchFamily="34" charset="0"/>
              </a:rPr>
              <a:t>nerazumljivost u usmenom izražavanju i pismenom izražavanju</a:t>
            </a:r>
          </a:p>
          <a:p>
            <a:pPr>
              <a:spcBef>
                <a:spcPts val="800"/>
              </a:spcBef>
              <a:buFont typeface="Wingdings" pitchFamily="2" charset="2"/>
              <a:buChar char="v"/>
            </a:pPr>
            <a:r>
              <a:rPr lang="hr-HR" sz="1600" dirty="0">
                <a:latin typeface="Arial" pitchFamily="34" charset="0"/>
                <a:cs typeface="Arial" pitchFamily="34" charset="0"/>
              </a:rPr>
              <a:t>neprimjereni izrazi lica, upotreba gesta</a:t>
            </a:r>
          </a:p>
        </p:txBody>
      </p:sp>
      <p:sp>
        <p:nvSpPr>
          <p:cNvPr id="4" name="Title 1"/>
          <p:cNvSpPr txBox="1">
            <a:spLocks/>
          </p:cNvSpPr>
          <p:nvPr/>
        </p:nvSpPr>
        <p:spPr>
          <a:xfrm>
            <a:off x="1907704" y="620688"/>
            <a:ext cx="6589199" cy="1280890"/>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dirty="0"/>
              <a:t>TEŠKOĆE U </a:t>
            </a:r>
            <a:r>
              <a:rPr lang="en-US" dirty="0"/>
              <a:t>K</a:t>
            </a:r>
            <a:r>
              <a:rPr lang="hr-HR" dirty="0"/>
              <a:t>OMUNIKACIJI</a:t>
            </a:r>
            <a:r>
              <a:rPr lang="en-US" dirty="0"/>
              <a:t> </a:t>
            </a:r>
            <a:r>
              <a:rPr lang="hr-HR" dirty="0"/>
              <a:t>/</a:t>
            </a:r>
            <a:r>
              <a:rPr lang="en-US" dirty="0"/>
              <a:t> </a:t>
            </a:r>
            <a:r>
              <a:rPr lang="hr-HR" dirty="0"/>
              <a:t>GOVORU</a:t>
            </a:r>
            <a:br>
              <a:rPr lang="hr-HR" dirty="0"/>
            </a:br>
            <a:endParaRPr lang="hr-HR" b="1" dirty="0">
              <a:solidFill>
                <a:schemeClr val="accent1">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PRILAGODBE</a:t>
            </a:r>
          </a:p>
        </p:txBody>
      </p:sp>
      <p:sp>
        <p:nvSpPr>
          <p:cNvPr id="3" name="Content Placeholder 2"/>
          <p:cNvSpPr>
            <a:spLocks noGrp="1"/>
          </p:cNvSpPr>
          <p:nvPr>
            <p:ph sz="half" idx="1"/>
          </p:nvPr>
        </p:nvSpPr>
        <p:spPr/>
        <p:txBody>
          <a:bodyPr>
            <a:normAutofit fontScale="92500" lnSpcReduction="10000"/>
          </a:bodyPr>
          <a:lstStyle/>
          <a:p>
            <a:r>
              <a:rPr lang="hr-HR" dirty="0"/>
              <a:t>Pružiti mogućnost pisanja velikim tiskanim slovima</a:t>
            </a:r>
          </a:p>
          <a:p>
            <a:r>
              <a:rPr lang="hr-HR" dirty="0"/>
              <a:t>Poseban plan ploče</a:t>
            </a:r>
          </a:p>
          <a:p>
            <a:pPr>
              <a:buNone/>
            </a:pPr>
            <a:r>
              <a:rPr lang="hr-HR" dirty="0"/>
              <a:t>     (sažimanje gradiva)</a:t>
            </a:r>
          </a:p>
          <a:p>
            <a:r>
              <a:rPr lang="hr-HR" dirty="0"/>
              <a:t>Tolerirati pogreške kod pisanja ( ukazati na njih ali ne podcrtati crvenom bojom)</a:t>
            </a:r>
          </a:p>
          <a:p>
            <a:r>
              <a:rPr lang="hr-HR" dirty="0"/>
              <a:t>Ne  ocjenjivati  neuspjeh   koji  je posljedica  teškoća:</a:t>
            </a:r>
          </a:p>
          <a:p>
            <a:pPr>
              <a:buNone/>
            </a:pPr>
            <a:r>
              <a:rPr lang="hr-HR" dirty="0"/>
              <a:t>    (negativne  ocjene ?- ne motivirajuće)</a:t>
            </a:r>
          </a:p>
          <a:p>
            <a:endParaRPr lang="hr-HR" dirty="0"/>
          </a:p>
        </p:txBody>
      </p:sp>
      <p:pic>
        <p:nvPicPr>
          <p:cNvPr id="6" name="Content Placeholder 5" descr="preuzmi.jpg"/>
          <p:cNvPicPr>
            <a:picLocks noGrp="1" noChangeAspect="1"/>
          </p:cNvPicPr>
          <p:nvPr>
            <p:ph sz="half" idx="2"/>
          </p:nvPr>
        </p:nvPicPr>
        <p:blipFill>
          <a:blip r:embed="rId2"/>
          <a:stretch>
            <a:fillRect/>
          </a:stretch>
        </p:blipFill>
        <p:spPr>
          <a:xfrm>
            <a:off x="5888037" y="2428869"/>
            <a:ext cx="2095500" cy="228203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TEŠKOĆE  U  MOTORIČKOJ  KOORDINACIJI  I  ORIJENTACIJI</a:t>
            </a:r>
            <a:br>
              <a:rPr lang="hr-HR" dirty="0"/>
            </a:br>
            <a:br>
              <a:rPr lang="hr-HR" dirty="0"/>
            </a:br>
            <a:br>
              <a:rPr lang="hr-HR" dirty="0"/>
            </a:br>
            <a:br>
              <a:rPr lang="hr-HR" dirty="0"/>
            </a:br>
            <a:endParaRPr lang="hr-HR" b="1" dirty="0">
              <a:solidFill>
                <a:schemeClr val="accent1">
                  <a:lumMod val="75000"/>
                </a:schemeClr>
              </a:solidFill>
            </a:endParaRPr>
          </a:p>
        </p:txBody>
      </p:sp>
      <p:sp>
        <p:nvSpPr>
          <p:cNvPr id="3" name="Content Placeholder 2"/>
          <p:cNvSpPr>
            <a:spLocks noGrp="1"/>
          </p:cNvSpPr>
          <p:nvPr>
            <p:ph idx="1"/>
          </p:nvPr>
        </p:nvSpPr>
        <p:spPr>
          <a:xfrm>
            <a:off x="1945201" y="2060848"/>
            <a:ext cx="6591985" cy="3777622"/>
          </a:xfrm>
        </p:spPr>
        <p:txBody>
          <a:bodyPr>
            <a:normAutofit lnSpcReduction="10000"/>
          </a:bodyPr>
          <a:lstStyle/>
          <a:p>
            <a:pPr>
              <a:buNone/>
            </a:pPr>
            <a:r>
              <a:rPr lang="hr-HR" sz="2200" b="1" dirty="0">
                <a:solidFill>
                  <a:schemeClr val="tx1"/>
                </a:solidFill>
                <a:latin typeface="Arial" pitchFamily="34" charset="0"/>
                <a:cs typeface="Arial" pitchFamily="34" charset="0"/>
              </a:rPr>
              <a:t>GRUBA I FINA MOTORIKA</a:t>
            </a:r>
          </a:p>
          <a:p>
            <a:pPr>
              <a:buNone/>
            </a:pPr>
            <a:r>
              <a:rPr lang="hr-HR" dirty="0">
                <a:latin typeface="Arial" pitchFamily="34" charset="0"/>
                <a:cs typeface="Arial" pitchFamily="34" charset="0"/>
              </a:rPr>
              <a:t>  </a:t>
            </a:r>
            <a:r>
              <a:rPr lang="hr-HR" b="1" dirty="0">
                <a:solidFill>
                  <a:schemeClr val="accent1">
                    <a:lumMod val="75000"/>
                  </a:schemeClr>
                </a:solidFill>
                <a:latin typeface="Arial" pitchFamily="34" charset="0"/>
                <a:cs typeface="Arial" pitchFamily="34" charset="0"/>
              </a:rPr>
              <a:t>Osobitosti:</a:t>
            </a:r>
          </a:p>
          <a:p>
            <a:pPr>
              <a:buFont typeface="Wingdings" pitchFamily="2" charset="2"/>
              <a:buChar char="v"/>
            </a:pPr>
            <a:r>
              <a:rPr lang="hr-HR" sz="1600" dirty="0">
                <a:latin typeface="Arial" pitchFamily="34" charset="0"/>
                <a:cs typeface="Arial" pitchFamily="34" charset="0"/>
              </a:rPr>
              <a:t>teškoće u koordiniranom i pravilnom izvođenje aktivnosti,</a:t>
            </a:r>
          </a:p>
          <a:p>
            <a:pPr>
              <a:buFont typeface="Wingdings" pitchFamily="2" charset="2"/>
              <a:buChar char="v"/>
            </a:pPr>
            <a:r>
              <a:rPr lang="hr-HR" sz="1600" dirty="0">
                <a:latin typeface="Arial" pitchFamily="34" charset="0"/>
                <a:cs typeface="Arial" pitchFamily="34" charset="0"/>
              </a:rPr>
              <a:t> teškoće u okulomotornoj koordinaciji, prostornoj orijentaciji (tjelesne aktivnosti, crtanje, pisanje, praktiĉan rad) </a:t>
            </a:r>
          </a:p>
          <a:p>
            <a:pPr>
              <a:buFont typeface="Wingdings" pitchFamily="2" charset="2"/>
              <a:buChar char="v"/>
            </a:pPr>
            <a:r>
              <a:rPr lang="hr-HR" sz="1600" dirty="0">
                <a:latin typeface="Arial" pitchFamily="34" charset="0"/>
                <a:cs typeface="Arial" pitchFamily="34" charset="0"/>
              </a:rPr>
              <a:t>nespretnost, nezgrapnost, nestabilnost</a:t>
            </a:r>
            <a:endParaRPr lang="en-US" sz="1600" dirty="0">
              <a:latin typeface="Arial" pitchFamily="34" charset="0"/>
              <a:cs typeface="Arial" pitchFamily="34" charset="0"/>
            </a:endParaRPr>
          </a:p>
          <a:p>
            <a:pPr marL="0" indent="0">
              <a:buNone/>
            </a:pPr>
            <a:endParaRPr lang="hr-HR" dirty="0">
              <a:latin typeface="Arial" pitchFamily="34" charset="0"/>
              <a:cs typeface="Arial" pitchFamily="34" charset="0"/>
            </a:endParaRPr>
          </a:p>
          <a:p>
            <a:pPr>
              <a:buNone/>
            </a:pPr>
            <a:r>
              <a:rPr lang="hr-HR" dirty="0">
                <a:latin typeface="Arial" pitchFamily="34" charset="0"/>
                <a:cs typeface="Arial" pitchFamily="34" charset="0"/>
              </a:rPr>
              <a:t>  </a:t>
            </a:r>
            <a:r>
              <a:rPr lang="hr-HR" b="1" dirty="0">
                <a:solidFill>
                  <a:srgbClr val="0070C0"/>
                </a:solidFill>
                <a:latin typeface="Arial" pitchFamily="34" charset="0"/>
                <a:cs typeface="Arial" pitchFamily="34" charset="0"/>
              </a:rPr>
              <a:t>Pojavnost: </a:t>
            </a:r>
          </a:p>
          <a:p>
            <a:pPr>
              <a:buFont typeface="Wingdings" pitchFamily="2" charset="2"/>
              <a:buChar char="v"/>
            </a:pPr>
            <a:r>
              <a:rPr lang="hr-HR" sz="1600" dirty="0">
                <a:latin typeface="Arial" pitchFamily="34" charset="0"/>
                <a:cs typeface="Arial" pitchFamily="34" charset="0"/>
              </a:rPr>
              <a:t>nespretnost u izvođenju aktivnosti , npr. kretanja,  pisanja (pravilno oblikovanje slova, brojki,  reda pisanja), crtanja, rezanja, slaganja, baratanja priborom...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or\Desktop\podijeljeno sudionicima RAZLIČITOSTI PREZENTACIJE\images (23).jpg"/>
          <p:cNvPicPr>
            <a:picLocks noChangeAspect="1" noChangeArrowheads="1"/>
          </p:cNvPicPr>
          <p:nvPr/>
        </p:nvPicPr>
        <p:blipFill>
          <a:blip r:embed="rId2"/>
          <a:srcRect/>
          <a:stretch>
            <a:fillRect/>
          </a:stretch>
        </p:blipFill>
        <p:spPr bwMode="auto">
          <a:xfrm>
            <a:off x="2123728" y="1484784"/>
            <a:ext cx="6215106" cy="428628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PRILAGODBE</a:t>
            </a:r>
          </a:p>
        </p:txBody>
      </p:sp>
      <p:sp>
        <p:nvSpPr>
          <p:cNvPr id="3" name="Content Placeholder 2"/>
          <p:cNvSpPr>
            <a:spLocks noGrp="1"/>
          </p:cNvSpPr>
          <p:nvPr>
            <p:ph sz="half" idx="1"/>
          </p:nvPr>
        </p:nvSpPr>
        <p:spPr/>
        <p:txBody>
          <a:bodyPr>
            <a:normAutofit fontScale="92500" lnSpcReduction="10000"/>
          </a:bodyPr>
          <a:lstStyle/>
          <a:p>
            <a:r>
              <a:rPr lang="hr-HR" dirty="0"/>
              <a:t>Prostorne prilagodbe</a:t>
            </a:r>
          </a:p>
          <a:p>
            <a:pPr>
              <a:buNone/>
            </a:pPr>
            <a:r>
              <a:rPr lang="hr-HR" dirty="0"/>
              <a:t>(arhitektonske barijere)</a:t>
            </a:r>
          </a:p>
          <a:p>
            <a:r>
              <a:rPr lang="hr-HR" dirty="0"/>
              <a:t>Perceptivna  organizacija  (uvećan prostor  za  pisanje, veći font slova)</a:t>
            </a:r>
          </a:p>
          <a:p>
            <a:r>
              <a:rPr lang="hr-HR" dirty="0"/>
              <a:t>Uporaba  računala  kod praćenja nastave</a:t>
            </a:r>
          </a:p>
          <a:p>
            <a:r>
              <a:rPr lang="hr-HR" dirty="0"/>
              <a:t>Ne ocjenjivati  ono što je posljedica  motoričkih teškoća (nemogućnost izvođenja vježbi, rukovanje priborom)</a:t>
            </a:r>
          </a:p>
        </p:txBody>
      </p:sp>
      <p:sp>
        <p:nvSpPr>
          <p:cNvPr id="10" name="Content Placeholder 9"/>
          <p:cNvSpPr>
            <a:spLocks noGrp="1"/>
          </p:cNvSpPr>
          <p:nvPr>
            <p:ph sz="half" idx="2"/>
          </p:nvPr>
        </p:nvSpPr>
        <p:spPr/>
        <p:txBody>
          <a:bodyPr/>
          <a:lstStyle/>
          <a:p>
            <a:r>
              <a:rPr lang="hr-HR" dirty="0"/>
              <a:t>Suradničko učenje</a:t>
            </a:r>
          </a:p>
          <a:p>
            <a:r>
              <a:rPr lang="hr-HR" dirty="0"/>
              <a:t>Uporaba pomgala kod pisanja (olovke s pojačanim držačem)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RAZLIČITOST</a:t>
            </a:r>
          </a:p>
        </p:txBody>
      </p:sp>
      <p:sp>
        <p:nvSpPr>
          <p:cNvPr id="3" name="Content Placeholder 2"/>
          <p:cNvSpPr>
            <a:spLocks noGrp="1"/>
          </p:cNvSpPr>
          <p:nvPr>
            <p:ph sz="half" idx="1"/>
          </p:nvPr>
        </p:nvSpPr>
        <p:spPr>
          <a:xfrm>
            <a:off x="1945200" y="2276872"/>
            <a:ext cx="3781712" cy="3767397"/>
          </a:xfrm>
        </p:spPr>
        <p:txBody>
          <a:bodyPr>
            <a:normAutofit/>
          </a:bodyPr>
          <a:lstStyle/>
          <a:p>
            <a:pPr>
              <a:buNone/>
            </a:pPr>
            <a:r>
              <a:rPr lang="hr-HR" sz="2000" dirty="0">
                <a:latin typeface="Arial" pitchFamily="34" charset="0"/>
                <a:cs typeface="Arial" pitchFamily="34" charset="0"/>
              </a:rPr>
              <a:t>Može se reći da je svaki čovjek: </a:t>
            </a:r>
            <a:endParaRPr lang="en-US" sz="2000" dirty="0">
              <a:latin typeface="Arial" pitchFamily="34" charset="0"/>
              <a:cs typeface="Arial" pitchFamily="34" charset="0"/>
            </a:endParaRPr>
          </a:p>
          <a:p>
            <a:pPr>
              <a:buNone/>
            </a:pPr>
            <a:endParaRPr lang="hr-HR" sz="2000" dirty="0">
              <a:latin typeface="Arial" pitchFamily="34" charset="0"/>
              <a:cs typeface="Arial" pitchFamily="34" charset="0"/>
            </a:endParaRPr>
          </a:p>
          <a:p>
            <a:pPr>
              <a:buFont typeface="Wingdings" pitchFamily="2" charset="2"/>
              <a:buChar char="v"/>
            </a:pPr>
            <a:r>
              <a:rPr lang="hr-HR" sz="2000" dirty="0">
                <a:latin typeface="Arial" pitchFamily="34" charset="0"/>
                <a:cs typeface="Arial" pitchFamily="34" charset="0"/>
              </a:rPr>
              <a:t>poput svih ostalih </a:t>
            </a:r>
          </a:p>
          <a:p>
            <a:pPr>
              <a:buFont typeface="Wingdings" pitchFamily="2" charset="2"/>
              <a:buChar char="v"/>
            </a:pPr>
            <a:r>
              <a:rPr lang="hr-HR" sz="2000" dirty="0">
                <a:latin typeface="Arial" pitchFamily="34" charset="0"/>
                <a:cs typeface="Arial" pitchFamily="34" charset="0"/>
              </a:rPr>
              <a:t>poput nekih drugih </a:t>
            </a:r>
          </a:p>
          <a:p>
            <a:pPr>
              <a:buFont typeface="Wingdings" pitchFamily="2" charset="2"/>
              <a:buChar char="v"/>
            </a:pPr>
            <a:r>
              <a:rPr lang="hr-HR" sz="2000" dirty="0">
                <a:latin typeface="Arial" pitchFamily="34" charset="0"/>
                <a:cs typeface="Arial" pitchFamily="34" charset="0"/>
              </a:rPr>
              <a:t>kao nijedan drugi </a:t>
            </a:r>
            <a:r>
              <a:rPr lang="en-US" sz="2000" dirty="0">
                <a:latin typeface="Arial" pitchFamily="34" charset="0"/>
                <a:cs typeface="Arial" pitchFamily="34" charset="0"/>
              </a:rPr>
              <a:t>	</a:t>
            </a:r>
          </a:p>
          <a:p>
            <a:pPr marL="0" indent="0">
              <a:buNone/>
            </a:pPr>
            <a:r>
              <a:rPr lang="en-US" dirty="0">
                <a:latin typeface="Arial" pitchFamily="34" charset="0"/>
                <a:cs typeface="Arial" pitchFamily="34" charset="0"/>
              </a:rPr>
              <a:t>	(</a:t>
            </a:r>
            <a:r>
              <a:rPr lang="hr-HR" i="1" dirty="0">
                <a:latin typeface="Arial" pitchFamily="34" charset="0"/>
                <a:cs typeface="Arial" pitchFamily="34" charset="0"/>
              </a:rPr>
              <a:t>Kirby i Redford, 1978)</a:t>
            </a:r>
            <a:endParaRPr lang="hr-HR" dirty="0">
              <a:latin typeface="Arial" pitchFamily="34" charset="0"/>
              <a:cs typeface="Arial" pitchFamily="34" charset="0"/>
            </a:endParaRPr>
          </a:p>
        </p:txBody>
      </p:sp>
      <p:pic>
        <p:nvPicPr>
          <p:cNvPr id="2050" name="Picture 2" descr="C:\Users\davor\Desktop\podijeljeno sudionicima RAZLIČITOSTI PREZENTACIJE\rase.JPG"/>
          <p:cNvPicPr>
            <a:picLocks noGrp="1" noChangeAspect="1" noChangeArrowheads="1"/>
          </p:cNvPicPr>
          <p:nvPr>
            <p:ph sz="half" idx="2"/>
          </p:nvPr>
        </p:nvPicPr>
        <p:blipFill>
          <a:blip r:embed="rId2" cstate="print"/>
          <a:srcRect/>
          <a:stretch>
            <a:fillRect/>
          </a:stretch>
        </p:blipFill>
        <p:spPr bwMode="auto">
          <a:xfrm>
            <a:off x="6189482" y="332656"/>
            <a:ext cx="2357454" cy="2694626"/>
          </a:xfrm>
          <a:prstGeom prst="rect">
            <a:avLst/>
          </a:prstGeom>
          <a:noFill/>
        </p:spPr>
      </p:pic>
      <p:pic>
        <p:nvPicPr>
          <p:cNvPr id="2051" name="Picture 3" descr="C:\Users\davor\Desktop\podijeljeno sudionicima RAZLIČITOSTI PREZENTACIJE\rasi.jpg"/>
          <p:cNvPicPr>
            <a:picLocks noChangeAspect="1" noChangeArrowheads="1"/>
          </p:cNvPicPr>
          <p:nvPr/>
        </p:nvPicPr>
        <p:blipFill>
          <a:blip r:embed="rId3" cstate="print"/>
          <a:srcRect/>
          <a:stretch>
            <a:fillRect/>
          </a:stretch>
        </p:blipFill>
        <p:spPr bwMode="auto">
          <a:xfrm>
            <a:off x="6189482" y="3140968"/>
            <a:ext cx="2357454" cy="1980261"/>
          </a:xfrm>
          <a:prstGeom prst="rect">
            <a:avLst/>
          </a:prstGeom>
          <a:noFill/>
        </p:spPr>
      </p:pic>
      <p:pic>
        <p:nvPicPr>
          <p:cNvPr id="2052" name="Picture 4" descr="C:\Users\davor\Desktop\podijeljeno sudionicima RAZLIČITOSTI PREZENTACIJE\images.jpg"/>
          <p:cNvPicPr>
            <a:picLocks noChangeAspect="1" noChangeArrowheads="1"/>
          </p:cNvPicPr>
          <p:nvPr/>
        </p:nvPicPr>
        <p:blipFill>
          <a:blip r:embed="rId4" cstate="print"/>
          <a:srcRect/>
          <a:stretch>
            <a:fillRect/>
          </a:stretch>
        </p:blipFill>
        <p:spPr bwMode="auto">
          <a:xfrm>
            <a:off x="6189482" y="5234916"/>
            <a:ext cx="2344918" cy="131754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200" dirty="0"/>
              <a:t>TEŠKOĆE  U  SOCIJALNIM  ODNOSIMA I   INTERAKCIJI</a:t>
            </a:r>
            <a:endParaRPr lang="hr-HR" sz="3200" dirty="0"/>
          </a:p>
        </p:txBody>
      </p:sp>
      <p:sp>
        <p:nvSpPr>
          <p:cNvPr id="3" name="Content Placeholder 2"/>
          <p:cNvSpPr>
            <a:spLocks noGrp="1"/>
          </p:cNvSpPr>
          <p:nvPr>
            <p:ph idx="1"/>
          </p:nvPr>
        </p:nvSpPr>
        <p:spPr>
          <a:xfrm>
            <a:off x="1942415" y="1844824"/>
            <a:ext cx="6591985" cy="5013176"/>
          </a:xfrm>
        </p:spPr>
        <p:txBody>
          <a:bodyPr>
            <a:noAutofit/>
          </a:bodyPr>
          <a:lstStyle/>
          <a:p>
            <a:pPr>
              <a:spcBef>
                <a:spcPts val="500"/>
              </a:spcBef>
              <a:buNone/>
            </a:pPr>
            <a:r>
              <a:rPr lang="hr-HR" b="1" dirty="0">
                <a:solidFill>
                  <a:schemeClr val="accent1">
                    <a:lumMod val="75000"/>
                  </a:schemeClr>
                </a:solidFill>
                <a:latin typeface="Arial" pitchFamily="34" charset="0"/>
                <a:cs typeface="Arial" pitchFamily="34" charset="0"/>
              </a:rPr>
              <a:t>Osobitosti:</a:t>
            </a:r>
          </a:p>
          <a:p>
            <a:pPr>
              <a:spcBef>
                <a:spcPts val="500"/>
              </a:spcBef>
              <a:buFont typeface="Wingdings" pitchFamily="2" charset="2"/>
              <a:buChar char="v"/>
            </a:pPr>
            <a:r>
              <a:rPr lang="hr-HR" sz="1500" dirty="0">
                <a:latin typeface="Arial" pitchFamily="34" charset="0"/>
                <a:cs typeface="Arial" pitchFamily="34" charset="0"/>
              </a:rPr>
              <a:t>teškoće </a:t>
            </a:r>
            <a:r>
              <a:rPr lang="hr-HR" sz="1500" b="1" dirty="0">
                <a:latin typeface="Arial" pitchFamily="34" charset="0"/>
                <a:cs typeface="Arial" pitchFamily="34" charset="0"/>
              </a:rPr>
              <a:t>snalaženja</a:t>
            </a:r>
            <a:r>
              <a:rPr lang="hr-HR" sz="1500" dirty="0">
                <a:latin typeface="Arial" pitchFamily="34" charset="0"/>
                <a:cs typeface="Arial" pitchFamily="34" charset="0"/>
              </a:rPr>
              <a:t> u novim socijalnim situacijama </a:t>
            </a:r>
          </a:p>
          <a:p>
            <a:pPr>
              <a:spcBef>
                <a:spcPts val="500"/>
              </a:spcBef>
              <a:buFont typeface="Wingdings" pitchFamily="2" charset="2"/>
              <a:buChar char="v"/>
            </a:pPr>
            <a:r>
              <a:rPr lang="hr-HR" sz="1500" dirty="0">
                <a:latin typeface="Arial" pitchFamily="34" charset="0"/>
                <a:cs typeface="Arial" pitchFamily="34" charset="0"/>
              </a:rPr>
              <a:t>teškoće </a:t>
            </a:r>
            <a:r>
              <a:rPr lang="hr-HR" sz="1500" b="1" dirty="0">
                <a:latin typeface="Arial" pitchFamily="34" charset="0"/>
                <a:cs typeface="Arial" pitchFamily="34" charset="0"/>
              </a:rPr>
              <a:t>samokontrole, </a:t>
            </a:r>
            <a:r>
              <a:rPr lang="hr-HR" sz="1500" dirty="0">
                <a:latin typeface="Arial" pitchFamily="34" charset="0"/>
                <a:cs typeface="Arial" pitchFamily="34" charset="0"/>
              </a:rPr>
              <a:t>održavanja socijalnih kontakata, odbijanja socijalnih normi </a:t>
            </a:r>
          </a:p>
          <a:p>
            <a:pPr>
              <a:spcBef>
                <a:spcPts val="500"/>
              </a:spcBef>
              <a:buFont typeface="Wingdings" pitchFamily="2" charset="2"/>
              <a:buChar char="v"/>
            </a:pPr>
            <a:r>
              <a:rPr lang="hr-HR" sz="1500" dirty="0">
                <a:latin typeface="Arial" pitchFamily="34" charset="0"/>
                <a:cs typeface="Arial" pitchFamily="34" charset="0"/>
              </a:rPr>
              <a:t>nesposobnost </a:t>
            </a:r>
            <a:r>
              <a:rPr lang="hr-HR" sz="1500" b="1" dirty="0">
                <a:latin typeface="Arial" pitchFamily="34" charset="0"/>
                <a:cs typeface="Arial" pitchFamily="34" charset="0"/>
              </a:rPr>
              <a:t>obrađivanja </a:t>
            </a:r>
            <a:r>
              <a:rPr lang="hr-HR" sz="1500" dirty="0">
                <a:latin typeface="Arial" pitchFamily="34" charset="0"/>
                <a:cs typeface="Arial" pitchFamily="34" charset="0"/>
              </a:rPr>
              <a:t>socijalnih informacija, razumijevanja gledišta drugih</a:t>
            </a:r>
          </a:p>
          <a:p>
            <a:pPr>
              <a:spcBef>
                <a:spcPts val="500"/>
              </a:spcBef>
              <a:buNone/>
            </a:pPr>
            <a:r>
              <a:rPr lang="hr-HR" b="1" dirty="0">
                <a:solidFill>
                  <a:srgbClr val="0070C0"/>
                </a:solidFill>
                <a:latin typeface="Arial" pitchFamily="34" charset="0"/>
                <a:cs typeface="Arial" pitchFamily="34" charset="0"/>
              </a:rPr>
              <a:t>Pojavnost kod učenika s teškoćama: </a:t>
            </a:r>
          </a:p>
          <a:p>
            <a:pPr>
              <a:spcBef>
                <a:spcPts val="500"/>
              </a:spcBef>
              <a:buFont typeface="Wingdings" pitchFamily="2" charset="2"/>
              <a:buChar char="v"/>
            </a:pPr>
            <a:r>
              <a:rPr lang="hr-HR" sz="1500" dirty="0">
                <a:latin typeface="Arial" pitchFamily="34" charset="0"/>
                <a:cs typeface="Arial" pitchFamily="34" charset="0"/>
              </a:rPr>
              <a:t>teškoće u </a:t>
            </a:r>
            <a:r>
              <a:rPr lang="hr-HR" sz="1500" b="1" dirty="0">
                <a:latin typeface="Arial" pitchFamily="34" charset="0"/>
                <a:cs typeface="Arial" pitchFamily="34" charset="0"/>
              </a:rPr>
              <a:t>prepoznavanju</a:t>
            </a:r>
            <a:r>
              <a:rPr lang="hr-HR" sz="1500" dirty="0">
                <a:latin typeface="Arial" pitchFamily="34" charset="0"/>
                <a:cs typeface="Arial" pitchFamily="34" charset="0"/>
              </a:rPr>
              <a:t> novih zahtjeva u istim, sličnim ili novim socijalnim situacijamai, njihovo </a:t>
            </a:r>
            <a:r>
              <a:rPr lang="hr-HR" sz="1500" b="1" dirty="0">
                <a:latin typeface="Arial" pitchFamily="34" charset="0"/>
                <a:cs typeface="Arial" pitchFamily="34" charset="0"/>
              </a:rPr>
              <a:t>povezivanje </a:t>
            </a:r>
            <a:r>
              <a:rPr lang="hr-HR" sz="1500" dirty="0">
                <a:latin typeface="Arial" pitchFamily="34" charset="0"/>
                <a:cs typeface="Arial" pitchFamily="34" charset="0"/>
              </a:rPr>
              <a:t>s postojećim znanjima i iskustvima, </a:t>
            </a:r>
            <a:r>
              <a:rPr lang="hr-HR" sz="1500" b="1" dirty="0">
                <a:latin typeface="Arial" pitchFamily="34" charset="0"/>
                <a:cs typeface="Arial" pitchFamily="34" charset="0"/>
              </a:rPr>
              <a:t>prilagođavanje</a:t>
            </a:r>
            <a:r>
              <a:rPr lang="hr-HR" sz="1500" dirty="0">
                <a:latin typeface="Arial" pitchFamily="34" charset="0"/>
                <a:cs typeface="Arial" pitchFamily="34" charset="0"/>
              </a:rPr>
              <a:t> situaciji, primjeren odabir mogućih postupaka/ponašanja </a:t>
            </a:r>
          </a:p>
          <a:p>
            <a:pPr>
              <a:spcBef>
                <a:spcPts val="500"/>
              </a:spcBef>
              <a:buFont typeface="Wingdings" pitchFamily="2" charset="2"/>
              <a:buChar char="v"/>
            </a:pPr>
            <a:r>
              <a:rPr lang="hr-HR" sz="1500" dirty="0">
                <a:latin typeface="Arial" pitchFamily="34" charset="0"/>
                <a:cs typeface="Arial" pitchFamily="34" charset="0"/>
              </a:rPr>
              <a:t>moguće nemirno, neprimjereno, agresivno, destruktivno  ponašanje, odbijanje rada, nereagiranje na zahtjeve, bježanje, ometanje -povuĉeno ponašanje, izoliranost, odbijanje suradnje </a:t>
            </a:r>
          </a:p>
          <a:p>
            <a:pPr>
              <a:spcBef>
                <a:spcPts val="500"/>
              </a:spcBef>
              <a:buFont typeface="Wingdings" pitchFamily="2" charset="2"/>
              <a:buChar char="v"/>
            </a:pPr>
            <a:r>
              <a:rPr lang="hr-HR" sz="1500" dirty="0">
                <a:latin typeface="Arial" pitchFamily="34" charset="0"/>
                <a:cs typeface="Arial" pitchFamily="34" charset="0"/>
              </a:rPr>
              <a:t>nepažnja, površnost u radu, teškoće u organizaciji rada, niska tolerancija na frustraciju, česte promjene radnog mjesta i aktivnosti, često pretjerano pričanje, ĉesto prekidanje i ometanje drugih, pretjerana osjetljivost na kritiku…</a:t>
            </a:r>
          </a:p>
          <a:p>
            <a:pPr>
              <a:spcBef>
                <a:spcPts val="500"/>
              </a:spcBef>
              <a:buNone/>
            </a:pPr>
            <a:endParaRPr lang="hr-HR" sz="1600"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PRILAGODBE</a:t>
            </a:r>
          </a:p>
        </p:txBody>
      </p:sp>
      <p:sp>
        <p:nvSpPr>
          <p:cNvPr id="3" name="Content Placeholder 2"/>
          <p:cNvSpPr>
            <a:spLocks noGrp="1"/>
          </p:cNvSpPr>
          <p:nvPr>
            <p:ph sz="half" idx="1"/>
          </p:nvPr>
        </p:nvSpPr>
        <p:spPr/>
        <p:txBody>
          <a:bodyPr>
            <a:normAutofit fontScale="92500" lnSpcReduction="10000"/>
          </a:bodyPr>
          <a:lstStyle/>
          <a:p>
            <a:r>
              <a:rPr lang="hr-HR" dirty="0"/>
              <a:t>Razumjevanje i empatija  učenikovih emocionalnih  i psihičkih teškoća</a:t>
            </a:r>
          </a:p>
          <a:p>
            <a:r>
              <a:rPr lang="hr-HR" dirty="0"/>
              <a:t>Uspostava  dobronamjernog odnosa</a:t>
            </a:r>
          </a:p>
          <a:p>
            <a:r>
              <a:rPr lang="hr-HR" dirty="0"/>
              <a:t>Uvažavanje učenika</a:t>
            </a:r>
          </a:p>
          <a:p>
            <a:r>
              <a:rPr lang="hr-HR" dirty="0"/>
              <a:t>Jasne nedvosmislene</a:t>
            </a:r>
          </a:p>
          <a:p>
            <a:pPr>
              <a:buNone/>
            </a:pPr>
            <a:r>
              <a:rPr lang="hr-HR" dirty="0"/>
              <a:t>      poruke</a:t>
            </a:r>
          </a:p>
          <a:p>
            <a:r>
              <a:rPr lang="hr-HR" dirty="0"/>
              <a:t>Omogućiti uspješne situacije (nisko samopoštovanje učenika)</a:t>
            </a:r>
          </a:p>
        </p:txBody>
      </p:sp>
      <p:sp>
        <p:nvSpPr>
          <p:cNvPr id="4" name="Content Placeholder 3"/>
          <p:cNvSpPr>
            <a:spLocks noGrp="1"/>
          </p:cNvSpPr>
          <p:nvPr>
            <p:ph sz="half" idx="2"/>
          </p:nvPr>
        </p:nvSpPr>
        <p:spPr/>
        <p:txBody>
          <a:bodyPr>
            <a:normAutofit fontScale="92500" lnSpcReduction="10000"/>
          </a:bodyPr>
          <a:lstStyle/>
          <a:p>
            <a:r>
              <a:rPr lang="hr-HR" dirty="0"/>
              <a:t>Plan  ispravka negativnih ocjena (motivacija)</a:t>
            </a:r>
          </a:p>
          <a:p>
            <a:r>
              <a:rPr lang="hr-HR" dirty="0"/>
              <a:t>Prilagodba  potrebama</a:t>
            </a:r>
          </a:p>
          <a:p>
            <a:pPr>
              <a:buNone/>
            </a:pPr>
            <a:r>
              <a:rPr lang="hr-HR" dirty="0"/>
              <a:t>      učenika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ument-page-001.jpg"/>
          <p:cNvPicPr>
            <a:picLocks noChangeAspect="1"/>
          </p:cNvPicPr>
          <p:nvPr/>
        </p:nvPicPr>
        <p:blipFill>
          <a:blip r:embed="rId2"/>
          <a:stretch>
            <a:fillRect/>
          </a:stretch>
        </p:blipFill>
        <p:spPr>
          <a:xfrm>
            <a:off x="0" y="0"/>
            <a:ext cx="9144000" cy="6858001"/>
          </a:xfrm>
          <a:prstGeom prst="rect">
            <a:avLst/>
          </a:prstGeom>
        </p:spPr>
      </p:pic>
      <p:sp>
        <p:nvSpPr>
          <p:cNvPr id="4" name="Rectangle 3"/>
          <p:cNvSpPr/>
          <p:nvPr/>
        </p:nvSpPr>
        <p:spPr>
          <a:xfrm>
            <a:off x="0" y="0"/>
            <a:ext cx="9144000" cy="6429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descr="Document-page-002.jpg"/>
          <p:cNvPicPr>
            <a:picLocks noGrp="1" noChangeAspect="1"/>
          </p:cNvPicPr>
          <p:nvPr>
            <p:ph idx="1"/>
          </p:nvPr>
        </p:nvPicPr>
        <p:blipFill>
          <a:blip r:embed="rId2"/>
          <a:stretch>
            <a:fillRect/>
          </a:stretch>
        </p:blipFill>
        <p:spPr>
          <a:xfrm>
            <a:off x="1" y="0"/>
            <a:ext cx="9144000" cy="6858000"/>
          </a:xfrm>
        </p:spPr>
      </p:pic>
      <p:sp>
        <p:nvSpPr>
          <p:cNvPr id="5" name="Rectangle 4"/>
          <p:cNvSpPr/>
          <p:nvPr/>
        </p:nvSpPr>
        <p:spPr>
          <a:xfrm>
            <a:off x="0" y="0"/>
            <a:ext cx="9144000" cy="5000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descr="Document-page-003.jpg"/>
          <p:cNvPicPr>
            <a:picLocks noGrp="1" noChangeAspect="1"/>
          </p:cNvPicPr>
          <p:nvPr>
            <p:ph idx="1"/>
          </p:nvPr>
        </p:nvPicPr>
        <p:blipFill>
          <a:blip r:embed="rId2"/>
          <a:stretch>
            <a:fillRect/>
          </a:stretch>
        </p:blipFill>
        <p:spPr>
          <a:xfrm>
            <a:off x="0" y="426364"/>
            <a:ext cx="9144000" cy="6431636"/>
          </a:xfrm>
        </p:spPr>
      </p:pic>
      <p:sp>
        <p:nvSpPr>
          <p:cNvPr id="5" name="Rectangle 4"/>
          <p:cNvSpPr/>
          <p:nvPr/>
        </p:nvSpPr>
        <p:spPr>
          <a:xfrm>
            <a:off x="0" y="0"/>
            <a:ext cx="9144000" cy="714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descr="Document-page-004.jpg"/>
          <p:cNvPicPr>
            <a:picLocks noGrp="1" noChangeAspect="1"/>
          </p:cNvPicPr>
          <p:nvPr>
            <p:ph idx="1"/>
          </p:nvPr>
        </p:nvPicPr>
        <p:blipFill>
          <a:blip r:embed="rId2"/>
          <a:stretch>
            <a:fillRect/>
          </a:stretch>
        </p:blipFill>
        <p:spPr>
          <a:xfrm>
            <a:off x="0" y="571479"/>
            <a:ext cx="9144000" cy="6318005"/>
          </a:xfrm>
        </p:spPr>
      </p:pic>
      <p:sp>
        <p:nvSpPr>
          <p:cNvPr id="5" name="Rectangle 4"/>
          <p:cNvSpPr/>
          <p:nvPr/>
        </p:nvSpPr>
        <p:spPr>
          <a:xfrm>
            <a:off x="0" y="0"/>
            <a:ext cx="9144000" cy="7857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a:t>INKLUZIVNA</a:t>
            </a:r>
            <a:r>
              <a:rPr lang="hr-HR" b="1" dirty="0">
                <a:solidFill>
                  <a:schemeClr val="accent1">
                    <a:lumMod val="75000"/>
                  </a:schemeClr>
                </a:solidFill>
              </a:rPr>
              <a:t> </a:t>
            </a:r>
            <a:r>
              <a:rPr lang="hr-HR" sz="3200" dirty="0"/>
              <a:t>ŠKOLA</a:t>
            </a:r>
          </a:p>
        </p:txBody>
      </p:sp>
      <p:sp>
        <p:nvSpPr>
          <p:cNvPr id="3" name="Content Placeholder 2"/>
          <p:cNvSpPr>
            <a:spLocks noGrp="1"/>
          </p:cNvSpPr>
          <p:nvPr>
            <p:ph idx="1"/>
          </p:nvPr>
        </p:nvSpPr>
        <p:spPr>
          <a:xfrm>
            <a:off x="1945201" y="1730969"/>
            <a:ext cx="6591985" cy="3777622"/>
          </a:xfrm>
        </p:spPr>
        <p:txBody>
          <a:bodyPr>
            <a:normAutofit/>
          </a:bodyPr>
          <a:lstStyle/>
          <a:p>
            <a:pPr>
              <a:buFont typeface="Wingdings" pitchFamily="2" charset="2"/>
              <a:buChar char="v"/>
            </a:pPr>
            <a:r>
              <a:rPr lang="hr-HR" dirty="0">
                <a:latin typeface="Arial" pitchFamily="34" charset="0"/>
                <a:cs typeface="Arial" pitchFamily="34" charset="0"/>
              </a:rPr>
              <a:t>uključuje </a:t>
            </a:r>
            <a:r>
              <a:rPr lang="hr-HR" b="1" dirty="0">
                <a:solidFill>
                  <a:schemeClr val="accent1">
                    <a:lumMod val="75000"/>
                  </a:schemeClr>
                </a:solidFill>
                <a:latin typeface="Arial" pitchFamily="34" charset="0"/>
                <a:cs typeface="Arial" pitchFamily="34" charset="0"/>
              </a:rPr>
              <a:t>Sve</a:t>
            </a:r>
            <a:r>
              <a:rPr lang="hr-HR" dirty="0">
                <a:latin typeface="Arial" pitchFamily="34" charset="0"/>
                <a:cs typeface="Arial" pitchFamily="34" charset="0"/>
              </a:rPr>
              <a:t> učenike</a:t>
            </a:r>
          </a:p>
          <a:p>
            <a:pPr>
              <a:buFont typeface="Wingdings" pitchFamily="2" charset="2"/>
              <a:buChar char="v"/>
            </a:pPr>
            <a:r>
              <a:rPr lang="hr-HR" dirty="0">
                <a:latin typeface="Arial" pitchFamily="34" charset="0"/>
                <a:cs typeface="Arial" pitchFamily="34" charset="0"/>
              </a:rPr>
              <a:t>poštuje prava učenika na školovanje pod jednakim uvjetima</a:t>
            </a:r>
          </a:p>
          <a:p>
            <a:pPr>
              <a:buFont typeface="Wingdings" pitchFamily="2" charset="2"/>
              <a:buChar char="v"/>
            </a:pPr>
            <a:r>
              <a:rPr lang="hr-HR" dirty="0">
                <a:latin typeface="Arial" pitchFamily="34" charset="0"/>
                <a:cs typeface="Arial" pitchFamily="34" charset="0"/>
              </a:rPr>
              <a:t>usmjerena </a:t>
            </a:r>
            <a:r>
              <a:rPr lang="hr-HR">
                <a:latin typeface="Arial" pitchFamily="34" charset="0"/>
                <a:cs typeface="Arial" pitchFamily="34" charset="0"/>
              </a:rPr>
              <a:t>na potrebe učenika</a:t>
            </a:r>
            <a:endParaRPr lang="hr-HR" dirty="0">
              <a:latin typeface="Arial" pitchFamily="34" charset="0"/>
              <a:cs typeface="Arial" pitchFamily="34" charset="0"/>
            </a:endParaRPr>
          </a:p>
          <a:p>
            <a:pPr>
              <a:buFont typeface="Wingdings" pitchFamily="2" charset="2"/>
              <a:buChar char="v"/>
            </a:pPr>
            <a:r>
              <a:rPr lang="hr-HR" dirty="0">
                <a:latin typeface="Arial" pitchFamily="34" charset="0"/>
                <a:cs typeface="Arial" pitchFamily="34" charset="0"/>
              </a:rPr>
              <a:t>uvažava različite sposobnosti učenika, potrebe i interese</a:t>
            </a:r>
          </a:p>
          <a:p>
            <a:pPr>
              <a:buFont typeface="Wingdings" pitchFamily="2" charset="2"/>
              <a:buChar char="v"/>
            </a:pPr>
            <a:r>
              <a:rPr lang="hr-HR" dirty="0">
                <a:latin typeface="Arial" pitchFamily="34" charset="0"/>
                <a:cs typeface="Arial" pitchFamily="34" charset="0"/>
              </a:rPr>
              <a:t>organizira sustave podrške </a:t>
            </a:r>
          </a:p>
          <a:p>
            <a:pPr>
              <a:buFont typeface="Wingdings" pitchFamily="2" charset="2"/>
              <a:buChar char="v"/>
            </a:pPr>
            <a:r>
              <a:rPr lang="hr-HR" dirty="0">
                <a:latin typeface="Arial" pitchFamily="34" charset="0"/>
                <a:cs typeface="Arial" pitchFamily="34" charset="0"/>
              </a:rPr>
              <a:t>motivira učitelje</a:t>
            </a:r>
          </a:p>
        </p:txBody>
      </p:sp>
      <p:pic>
        <p:nvPicPr>
          <p:cNvPr id="2050" name="Picture 2" descr="C:\Users\davor\Desktop\podijeljeno sudionicima RAZLIČITOSTI PREZENTACIJE\download (10).jpg"/>
          <p:cNvPicPr>
            <a:picLocks noGrp="1" noChangeAspect="1" noChangeArrowheads="1"/>
          </p:cNvPicPr>
          <p:nvPr>
            <p:ph sz="half" idx="4294967295"/>
          </p:nvPr>
        </p:nvPicPr>
        <p:blipFill>
          <a:blip r:embed="rId2"/>
          <a:stretch>
            <a:fillRect/>
          </a:stretch>
        </p:blipFill>
        <p:spPr bwMode="auto">
          <a:xfrm>
            <a:off x="2483768" y="4581128"/>
            <a:ext cx="3312368" cy="185492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a:t>UČENICI S TEŠKOĆAMA</a:t>
            </a:r>
          </a:p>
        </p:txBody>
      </p:sp>
      <p:sp>
        <p:nvSpPr>
          <p:cNvPr id="3" name="Content Placeholder 2"/>
          <p:cNvSpPr>
            <a:spLocks noGrp="1"/>
          </p:cNvSpPr>
          <p:nvPr>
            <p:ph idx="1"/>
          </p:nvPr>
        </p:nvSpPr>
        <p:spPr>
          <a:xfrm>
            <a:off x="1942415" y="1484784"/>
            <a:ext cx="6591985" cy="5184576"/>
          </a:xfrm>
        </p:spPr>
        <p:txBody>
          <a:bodyPr>
            <a:noAutofit/>
          </a:bodyPr>
          <a:lstStyle/>
          <a:p>
            <a:pPr>
              <a:spcBef>
                <a:spcPts val="500"/>
              </a:spcBef>
              <a:buFont typeface="Wingdings" pitchFamily="2" charset="2"/>
              <a:buChar char="v"/>
            </a:pPr>
            <a:r>
              <a:rPr lang="hr-HR" sz="1600" dirty="0">
                <a:solidFill>
                  <a:schemeClr val="accent1">
                    <a:lumMod val="60000"/>
                    <a:lumOff val="40000"/>
                  </a:schemeClr>
                </a:solidFill>
                <a:latin typeface="Arial" pitchFamily="34" charset="0"/>
                <a:cs typeface="Arial" pitchFamily="34" charset="0"/>
              </a:rPr>
              <a:t>UČENICI S TEŠKOĆAMA U RAZVOJU: </a:t>
            </a:r>
          </a:p>
          <a:p>
            <a:pPr lvl="2">
              <a:spcBef>
                <a:spcPts val="500"/>
              </a:spcBef>
              <a:buFont typeface="Courier New" panose="02070309020205020404" pitchFamily="49" charset="0"/>
              <a:buChar char="o"/>
            </a:pPr>
            <a:r>
              <a:rPr lang="hr-HR" dirty="0">
                <a:latin typeface="Arial" pitchFamily="34" charset="0"/>
                <a:cs typeface="Arial" pitchFamily="34" charset="0"/>
              </a:rPr>
              <a:t>učenici s intelektualnim teškoćama, </a:t>
            </a:r>
          </a:p>
          <a:p>
            <a:pPr lvl="2">
              <a:spcBef>
                <a:spcPts val="500"/>
              </a:spcBef>
              <a:buFont typeface="Courier New" panose="02070309020205020404" pitchFamily="49" charset="0"/>
              <a:buChar char="o"/>
            </a:pPr>
            <a:r>
              <a:rPr lang="hr-HR" dirty="0">
                <a:latin typeface="Arial" pitchFamily="34" charset="0"/>
                <a:cs typeface="Arial" pitchFamily="34" charset="0"/>
              </a:rPr>
              <a:t>učenici s oštećenjem sluha, </a:t>
            </a:r>
          </a:p>
          <a:p>
            <a:pPr lvl="2">
              <a:spcBef>
                <a:spcPts val="500"/>
              </a:spcBef>
              <a:buFont typeface="Courier New" panose="02070309020205020404" pitchFamily="49" charset="0"/>
              <a:buChar char="o"/>
            </a:pPr>
            <a:r>
              <a:rPr lang="hr-HR" dirty="0">
                <a:latin typeface="Arial" pitchFamily="34" charset="0"/>
                <a:cs typeface="Arial" pitchFamily="34" charset="0"/>
              </a:rPr>
              <a:t>učenici s oštećenjem vida, </a:t>
            </a:r>
          </a:p>
          <a:p>
            <a:pPr lvl="2">
              <a:spcBef>
                <a:spcPts val="500"/>
              </a:spcBef>
              <a:buFont typeface="Courier New" panose="02070309020205020404" pitchFamily="49" charset="0"/>
              <a:buChar char="o"/>
            </a:pPr>
            <a:r>
              <a:rPr lang="hr-HR" dirty="0">
                <a:latin typeface="Arial" pitchFamily="34" charset="0"/>
                <a:cs typeface="Arial" pitchFamily="34" charset="0"/>
              </a:rPr>
              <a:t>učenici s poremećajima jezično- govornoglasovne komunikacije,</a:t>
            </a:r>
          </a:p>
          <a:p>
            <a:pPr lvl="2">
              <a:spcBef>
                <a:spcPts val="500"/>
              </a:spcBef>
              <a:buFont typeface="Courier New" panose="02070309020205020404" pitchFamily="49" charset="0"/>
              <a:buChar char="o"/>
            </a:pPr>
            <a:r>
              <a:rPr lang="hr-HR" dirty="0">
                <a:latin typeface="Arial" pitchFamily="34" charset="0"/>
                <a:cs typeface="Arial" pitchFamily="34" charset="0"/>
              </a:rPr>
              <a:t>učenici s oštećenjima organa i organskih sustava,</a:t>
            </a:r>
          </a:p>
          <a:p>
            <a:pPr lvl="2">
              <a:spcBef>
                <a:spcPts val="500"/>
              </a:spcBef>
              <a:buFont typeface="Courier New" panose="02070309020205020404" pitchFamily="49" charset="0"/>
              <a:buChar char="o"/>
            </a:pPr>
            <a:r>
              <a:rPr lang="hr-HR" dirty="0">
                <a:latin typeface="Arial" pitchFamily="34" charset="0"/>
                <a:cs typeface="Arial" pitchFamily="34" charset="0"/>
              </a:rPr>
              <a:t>učenici s poremećajima u ponašanju i oštećenjima mentalnog zdravlja</a:t>
            </a:r>
          </a:p>
          <a:p>
            <a:pPr lvl="2">
              <a:spcBef>
                <a:spcPts val="500"/>
              </a:spcBef>
              <a:buFont typeface="Courier New" panose="02070309020205020404" pitchFamily="49" charset="0"/>
              <a:buChar char="o"/>
            </a:pPr>
            <a:r>
              <a:rPr lang="hr-HR" dirty="0">
                <a:latin typeface="Arial" pitchFamily="34" charset="0"/>
                <a:cs typeface="Arial" pitchFamily="34" charset="0"/>
              </a:rPr>
              <a:t>učenici s više vrsta i stupnjeva teškoća u psihofiziĉkom razvoju</a:t>
            </a:r>
            <a:endParaRPr lang="en-US" dirty="0">
              <a:latin typeface="Arial" pitchFamily="34" charset="0"/>
              <a:cs typeface="Arial" pitchFamily="34" charset="0"/>
            </a:endParaRPr>
          </a:p>
          <a:p>
            <a:pPr marL="914400" lvl="2" indent="0">
              <a:spcBef>
                <a:spcPts val="500"/>
              </a:spcBef>
              <a:buNone/>
            </a:pPr>
            <a:endParaRPr lang="hr-HR" sz="1600" dirty="0">
              <a:latin typeface="Arial" pitchFamily="34" charset="0"/>
              <a:cs typeface="Arial" pitchFamily="34" charset="0"/>
            </a:endParaRPr>
          </a:p>
          <a:p>
            <a:pPr>
              <a:spcBef>
                <a:spcPts val="500"/>
              </a:spcBef>
              <a:buFont typeface="Wingdings" pitchFamily="2" charset="2"/>
              <a:buChar char="v"/>
            </a:pPr>
            <a:r>
              <a:rPr lang="hr-HR" sz="1500" dirty="0">
                <a:solidFill>
                  <a:schemeClr val="accent1">
                    <a:lumMod val="60000"/>
                    <a:lumOff val="40000"/>
                  </a:schemeClr>
                </a:solidFill>
                <a:latin typeface="Arial" pitchFamily="34" charset="0"/>
                <a:cs typeface="Arial" pitchFamily="34" charset="0"/>
              </a:rPr>
              <a:t>UČENICI S TEŠKOĆAMA U UČENJU, PROBLEMIMA U  PONAŠANJU i EMOCIONALNIM PROBLEMIMA</a:t>
            </a:r>
            <a:endParaRPr lang="en-US" sz="1500" dirty="0">
              <a:solidFill>
                <a:schemeClr val="accent1">
                  <a:lumMod val="60000"/>
                  <a:lumOff val="40000"/>
                </a:schemeClr>
              </a:solidFill>
              <a:latin typeface="Arial" pitchFamily="34" charset="0"/>
              <a:cs typeface="Arial" pitchFamily="34" charset="0"/>
            </a:endParaRPr>
          </a:p>
          <a:p>
            <a:pPr marL="0" indent="0">
              <a:spcBef>
                <a:spcPts val="500"/>
              </a:spcBef>
              <a:buNone/>
            </a:pPr>
            <a:endParaRPr lang="hr-HR" sz="1500" dirty="0">
              <a:solidFill>
                <a:schemeClr val="accent1">
                  <a:lumMod val="60000"/>
                  <a:lumOff val="40000"/>
                </a:schemeClr>
              </a:solidFill>
              <a:latin typeface="Arial" pitchFamily="34" charset="0"/>
              <a:cs typeface="Arial" pitchFamily="34" charset="0"/>
            </a:endParaRPr>
          </a:p>
          <a:p>
            <a:pPr>
              <a:spcBef>
                <a:spcPts val="500"/>
              </a:spcBef>
              <a:buFont typeface="Wingdings" pitchFamily="2" charset="2"/>
              <a:buChar char="v"/>
            </a:pPr>
            <a:r>
              <a:rPr lang="hr-HR" sz="1500" dirty="0">
                <a:solidFill>
                  <a:schemeClr val="accent1">
                    <a:lumMod val="60000"/>
                    <a:lumOff val="40000"/>
                  </a:schemeClr>
                </a:solidFill>
                <a:latin typeface="Arial" pitchFamily="34" charset="0"/>
                <a:cs typeface="Arial" pitchFamily="34" charset="0"/>
              </a:rPr>
              <a:t>UČENICI S TEŠKOĆAMA UVJETOVANIM ODGOJNIM, SOCIJALNIM, EKONOMSKIM, KULTURALNIM I JEZIČNIM ČIMBENICIMA</a:t>
            </a:r>
            <a:endParaRPr lang="en-US" sz="1500" dirty="0">
              <a:solidFill>
                <a:schemeClr val="accent1">
                  <a:lumMod val="60000"/>
                  <a:lumOff val="40000"/>
                </a:schemeClr>
              </a:solidFill>
              <a:latin typeface="Arial" pitchFamily="34" charset="0"/>
              <a:cs typeface="Arial" pitchFamily="34" charset="0"/>
            </a:endParaRPr>
          </a:p>
          <a:p>
            <a:pPr marL="0" indent="0">
              <a:spcBef>
                <a:spcPts val="500"/>
              </a:spcBef>
              <a:buNone/>
            </a:pPr>
            <a:endParaRPr lang="hr-HR" sz="1500" dirty="0">
              <a:solidFill>
                <a:schemeClr val="accent1">
                  <a:lumMod val="60000"/>
                  <a:lumOff val="40000"/>
                </a:schemeClr>
              </a:solidFill>
              <a:latin typeface="Arial" pitchFamily="34" charset="0"/>
              <a:cs typeface="Arial" pitchFamily="34" charset="0"/>
            </a:endParaRPr>
          </a:p>
          <a:p>
            <a:pPr marL="0" indent="0" algn="ctr">
              <a:spcBef>
                <a:spcPts val="500"/>
              </a:spcBef>
              <a:buNone/>
            </a:pPr>
            <a:r>
              <a:rPr lang="hr-HR" sz="1400" i="1" dirty="0">
                <a:latin typeface="Arial" pitchFamily="34" charset="0"/>
                <a:cs typeface="Arial" pitchFamily="34" charset="0"/>
              </a:rPr>
              <a:t>Pravilnik o osnovnoškolskom i srednjoškolskom odgoju i obrazovanju učenika s teškoćama u razvoju (Zakon o odgoju i obrazovanju u osnovnim i srednjim školama)</a:t>
            </a:r>
          </a:p>
          <a:p>
            <a:endParaRPr lang="hr-HR" sz="1600" dirty="0"/>
          </a:p>
        </p:txBody>
      </p:sp>
      <p:pic>
        <p:nvPicPr>
          <p:cNvPr id="4098" name="Picture 2" descr="C:\Users\davor\Desktop\podijeljeno sudionicima RAZLIČITOSTI PREZENTACIJE\images (25).jpg"/>
          <p:cNvPicPr>
            <a:picLocks noChangeAspect="1" noChangeArrowheads="1"/>
          </p:cNvPicPr>
          <p:nvPr/>
        </p:nvPicPr>
        <p:blipFill>
          <a:blip r:embed="rId2"/>
          <a:srcRect/>
          <a:stretch>
            <a:fillRect/>
          </a:stretch>
        </p:blipFill>
        <p:spPr bwMode="auto">
          <a:xfrm>
            <a:off x="6732240" y="798984"/>
            <a:ext cx="1943100" cy="1371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827584" y="1772816"/>
            <a:ext cx="8209128" cy="3849369"/>
            <a:chOff x="604423" y="908720"/>
            <a:chExt cx="8209128" cy="3849369"/>
          </a:xfrm>
        </p:grpSpPr>
        <p:sp>
          <p:nvSpPr>
            <p:cNvPr id="3" name="TextBox 2"/>
            <p:cNvSpPr txBox="1"/>
            <p:nvPr/>
          </p:nvSpPr>
          <p:spPr>
            <a:xfrm>
              <a:off x="611560" y="908720"/>
              <a:ext cx="1944216" cy="369332"/>
            </a:xfrm>
            <a:prstGeom prst="rect">
              <a:avLst/>
            </a:prstGeom>
            <a:noFill/>
            <a:ln>
              <a:solidFill>
                <a:schemeClr val="tx1"/>
              </a:solidFill>
            </a:ln>
          </p:spPr>
          <p:txBody>
            <a:bodyPr wrap="square" rtlCol="0">
              <a:spAutoFit/>
            </a:bodyPr>
            <a:lstStyle/>
            <a:p>
              <a:pPr algn="ctr"/>
              <a:r>
                <a:rPr lang="en-US" dirty="0"/>
                <a:t>SPOSOBNOSTI</a:t>
              </a:r>
              <a:endParaRPr lang="hr-HR" dirty="0"/>
            </a:p>
          </p:txBody>
        </p:sp>
        <p:sp>
          <p:nvSpPr>
            <p:cNvPr id="5" name="TextBox 4"/>
            <p:cNvSpPr txBox="1"/>
            <p:nvPr/>
          </p:nvSpPr>
          <p:spPr>
            <a:xfrm>
              <a:off x="611560" y="1484784"/>
              <a:ext cx="1944216" cy="646331"/>
            </a:xfrm>
            <a:prstGeom prst="rect">
              <a:avLst/>
            </a:prstGeom>
            <a:noFill/>
            <a:ln>
              <a:solidFill>
                <a:schemeClr val="tx1"/>
              </a:solidFill>
            </a:ln>
          </p:spPr>
          <p:txBody>
            <a:bodyPr wrap="square" rtlCol="0">
              <a:spAutoFit/>
            </a:bodyPr>
            <a:lstStyle/>
            <a:p>
              <a:pPr algn="ctr"/>
              <a:r>
                <a:rPr lang="en-US" dirty="0"/>
                <a:t>POTREBE, INTERESI</a:t>
              </a:r>
              <a:endParaRPr lang="hr-HR" dirty="0"/>
            </a:p>
          </p:txBody>
        </p:sp>
        <p:sp>
          <p:nvSpPr>
            <p:cNvPr id="6" name="TextBox 5"/>
            <p:cNvSpPr txBox="1"/>
            <p:nvPr/>
          </p:nvSpPr>
          <p:spPr>
            <a:xfrm>
              <a:off x="611560" y="2361970"/>
              <a:ext cx="1944216" cy="1200329"/>
            </a:xfrm>
            <a:prstGeom prst="rect">
              <a:avLst/>
            </a:prstGeom>
            <a:noFill/>
            <a:ln>
              <a:solidFill>
                <a:schemeClr val="tx1"/>
              </a:solidFill>
            </a:ln>
          </p:spPr>
          <p:txBody>
            <a:bodyPr wrap="square" rtlCol="0">
              <a:spAutoFit/>
            </a:bodyPr>
            <a:lstStyle/>
            <a:p>
              <a:pPr algn="ctr"/>
              <a:r>
                <a:rPr lang="en-US" dirty="0"/>
                <a:t>SUDJELOVANJE INTERAKCIJA, SOCIJALNE ULOGE</a:t>
              </a:r>
              <a:endParaRPr lang="hr-HR" dirty="0"/>
            </a:p>
          </p:txBody>
        </p:sp>
        <p:sp>
          <p:nvSpPr>
            <p:cNvPr id="8" name="TextBox 7"/>
            <p:cNvSpPr txBox="1"/>
            <p:nvPr/>
          </p:nvSpPr>
          <p:spPr>
            <a:xfrm>
              <a:off x="611560" y="3793154"/>
              <a:ext cx="1944216" cy="369332"/>
            </a:xfrm>
            <a:prstGeom prst="rect">
              <a:avLst/>
            </a:prstGeom>
            <a:noFill/>
            <a:ln>
              <a:solidFill>
                <a:schemeClr val="tx1"/>
              </a:solidFill>
            </a:ln>
          </p:spPr>
          <p:txBody>
            <a:bodyPr wrap="square" rtlCol="0">
              <a:spAutoFit/>
            </a:bodyPr>
            <a:lstStyle/>
            <a:p>
              <a:pPr algn="ctr"/>
              <a:r>
                <a:rPr lang="en-US" dirty="0"/>
                <a:t>ZDRAVLJE</a:t>
              </a:r>
              <a:endParaRPr lang="hr-HR" dirty="0"/>
            </a:p>
          </p:txBody>
        </p:sp>
        <p:sp>
          <p:nvSpPr>
            <p:cNvPr id="9" name="TextBox 8"/>
            <p:cNvSpPr txBox="1"/>
            <p:nvPr/>
          </p:nvSpPr>
          <p:spPr>
            <a:xfrm>
              <a:off x="604423" y="4388757"/>
              <a:ext cx="1944216" cy="369332"/>
            </a:xfrm>
            <a:prstGeom prst="rect">
              <a:avLst/>
            </a:prstGeom>
            <a:noFill/>
            <a:ln>
              <a:solidFill>
                <a:schemeClr val="tx1"/>
              </a:solidFill>
            </a:ln>
          </p:spPr>
          <p:txBody>
            <a:bodyPr wrap="square" rtlCol="0">
              <a:spAutoFit/>
            </a:bodyPr>
            <a:lstStyle/>
            <a:p>
              <a:pPr algn="ctr"/>
              <a:r>
                <a:rPr lang="en-US" dirty="0"/>
                <a:t>KONTEKST</a:t>
              </a:r>
            </a:p>
          </p:txBody>
        </p:sp>
        <p:grpSp>
          <p:nvGrpSpPr>
            <p:cNvPr id="12" name="Group 11"/>
            <p:cNvGrpSpPr/>
            <p:nvPr/>
          </p:nvGrpSpPr>
          <p:grpSpPr>
            <a:xfrm>
              <a:off x="3563888" y="1278053"/>
              <a:ext cx="1872208" cy="3110704"/>
              <a:chOff x="4067944" y="1278052"/>
              <a:chExt cx="1872208" cy="3159060"/>
            </a:xfrm>
            <a:solidFill>
              <a:schemeClr val="accent2">
                <a:lumMod val="20000"/>
                <a:lumOff val="80000"/>
              </a:schemeClr>
            </a:solidFill>
          </p:grpSpPr>
          <p:sp>
            <p:nvSpPr>
              <p:cNvPr id="10" name="Diamond 9"/>
              <p:cNvSpPr/>
              <p:nvPr/>
            </p:nvSpPr>
            <p:spPr>
              <a:xfrm>
                <a:off x="4067944" y="1278052"/>
                <a:ext cx="1872208" cy="3159060"/>
              </a:xfrm>
              <a:prstGeom prst="diamond">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TextBox 10"/>
              <p:cNvSpPr txBox="1"/>
              <p:nvPr/>
            </p:nvSpPr>
            <p:spPr>
              <a:xfrm>
                <a:off x="4284675" y="2642138"/>
                <a:ext cx="1438746" cy="406330"/>
              </a:xfrm>
              <a:prstGeom prst="rect">
                <a:avLst/>
              </a:prstGeom>
              <a:grpFill/>
            </p:spPr>
            <p:txBody>
              <a:bodyPr wrap="square" rtlCol="0">
                <a:spAutoFit/>
              </a:bodyPr>
              <a:lstStyle/>
              <a:p>
                <a:r>
                  <a:rPr lang="en-US" sz="2000" dirty="0"/>
                  <a:t>PODR</a:t>
                </a:r>
                <a:r>
                  <a:rPr lang="hr-HR" sz="2000" dirty="0"/>
                  <a:t>Š</a:t>
                </a:r>
                <a:r>
                  <a:rPr lang="en-US" sz="2000" dirty="0"/>
                  <a:t>KA</a:t>
                </a:r>
                <a:endParaRPr lang="hr-HR" sz="2000" dirty="0"/>
              </a:p>
            </p:txBody>
          </p:sp>
        </p:grpSp>
        <p:sp>
          <p:nvSpPr>
            <p:cNvPr id="13" name="TextBox 12"/>
            <p:cNvSpPr txBox="1"/>
            <p:nvPr/>
          </p:nvSpPr>
          <p:spPr>
            <a:xfrm>
              <a:off x="6516216" y="1278052"/>
              <a:ext cx="2297335" cy="3231654"/>
            </a:xfrm>
            <a:prstGeom prst="rect">
              <a:avLst/>
            </a:prstGeom>
            <a:noFill/>
            <a:ln>
              <a:solidFill>
                <a:schemeClr val="tx1"/>
              </a:solidFill>
            </a:ln>
          </p:spPr>
          <p:txBody>
            <a:bodyPr wrap="square" rtlCol="0">
              <a:spAutoFit/>
            </a:bodyPr>
            <a:lstStyle/>
            <a:p>
              <a:pPr algn="ctr"/>
              <a:endParaRPr lang="en-US" dirty="0"/>
            </a:p>
            <a:p>
              <a:pPr algn="ctr"/>
              <a:endParaRPr lang="en-US" dirty="0"/>
            </a:p>
            <a:p>
              <a:pPr algn="ctr"/>
              <a:endParaRPr lang="en-US" dirty="0"/>
            </a:p>
            <a:p>
              <a:pPr algn="ctr"/>
              <a:endParaRPr lang="en-US" sz="2000" dirty="0"/>
            </a:p>
            <a:p>
              <a:pPr algn="ctr"/>
              <a:r>
                <a:rPr lang="en-US" sz="1900" dirty="0"/>
                <a:t>FUNKCIONIRANJE OSOBE</a:t>
              </a:r>
            </a:p>
            <a:p>
              <a:pPr algn="ctr"/>
              <a:endParaRPr lang="en-US" dirty="0"/>
            </a:p>
            <a:p>
              <a:pPr algn="ctr"/>
              <a:endParaRPr lang="en-US" dirty="0"/>
            </a:p>
            <a:p>
              <a:pPr algn="ctr"/>
              <a:endParaRPr lang="en-US" dirty="0"/>
            </a:p>
            <a:p>
              <a:pPr algn="ctr"/>
              <a:endParaRPr lang="en-US" dirty="0"/>
            </a:p>
            <a:p>
              <a:pPr algn="ctr"/>
              <a:endParaRPr lang="hr-HR" dirty="0"/>
            </a:p>
          </p:txBody>
        </p:sp>
        <p:cxnSp>
          <p:nvCxnSpPr>
            <p:cNvPr id="15" name="Straight Arrow Connector 14"/>
            <p:cNvCxnSpPr>
              <a:stCxn id="3" idx="3"/>
            </p:cNvCxnSpPr>
            <p:nvPr/>
          </p:nvCxnSpPr>
          <p:spPr>
            <a:xfrm>
              <a:off x="2555776" y="1093386"/>
              <a:ext cx="1368152" cy="1037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p:cNvCxnSpPr>
            <p:nvPr/>
          </p:nvCxnSpPr>
          <p:spPr>
            <a:xfrm>
              <a:off x="2555776" y="1807950"/>
              <a:ext cx="1080120" cy="813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p:cNvCxnSpPr>
            <p:nvPr/>
          </p:nvCxnSpPr>
          <p:spPr>
            <a:xfrm>
              <a:off x="2555776" y="2962135"/>
              <a:ext cx="1008112" cy="13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p:cNvCxnSpPr>
            <p:nvPr/>
          </p:nvCxnSpPr>
          <p:spPr>
            <a:xfrm flipV="1">
              <a:off x="2555776" y="3386427"/>
              <a:ext cx="1224843" cy="591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p:cNvCxnSpPr>
            <p:nvPr/>
          </p:nvCxnSpPr>
          <p:spPr>
            <a:xfrm flipV="1">
              <a:off x="2548639" y="3793154"/>
              <a:ext cx="1519305" cy="780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36096" y="2940337"/>
              <a:ext cx="1080120" cy="43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48413" y="626739"/>
            <a:ext cx="874970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hr-HR"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SUSTAVI</a:t>
            </a:r>
            <a:r>
              <a:rPr kumimoji="0" lang="hr-HR" sz="3200" b="0"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hr-HR" sz="3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INKLUZIVNE  PODRŠKE  U   ŠKOLI</a:t>
            </a:r>
            <a:endParaRPr kumimoji="0" lang="hr-HR" sz="3200" b="0" i="0" u="none" strike="noStrike" cap="none" normalizeH="0" baseline="0" dirty="0">
              <a:ln>
                <a:noFill/>
              </a:ln>
              <a:solidFill>
                <a:schemeClr val="tx1"/>
              </a:solidFill>
              <a:effectLst/>
              <a:latin typeface="Arial" pitchFamily="34" charset="0"/>
              <a:cs typeface="Arial" pitchFamily="34" charset="0"/>
            </a:endParaRPr>
          </a:p>
        </p:txBody>
      </p:sp>
      <p:pic>
        <p:nvPicPr>
          <p:cNvPr id="7171" name="Picture 3" descr="C:\Users\davor\Desktop\podijeljeno sudionicima RAZLIČITOSTI PREZENTACIJE\images (22).jpg"/>
          <p:cNvPicPr>
            <a:picLocks noChangeAspect="1" noChangeArrowheads="1"/>
          </p:cNvPicPr>
          <p:nvPr/>
        </p:nvPicPr>
        <p:blipFill>
          <a:blip r:embed="rId3"/>
          <a:srcRect/>
          <a:stretch>
            <a:fillRect/>
          </a:stretch>
        </p:blipFill>
        <p:spPr bwMode="auto">
          <a:xfrm>
            <a:off x="5143254" y="5794860"/>
            <a:ext cx="2595308" cy="913962"/>
          </a:xfrm>
          <a:prstGeom prst="rect">
            <a:avLst/>
          </a:prstGeom>
          <a:noFill/>
        </p:spPr>
      </p:pic>
      <p:sp>
        <p:nvSpPr>
          <p:cNvPr id="14" name="Rectangle 13"/>
          <p:cNvSpPr/>
          <p:nvPr/>
        </p:nvSpPr>
        <p:spPr>
          <a:xfrm>
            <a:off x="1297909" y="6105276"/>
            <a:ext cx="3683765" cy="400110"/>
          </a:xfrm>
          <a:prstGeom prst="rect">
            <a:avLst/>
          </a:prstGeom>
        </p:spPr>
        <p:txBody>
          <a:bodyPr wrap="none">
            <a:spAutoFit/>
          </a:bodyPr>
          <a:lstStyle/>
          <a:p>
            <a:pPr lvl="0" fontAlgn="base">
              <a:spcBef>
                <a:spcPct val="0"/>
              </a:spcBef>
              <a:spcAft>
                <a:spcPct val="0"/>
              </a:spcAft>
            </a:pPr>
            <a:r>
              <a:rPr lang="hr-HR" sz="2000" dirty="0">
                <a:latin typeface="Calibri" pitchFamily="34" charset="0"/>
                <a:ea typeface="Calibri" pitchFamily="34" charset="0"/>
                <a:cs typeface="Times New Roman" pitchFamily="18" charset="0"/>
              </a:rPr>
              <a:t>INKLUZIJA: </a:t>
            </a:r>
            <a:r>
              <a:rPr lang="hr-HR" sz="2000" b="1" dirty="0">
                <a:latin typeface="Calibri" pitchFamily="34" charset="0"/>
                <a:ea typeface="Calibri" pitchFamily="34" charset="0"/>
                <a:cs typeface="Times New Roman" pitchFamily="18" charset="0"/>
              </a:rPr>
              <a:t>UČENICI  SU RAZLIČITI</a:t>
            </a:r>
            <a:endParaRPr lang="hr-HR" sz="2000" b="1" dirty="0">
              <a:latin typeface="Arial" pitchFamily="34" charset="0"/>
              <a:cs typeface="Arial" pitchFamily="34" charset="0"/>
            </a:endParaRPr>
          </a:p>
        </p:txBody>
      </p:sp>
      <p:sp>
        <p:nvSpPr>
          <p:cNvPr id="12" name="Pravokutnik 3"/>
          <p:cNvSpPr/>
          <p:nvPr/>
        </p:nvSpPr>
        <p:spPr>
          <a:xfrm>
            <a:off x="5137574" y="1489886"/>
            <a:ext cx="1810690" cy="4026602"/>
          </a:xfrm>
          <a:prstGeom prst="rect">
            <a:avLst/>
          </a:pr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r>
              <a:rPr lang="hr-HR" sz="1400" b="1" dirty="0">
                <a:solidFill>
                  <a:srgbClr val="002060"/>
                </a:solidFill>
                <a:latin typeface="Arial" pitchFamily="34" charset="0"/>
                <a:cs typeface="Arial" pitchFamily="34" charset="0"/>
              </a:rPr>
              <a:t>Inkluzivnost programa</a:t>
            </a:r>
            <a:endParaRPr lang="en-US" sz="1400" b="1" dirty="0">
              <a:solidFill>
                <a:srgbClr val="002060"/>
              </a:solidFill>
              <a:latin typeface="Arial" pitchFamily="34" charset="0"/>
              <a:cs typeface="Arial" pitchFamily="34" charset="0"/>
            </a:endParaRPr>
          </a:p>
          <a:p>
            <a:pPr lvl="0"/>
            <a:endParaRPr lang="hr-HR" sz="1400" b="1" dirty="0">
              <a:solidFill>
                <a:srgbClr val="002060"/>
              </a:solidFill>
              <a:latin typeface="Arial" pitchFamily="34" charset="0"/>
              <a:cs typeface="Arial" pitchFamily="34" charset="0"/>
            </a:endParaRPr>
          </a:p>
          <a:p>
            <a:pPr marL="285750" lvl="0" indent="-285750">
              <a:buFontTx/>
              <a:buChar char="-"/>
            </a:pPr>
            <a:r>
              <a:rPr lang="hr-HR" sz="1400" b="1" dirty="0">
                <a:solidFill>
                  <a:schemeClr val="accent1">
                    <a:lumMod val="75000"/>
                  </a:schemeClr>
                </a:solidFill>
                <a:latin typeface="Arial" pitchFamily="34" charset="0"/>
                <a:cs typeface="Arial" pitchFamily="34" charset="0"/>
              </a:rPr>
              <a:t>nastavni programi</a:t>
            </a:r>
            <a:endParaRPr lang="en-US" sz="1400" b="1" dirty="0">
              <a:solidFill>
                <a:schemeClr val="accent1">
                  <a:lumMod val="75000"/>
                </a:schemeClr>
              </a:solidFill>
              <a:latin typeface="Arial" pitchFamily="34" charset="0"/>
              <a:cs typeface="Arial" pitchFamily="34" charset="0"/>
            </a:endParaRPr>
          </a:p>
          <a:p>
            <a:pPr marL="285750" lvl="0" indent="-285750">
              <a:buFontTx/>
              <a:buChar char="-"/>
            </a:pPr>
            <a:r>
              <a:rPr lang="hr-HR" sz="1400" b="1" dirty="0">
                <a:solidFill>
                  <a:schemeClr val="accent2">
                    <a:lumMod val="75000"/>
                  </a:schemeClr>
                </a:solidFill>
                <a:latin typeface="Arial" pitchFamily="34" charset="0"/>
                <a:cs typeface="Arial" pitchFamily="34" charset="0"/>
              </a:rPr>
              <a:t>međupredmetne teme</a:t>
            </a:r>
            <a:endParaRPr lang="en-US" sz="1400" b="1" dirty="0">
              <a:solidFill>
                <a:schemeClr val="accent2">
                  <a:lumMod val="75000"/>
                </a:schemeClr>
              </a:solidFill>
              <a:latin typeface="Arial" pitchFamily="34" charset="0"/>
              <a:cs typeface="Arial" pitchFamily="34" charset="0"/>
            </a:endParaRPr>
          </a:p>
          <a:p>
            <a:pPr marL="285750" lvl="0" indent="-285750">
              <a:buFontTx/>
              <a:buChar char="-"/>
            </a:pPr>
            <a:r>
              <a:rPr lang="hr-HR" sz="1400" b="1" dirty="0">
                <a:solidFill>
                  <a:schemeClr val="accent1">
                    <a:lumMod val="75000"/>
                  </a:schemeClr>
                </a:solidFill>
                <a:latin typeface="Arial" pitchFamily="34" charset="0"/>
                <a:cs typeface="Arial" pitchFamily="34" charset="0"/>
              </a:rPr>
              <a:t>dodatna ili dopunska nastava</a:t>
            </a:r>
            <a:endParaRPr lang="en-US" sz="1400" b="1" dirty="0">
              <a:solidFill>
                <a:schemeClr val="accent1">
                  <a:lumMod val="75000"/>
                </a:schemeClr>
              </a:solidFill>
              <a:latin typeface="Arial" pitchFamily="34" charset="0"/>
              <a:cs typeface="Arial" pitchFamily="34" charset="0"/>
            </a:endParaRPr>
          </a:p>
          <a:p>
            <a:pPr marL="285750" lvl="0" indent="-285750">
              <a:buFontTx/>
              <a:buChar char="-"/>
            </a:pPr>
            <a:r>
              <a:rPr lang="hr-HR" sz="1400" dirty="0">
                <a:solidFill>
                  <a:srgbClr val="002060"/>
                </a:solidFill>
                <a:latin typeface="Arial" pitchFamily="34" charset="0"/>
                <a:cs typeface="Arial" pitchFamily="34" charset="0"/>
              </a:rPr>
              <a:t>zamjenski kurikulum</a:t>
            </a:r>
            <a:endParaRPr lang="en-US" sz="1400" dirty="0">
              <a:solidFill>
                <a:srgbClr val="002060"/>
              </a:solidFill>
              <a:latin typeface="Arial" pitchFamily="34" charset="0"/>
              <a:cs typeface="Arial" pitchFamily="34" charset="0"/>
            </a:endParaRPr>
          </a:p>
          <a:p>
            <a:pPr marL="285750" lvl="0" indent="-285750">
              <a:buFontTx/>
              <a:buChar char="-"/>
            </a:pPr>
            <a:r>
              <a:rPr lang="hr-HR" sz="1400" b="1" dirty="0">
                <a:solidFill>
                  <a:schemeClr val="accent1">
                    <a:lumMod val="75000"/>
                  </a:schemeClr>
                </a:solidFill>
                <a:latin typeface="Arial" pitchFamily="34" charset="0"/>
                <a:cs typeface="Arial" pitchFamily="34" charset="0"/>
              </a:rPr>
              <a:t>izvannastavni i izvanškolski oblici rada</a:t>
            </a:r>
            <a:endParaRPr lang="en-US" sz="1400" b="1" dirty="0">
              <a:solidFill>
                <a:schemeClr val="accent1">
                  <a:lumMod val="75000"/>
                </a:schemeClr>
              </a:solidFill>
              <a:latin typeface="Arial" pitchFamily="34" charset="0"/>
              <a:cs typeface="Arial" pitchFamily="34" charset="0"/>
            </a:endParaRPr>
          </a:p>
          <a:p>
            <a:pPr marL="285750" lvl="0" indent="-285750">
              <a:buFontTx/>
              <a:buChar char="-"/>
            </a:pPr>
            <a:endParaRPr lang="hr-HR" sz="1400" b="1" dirty="0">
              <a:solidFill>
                <a:schemeClr val="accent1">
                  <a:lumMod val="75000"/>
                </a:schemeClr>
              </a:solidFill>
              <a:latin typeface="Arial" pitchFamily="34" charset="0"/>
              <a:cs typeface="Arial" pitchFamily="34" charset="0"/>
            </a:endParaRPr>
          </a:p>
        </p:txBody>
      </p:sp>
      <p:sp>
        <p:nvSpPr>
          <p:cNvPr id="13" name="Pravokutnik 3"/>
          <p:cNvSpPr/>
          <p:nvPr/>
        </p:nvSpPr>
        <p:spPr>
          <a:xfrm>
            <a:off x="3114945" y="1490630"/>
            <a:ext cx="1609483" cy="4026602"/>
          </a:xfrm>
          <a:prstGeom prst="rect">
            <a:avLst/>
          </a:pr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r>
              <a:rPr lang="hr-HR" sz="1400" b="1" dirty="0">
                <a:solidFill>
                  <a:srgbClr val="002060"/>
                </a:solidFill>
                <a:latin typeface="Arial" pitchFamily="34" charset="0"/>
                <a:cs typeface="Arial" pitchFamily="34" charset="0"/>
              </a:rPr>
              <a:t>Inkluzivna spremnost škole</a:t>
            </a:r>
            <a:endParaRPr lang="en-US" sz="1400" b="1" dirty="0">
              <a:solidFill>
                <a:srgbClr val="002060"/>
              </a:solidFill>
              <a:latin typeface="Arial" pitchFamily="34" charset="0"/>
              <a:cs typeface="Arial" pitchFamily="34" charset="0"/>
            </a:endParaRPr>
          </a:p>
          <a:p>
            <a:pPr lvl="0"/>
            <a:endParaRPr lang="hr-HR" sz="1400" b="1" dirty="0">
              <a:solidFill>
                <a:srgbClr val="002060"/>
              </a:solidFill>
              <a:latin typeface="Arial" pitchFamily="34" charset="0"/>
              <a:cs typeface="Arial" pitchFamily="34" charset="0"/>
            </a:endParaRPr>
          </a:p>
          <a:p>
            <a:pPr marL="285750" lvl="0" indent="-285750">
              <a:buFontTx/>
              <a:buChar char="-"/>
            </a:pPr>
            <a:r>
              <a:rPr lang="hr-HR" sz="1400" b="1" dirty="0">
                <a:solidFill>
                  <a:schemeClr val="accent1">
                    <a:lumMod val="75000"/>
                  </a:schemeClr>
                </a:solidFill>
                <a:latin typeface="Arial" pitchFamily="34" charset="0"/>
                <a:cs typeface="Arial" pitchFamily="34" charset="0"/>
              </a:rPr>
              <a:t>dostupnost škole</a:t>
            </a:r>
            <a:endParaRPr lang="en-US" sz="1400" b="1" dirty="0">
              <a:solidFill>
                <a:schemeClr val="accent1">
                  <a:lumMod val="75000"/>
                </a:schemeClr>
              </a:solidFill>
              <a:latin typeface="Arial" pitchFamily="34" charset="0"/>
              <a:cs typeface="Arial" pitchFamily="34" charset="0"/>
            </a:endParaRPr>
          </a:p>
          <a:p>
            <a:pPr marL="285750" lvl="0" indent="-285750">
              <a:buFontTx/>
              <a:buChar char="-"/>
            </a:pPr>
            <a:r>
              <a:rPr lang="hr-HR" sz="1400" b="1" dirty="0">
                <a:solidFill>
                  <a:schemeClr val="accent1">
                    <a:lumMod val="75000"/>
                  </a:schemeClr>
                </a:solidFill>
                <a:latin typeface="Arial" pitchFamily="34" charset="0"/>
                <a:cs typeface="Arial" pitchFamily="34" charset="0"/>
              </a:rPr>
              <a:t>organizacija rada</a:t>
            </a:r>
            <a:r>
              <a:rPr lang="en-US" sz="1400" b="1" dirty="0">
                <a:solidFill>
                  <a:schemeClr val="accent1">
                    <a:lumMod val="75000"/>
                  </a:schemeClr>
                </a:solidFill>
                <a:latin typeface="Arial" pitchFamily="34" charset="0"/>
                <a:cs typeface="Arial" pitchFamily="34" charset="0"/>
              </a:rPr>
              <a:t>, </a:t>
            </a:r>
            <a:r>
              <a:rPr lang="hr-HR" sz="1400" b="1" dirty="0">
                <a:solidFill>
                  <a:schemeClr val="accent1">
                    <a:lumMod val="75000"/>
                  </a:schemeClr>
                </a:solidFill>
                <a:latin typeface="Arial" pitchFamily="34" charset="0"/>
                <a:cs typeface="Arial" pitchFamily="34" charset="0"/>
              </a:rPr>
              <a:t>oprem</a:t>
            </a:r>
            <a:r>
              <a:rPr lang="en-US" sz="1400" b="1" dirty="0">
                <a:solidFill>
                  <a:schemeClr val="accent1">
                    <a:lumMod val="75000"/>
                  </a:schemeClr>
                </a:solidFill>
                <a:latin typeface="Arial" pitchFamily="34" charset="0"/>
                <a:cs typeface="Arial" pitchFamily="34" charset="0"/>
              </a:rPr>
              <a:t>e</a:t>
            </a:r>
            <a:r>
              <a:rPr lang="hr-HR" sz="1400" b="1" dirty="0">
                <a:solidFill>
                  <a:schemeClr val="accent1">
                    <a:lumMod val="75000"/>
                  </a:schemeClr>
                </a:solidFill>
                <a:latin typeface="Arial" pitchFamily="34" charset="0"/>
                <a:cs typeface="Arial" pitchFamily="34" charset="0"/>
              </a:rPr>
              <a:t>, sredstva, pomagala</a:t>
            </a:r>
          </a:p>
          <a:p>
            <a:pPr marL="285750" lvl="0" indent="-285750">
              <a:buFontTx/>
              <a:buChar char="-"/>
            </a:pPr>
            <a:r>
              <a:rPr lang="en-US" sz="1400" b="1" dirty="0">
                <a:solidFill>
                  <a:srgbClr val="002060"/>
                </a:solidFill>
                <a:latin typeface="Arial" pitchFamily="34" charset="0"/>
                <a:cs typeface="Arial" pitchFamily="34" charset="0"/>
              </a:rPr>
              <a:t>p</a:t>
            </a:r>
            <a:r>
              <a:rPr lang="hr-HR" sz="1400" b="1" dirty="0">
                <a:solidFill>
                  <a:srgbClr val="002060"/>
                </a:solidFill>
                <a:latin typeface="Arial" pitchFamily="34" charset="0"/>
                <a:cs typeface="Arial" pitchFamily="34" charset="0"/>
              </a:rPr>
              <a:t>otpora učenicima i učiteljima</a:t>
            </a:r>
            <a:endParaRPr lang="en-US" sz="1400" b="1" dirty="0">
              <a:solidFill>
                <a:srgbClr val="002060"/>
              </a:solidFill>
              <a:latin typeface="Arial" pitchFamily="34" charset="0"/>
              <a:cs typeface="Arial" pitchFamily="34" charset="0"/>
            </a:endParaRPr>
          </a:p>
          <a:p>
            <a:pPr marL="285750" lvl="0" indent="-285750">
              <a:buFontTx/>
              <a:buChar char="-"/>
            </a:pPr>
            <a:r>
              <a:rPr lang="hr-HR" sz="1400" b="1" dirty="0">
                <a:solidFill>
                  <a:schemeClr val="accent1">
                    <a:lumMod val="75000"/>
                  </a:schemeClr>
                </a:solidFill>
                <a:latin typeface="Arial" pitchFamily="34" charset="0"/>
                <a:cs typeface="Arial" pitchFamily="34" charset="0"/>
              </a:rPr>
              <a:t>umijeća učitelja</a:t>
            </a:r>
            <a:endParaRPr lang="en-US" sz="1400" b="1" dirty="0">
              <a:solidFill>
                <a:schemeClr val="accent1">
                  <a:lumMod val="75000"/>
                </a:schemeClr>
              </a:solidFill>
              <a:latin typeface="Arial" pitchFamily="34" charset="0"/>
              <a:cs typeface="Arial" pitchFamily="34" charset="0"/>
            </a:endParaRPr>
          </a:p>
          <a:p>
            <a:pPr marL="285750" lvl="0" indent="-285750">
              <a:buFontTx/>
              <a:buChar char="-"/>
            </a:pPr>
            <a:r>
              <a:rPr lang="hr-HR" sz="1400" b="1" dirty="0">
                <a:solidFill>
                  <a:schemeClr val="accent1">
                    <a:lumMod val="75000"/>
                  </a:schemeClr>
                </a:solidFill>
                <a:latin typeface="Arial" pitchFamily="34" charset="0"/>
                <a:cs typeface="Arial" pitchFamily="34" charset="0"/>
              </a:rPr>
              <a:t>timski pristup</a:t>
            </a:r>
          </a:p>
        </p:txBody>
      </p:sp>
      <p:sp>
        <p:nvSpPr>
          <p:cNvPr id="15" name="Pravokutnik 3"/>
          <p:cNvSpPr/>
          <p:nvPr/>
        </p:nvSpPr>
        <p:spPr>
          <a:xfrm>
            <a:off x="1084847" y="1490630"/>
            <a:ext cx="1609483" cy="4026602"/>
          </a:xfrm>
          <a:prstGeom prst="rect">
            <a:avLst/>
          </a:pr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endParaRPr lang="hr-HR" sz="1600" b="1" dirty="0">
              <a:solidFill>
                <a:srgbClr val="002060"/>
              </a:solidFill>
            </a:endParaRPr>
          </a:p>
          <a:p>
            <a:pPr lvl="0"/>
            <a:r>
              <a:rPr lang="hr-HR" sz="1600" b="1" dirty="0">
                <a:solidFill>
                  <a:srgbClr val="002060"/>
                </a:solidFill>
                <a:latin typeface="Arial" pitchFamily="34" charset="0"/>
                <a:cs typeface="Arial" pitchFamily="34" charset="0"/>
              </a:rPr>
              <a:t>Različitost učenika</a:t>
            </a:r>
            <a:endParaRPr lang="hr-HR" sz="1600" b="1" dirty="0">
              <a:solidFill>
                <a:srgbClr val="002060"/>
              </a:solidFill>
            </a:endParaRPr>
          </a:p>
          <a:p>
            <a:pPr lvl="0"/>
            <a:endParaRPr lang="hr-HR" sz="1600" b="1" dirty="0">
              <a:solidFill>
                <a:srgbClr val="7030A0"/>
              </a:solidFill>
              <a:latin typeface="Arial" pitchFamily="34" charset="0"/>
              <a:cs typeface="Arial" pitchFamily="34" charset="0"/>
            </a:endParaRPr>
          </a:p>
          <a:p>
            <a:pPr lvl="0"/>
            <a:endParaRPr lang="hr-HR" sz="1600" b="1" dirty="0">
              <a:solidFill>
                <a:srgbClr val="7030A0"/>
              </a:solidFill>
              <a:latin typeface="Arial" pitchFamily="34" charset="0"/>
              <a:cs typeface="Arial" pitchFamily="34" charset="0"/>
            </a:endParaRPr>
          </a:p>
          <a:p>
            <a:pPr lvl="0"/>
            <a:endParaRPr lang="hr-HR" sz="1600" b="1" dirty="0">
              <a:solidFill>
                <a:srgbClr val="7030A0"/>
              </a:solidFill>
              <a:latin typeface="Arial" pitchFamily="34" charset="0"/>
              <a:cs typeface="Arial" pitchFamily="34" charset="0"/>
            </a:endParaRPr>
          </a:p>
          <a:p>
            <a:pPr lvl="0"/>
            <a:r>
              <a:rPr lang="hr-HR" sz="1600" b="1" dirty="0">
                <a:solidFill>
                  <a:schemeClr val="accent1">
                    <a:lumMod val="75000"/>
                  </a:schemeClr>
                </a:solidFill>
                <a:latin typeface="Arial" pitchFamily="34" charset="0"/>
                <a:cs typeface="Arial" pitchFamily="34" charset="0"/>
              </a:rPr>
              <a:t>Daroviti učenici</a:t>
            </a:r>
          </a:p>
          <a:p>
            <a:pPr lvl="0"/>
            <a:endParaRPr lang="hr-HR" sz="1600" b="1" dirty="0">
              <a:solidFill>
                <a:srgbClr val="002060"/>
              </a:solidFill>
              <a:latin typeface="Arial" pitchFamily="34" charset="0"/>
              <a:cs typeface="Arial" pitchFamily="34" charset="0"/>
            </a:endParaRPr>
          </a:p>
          <a:p>
            <a:pPr lvl="0"/>
            <a:endParaRPr lang="hr-HR" sz="1600" b="1" dirty="0">
              <a:solidFill>
                <a:srgbClr val="002060"/>
              </a:solidFill>
              <a:latin typeface="Arial" pitchFamily="34" charset="0"/>
              <a:cs typeface="Arial" pitchFamily="34" charset="0"/>
            </a:endParaRPr>
          </a:p>
          <a:p>
            <a:pPr lvl="0"/>
            <a:endParaRPr lang="hr-HR" sz="1600" b="1" dirty="0">
              <a:solidFill>
                <a:srgbClr val="002060"/>
              </a:solidFill>
              <a:latin typeface="Arial" pitchFamily="34" charset="0"/>
              <a:cs typeface="Arial" pitchFamily="34" charset="0"/>
            </a:endParaRPr>
          </a:p>
          <a:p>
            <a:pPr lvl="0"/>
            <a:endParaRPr lang="hr-HR" sz="1600" b="1" dirty="0">
              <a:solidFill>
                <a:srgbClr val="002060"/>
              </a:solidFill>
              <a:latin typeface="Arial" pitchFamily="34" charset="0"/>
              <a:cs typeface="Arial" pitchFamily="34" charset="0"/>
            </a:endParaRPr>
          </a:p>
          <a:p>
            <a:pPr lvl="0"/>
            <a:r>
              <a:rPr lang="hr-HR" sz="1600" b="1" dirty="0">
                <a:solidFill>
                  <a:srgbClr val="002060"/>
                </a:solidFill>
                <a:latin typeface="Arial" pitchFamily="34" charset="0"/>
                <a:cs typeface="Arial" pitchFamily="34" charset="0"/>
              </a:rPr>
              <a:t>Učenici  s teškoćama</a:t>
            </a:r>
          </a:p>
        </p:txBody>
      </p:sp>
      <p:sp>
        <p:nvSpPr>
          <p:cNvPr id="16" name="Pravokutnik 3"/>
          <p:cNvSpPr/>
          <p:nvPr/>
        </p:nvSpPr>
        <p:spPr>
          <a:xfrm>
            <a:off x="7167672" y="1489886"/>
            <a:ext cx="1609483" cy="4026602"/>
          </a:xfrm>
          <a:prstGeom prst="rect">
            <a:avLst/>
          </a:pr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hr-HR" sz="1400" b="1" dirty="0">
                <a:solidFill>
                  <a:srgbClr val="002060"/>
                </a:solidFill>
                <a:latin typeface="Arial" pitchFamily="34" charset="0"/>
                <a:cs typeface="Arial" pitchFamily="34" charset="0"/>
              </a:rPr>
              <a:t>Inkluzivna nastava</a:t>
            </a:r>
            <a:endParaRPr lang="en-US" sz="1400" b="1" dirty="0">
              <a:solidFill>
                <a:srgbClr val="002060"/>
              </a:solidFill>
              <a:latin typeface="Arial" pitchFamily="34" charset="0"/>
              <a:cs typeface="Arial" pitchFamily="34" charset="0"/>
            </a:endParaRPr>
          </a:p>
          <a:p>
            <a:endParaRPr lang="hr-HR" sz="1400" b="1" dirty="0">
              <a:solidFill>
                <a:srgbClr val="002060"/>
              </a:solidFill>
              <a:latin typeface="Arial" pitchFamily="34" charset="0"/>
              <a:cs typeface="Arial" pitchFamily="34" charset="0"/>
            </a:endParaRPr>
          </a:p>
          <a:p>
            <a:pPr marL="285750" indent="-285750">
              <a:buFontTx/>
              <a:buChar char="-"/>
            </a:pPr>
            <a:r>
              <a:rPr lang="en-US" sz="1400" b="1" dirty="0" err="1">
                <a:solidFill>
                  <a:schemeClr val="accent1">
                    <a:lumMod val="75000"/>
                  </a:schemeClr>
                </a:solidFill>
                <a:latin typeface="Arial" pitchFamily="34" charset="0"/>
                <a:cs typeface="Arial" pitchFamily="34" charset="0"/>
              </a:rPr>
              <a:t>i</a:t>
            </a:r>
            <a:r>
              <a:rPr lang="hr-HR" sz="1400" b="1" dirty="0">
                <a:solidFill>
                  <a:schemeClr val="accent1">
                    <a:lumMod val="75000"/>
                  </a:schemeClr>
                </a:solidFill>
                <a:latin typeface="Arial" pitchFamily="34" charset="0"/>
                <a:cs typeface="Arial" pitchFamily="34" charset="0"/>
              </a:rPr>
              <a:t>nicijalna procjena</a:t>
            </a:r>
            <a:endParaRPr lang="en-US" sz="1400" b="1" dirty="0">
              <a:solidFill>
                <a:schemeClr val="accent1">
                  <a:lumMod val="75000"/>
                </a:schemeClr>
              </a:solidFill>
              <a:latin typeface="Arial" pitchFamily="34" charset="0"/>
              <a:cs typeface="Arial" pitchFamily="34" charset="0"/>
            </a:endParaRPr>
          </a:p>
          <a:p>
            <a:pPr marL="285750" indent="-285750">
              <a:buFontTx/>
              <a:buChar char="-"/>
            </a:pPr>
            <a:r>
              <a:rPr lang="hr-HR" sz="1400" b="1" dirty="0">
                <a:solidFill>
                  <a:schemeClr val="accent1">
                    <a:lumMod val="75000"/>
                  </a:schemeClr>
                </a:solidFill>
                <a:latin typeface="Arial" pitchFamily="34" charset="0"/>
                <a:cs typeface="Arial" pitchFamily="34" charset="0"/>
              </a:rPr>
              <a:t>podrška učenika u  nastavi</a:t>
            </a:r>
            <a:endParaRPr lang="en-US" sz="1400" b="1" dirty="0">
              <a:solidFill>
                <a:schemeClr val="accent1">
                  <a:lumMod val="75000"/>
                </a:schemeClr>
              </a:solidFill>
              <a:latin typeface="Arial" pitchFamily="34" charset="0"/>
              <a:cs typeface="Arial" pitchFamily="34" charset="0"/>
            </a:endParaRPr>
          </a:p>
          <a:p>
            <a:pPr marL="285750" indent="-285750">
              <a:buFontTx/>
              <a:buChar char="-"/>
            </a:pPr>
            <a:r>
              <a:rPr lang="hr-HR" sz="1400" dirty="0">
                <a:solidFill>
                  <a:srgbClr val="002060"/>
                </a:solidFill>
                <a:latin typeface="Arial" pitchFamily="34" charset="0"/>
                <a:cs typeface="Arial" pitchFamily="34" charset="0"/>
              </a:rPr>
              <a:t>praćenje vrednovanje i ocjenjivanje temeljeno na podršci</a:t>
            </a:r>
            <a:endParaRPr lang="en-US" sz="1400" dirty="0">
              <a:solidFill>
                <a:srgbClr val="002060"/>
              </a:solidFill>
              <a:latin typeface="Arial" pitchFamily="34" charset="0"/>
              <a:cs typeface="Arial" pitchFamily="34" charset="0"/>
            </a:endParaRPr>
          </a:p>
          <a:p>
            <a:pPr marL="285750" indent="-285750">
              <a:buFontTx/>
              <a:buChar char="-"/>
            </a:pPr>
            <a:r>
              <a:rPr lang="hr-HR" sz="1400" b="1" dirty="0">
                <a:solidFill>
                  <a:schemeClr val="accent1">
                    <a:lumMod val="75000"/>
                  </a:schemeClr>
                </a:solidFill>
                <a:latin typeface="Arial" pitchFamily="34" charset="0"/>
                <a:cs typeface="Arial" pitchFamily="34" charset="0"/>
              </a:rPr>
              <a:t>evaluacija razlikovnog programa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RAZLIČITOST</a:t>
            </a:r>
          </a:p>
        </p:txBody>
      </p:sp>
      <p:sp>
        <p:nvSpPr>
          <p:cNvPr id="3" name="Content Placeholder 2"/>
          <p:cNvSpPr>
            <a:spLocks noGrp="1"/>
          </p:cNvSpPr>
          <p:nvPr>
            <p:ph idx="1"/>
          </p:nvPr>
        </p:nvSpPr>
        <p:spPr>
          <a:xfrm>
            <a:off x="1945201" y="1484784"/>
            <a:ext cx="6591985" cy="3777622"/>
          </a:xfrm>
        </p:spPr>
        <p:txBody>
          <a:bodyPr>
            <a:normAutofit/>
          </a:bodyPr>
          <a:lstStyle/>
          <a:p>
            <a:pPr>
              <a:buFont typeface="Wingdings" pitchFamily="2" charset="2"/>
              <a:buChar char="v"/>
            </a:pPr>
            <a:r>
              <a:rPr lang="hr-HR" sz="2000" dirty="0">
                <a:latin typeface="Arial" pitchFamily="34" charset="0"/>
                <a:cs typeface="Arial" pitchFamily="34" charset="0"/>
              </a:rPr>
              <a:t>Po osobinama ličnosti: jedinstvo općeg i pojedinčnog povezuje ljudsku univerzalnost i neponovljivu specifičnost u svakoj osobi </a:t>
            </a:r>
          </a:p>
          <a:p>
            <a:pPr>
              <a:buFont typeface="Wingdings" pitchFamily="2" charset="2"/>
              <a:buChar char="v"/>
            </a:pPr>
            <a:r>
              <a:rPr lang="hr-HR" sz="2000" dirty="0">
                <a:latin typeface="Arial" pitchFamily="34" charset="0"/>
                <a:cs typeface="Arial" pitchFamily="34" charset="0"/>
              </a:rPr>
              <a:t>Briggs Mayers model</a:t>
            </a:r>
            <a:r>
              <a:rPr lang="en-US" sz="2000" dirty="0">
                <a:latin typeface="Arial" pitchFamily="34" charset="0"/>
                <a:cs typeface="Arial" pitchFamily="34" charset="0"/>
              </a:rPr>
              <a:t>:</a:t>
            </a:r>
            <a:endParaRPr lang="hr-HR" sz="2000" dirty="0">
              <a:latin typeface="Arial" pitchFamily="34" charset="0"/>
              <a:cs typeface="Arial" pitchFamily="34" charset="0"/>
            </a:endParaRPr>
          </a:p>
          <a:p>
            <a:pPr marL="1085850" lvl="2" indent="-285750">
              <a:buFont typeface="Arial" panose="020B0604020202020204" pitchFamily="34" charset="0"/>
              <a:buChar char="•"/>
            </a:pPr>
            <a:r>
              <a:rPr lang="en-US" b="1" dirty="0">
                <a:latin typeface="Arial" pitchFamily="34" charset="0"/>
                <a:cs typeface="Arial" pitchFamily="34" charset="0"/>
              </a:rPr>
              <a:t>i</a:t>
            </a:r>
            <a:r>
              <a:rPr lang="hr-HR" b="1" dirty="0">
                <a:latin typeface="Arial" pitchFamily="34" charset="0"/>
                <a:cs typeface="Arial" pitchFamily="34" charset="0"/>
              </a:rPr>
              <a:t>ntrovertiranost </a:t>
            </a:r>
            <a:r>
              <a:rPr lang="hr-HR" dirty="0">
                <a:latin typeface="Arial" pitchFamily="34" charset="0"/>
                <a:cs typeface="Arial" pitchFamily="34" charset="0"/>
              </a:rPr>
              <a:t>(I) ili </a:t>
            </a:r>
            <a:r>
              <a:rPr lang="hr-HR" b="1" dirty="0">
                <a:solidFill>
                  <a:schemeClr val="accent2">
                    <a:lumMod val="60000"/>
                    <a:lumOff val="40000"/>
                  </a:schemeClr>
                </a:solidFill>
                <a:latin typeface="Arial" pitchFamily="34" charset="0"/>
                <a:cs typeface="Arial" pitchFamily="34" charset="0"/>
              </a:rPr>
              <a:t>ekstravertiranost </a:t>
            </a:r>
            <a:r>
              <a:rPr lang="hr-HR" dirty="0">
                <a:latin typeface="Arial" pitchFamily="34" charset="0"/>
                <a:cs typeface="Arial" pitchFamily="34" charset="0"/>
              </a:rPr>
              <a:t>(E)</a:t>
            </a:r>
            <a:r>
              <a:rPr lang="en-US" dirty="0">
                <a:latin typeface="Arial" pitchFamily="34" charset="0"/>
                <a:cs typeface="Arial" pitchFamily="34" charset="0"/>
              </a:rPr>
              <a:t> </a:t>
            </a:r>
            <a:r>
              <a:rPr lang="hr-HR" dirty="0">
                <a:latin typeface="Arial" pitchFamily="34" charset="0"/>
                <a:cs typeface="Arial" pitchFamily="34" charset="0"/>
                <a:sym typeface="Wingdings" panose="05000000000000000000" pitchFamily="2" charset="2"/>
              </a:rPr>
              <a:t></a:t>
            </a:r>
            <a:r>
              <a:rPr lang="en-US" dirty="0">
                <a:latin typeface="Arial" pitchFamily="34" charset="0"/>
                <a:cs typeface="Arial" pitchFamily="34" charset="0"/>
                <a:sym typeface="Wingdings" panose="05000000000000000000" pitchFamily="2" charset="2"/>
              </a:rPr>
              <a:t> </a:t>
            </a:r>
            <a:r>
              <a:rPr lang="hr-HR" dirty="0">
                <a:latin typeface="Arial" pitchFamily="34" charset="0"/>
                <a:cs typeface="Arial" pitchFamily="34" charset="0"/>
              </a:rPr>
              <a:t>smjer energije </a:t>
            </a:r>
          </a:p>
          <a:p>
            <a:pPr marL="1085850" lvl="2" indent="-285750">
              <a:buFont typeface="Arial" panose="020B0604020202020204" pitchFamily="34" charset="0"/>
              <a:buChar char="•"/>
            </a:pPr>
            <a:r>
              <a:rPr lang="hr-HR" b="1" dirty="0">
                <a:latin typeface="Arial" pitchFamily="34" charset="0"/>
                <a:cs typeface="Arial" pitchFamily="34" charset="0"/>
              </a:rPr>
              <a:t>intuicija </a:t>
            </a:r>
            <a:r>
              <a:rPr lang="hr-HR" dirty="0">
                <a:latin typeface="Arial" pitchFamily="34" charset="0"/>
                <a:cs typeface="Arial" pitchFamily="34" charset="0"/>
              </a:rPr>
              <a:t>(N) ili </a:t>
            </a:r>
            <a:r>
              <a:rPr lang="hr-HR" b="1" dirty="0">
                <a:solidFill>
                  <a:schemeClr val="accent2">
                    <a:lumMod val="60000"/>
                    <a:lumOff val="40000"/>
                  </a:schemeClr>
                </a:solidFill>
                <a:latin typeface="Arial" pitchFamily="34" charset="0"/>
                <a:cs typeface="Arial" pitchFamily="34" charset="0"/>
              </a:rPr>
              <a:t>osjetilnost </a:t>
            </a:r>
            <a:r>
              <a:rPr lang="hr-HR" dirty="0">
                <a:latin typeface="Arial" pitchFamily="34" charset="0"/>
                <a:cs typeface="Arial" pitchFamily="34" charset="0"/>
              </a:rPr>
              <a:t>(S) </a:t>
            </a:r>
            <a:r>
              <a:rPr lang="en-US" dirty="0">
                <a:latin typeface="Arial" pitchFamily="34" charset="0"/>
                <a:cs typeface="Arial" pitchFamily="34" charset="0"/>
                <a:sym typeface="Wingdings" panose="05000000000000000000" pitchFamily="2" charset="2"/>
              </a:rPr>
              <a:t> </a:t>
            </a:r>
            <a:r>
              <a:rPr lang="hr-HR" dirty="0">
                <a:latin typeface="Arial" pitchFamily="34" charset="0"/>
                <a:cs typeface="Arial" pitchFamily="34" charset="0"/>
              </a:rPr>
              <a:t>obrada informacija</a:t>
            </a:r>
            <a:endParaRPr lang="en-US" dirty="0">
              <a:latin typeface="Arial" pitchFamily="34" charset="0"/>
              <a:cs typeface="Arial" pitchFamily="34" charset="0"/>
            </a:endParaRPr>
          </a:p>
          <a:p>
            <a:pPr marL="1085850" lvl="2" indent="-285750">
              <a:buFont typeface="Arial" panose="020B0604020202020204" pitchFamily="34" charset="0"/>
              <a:buChar char="•"/>
            </a:pPr>
            <a:r>
              <a:rPr lang="hr-HR" b="1" dirty="0">
                <a:latin typeface="Arial" pitchFamily="34" charset="0"/>
                <a:cs typeface="Arial" pitchFamily="34" charset="0"/>
              </a:rPr>
              <a:t>razmišljanje </a:t>
            </a:r>
            <a:r>
              <a:rPr lang="hr-HR" dirty="0">
                <a:latin typeface="Arial" pitchFamily="34" charset="0"/>
                <a:cs typeface="Arial" pitchFamily="34" charset="0"/>
              </a:rPr>
              <a:t>(T) ili </a:t>
            </a:r>
            <a:r>
              <a:rPr lang="hr-HR" b="1" dirty="0">
                <a:solidFill>
                  <a:schemeClr val="accent2">
                    <a:lumMod val="60000"/>
                    <a:lumOff val="40000"/>
                  </a:schemeClr>
                </a:solidFill>
                <a:latin typeface="Arial" pitchFamily="34" charset="0"/>
                <a:cs typeface="Arial" pitchFamily="34" charset="0"/>
              </a:rPr>
              <a:t>osjećanje </a:t>
            </a:r>
            <a:r>
              <a:rPr lang="hr-HR" dirty="0">
                <a:latin typeface="Arial" pitchFamily="34" charset="0"/>
                <a:cs typeface="Arial" pitchFamily="34" charset="0"/>
              </a:rPr>
              <a:t>(F)</a:t>
            </a:r>
            <a:r>
              <a:rPr lang="en-US" dirty="0">
                <a:latin typeface="Arial" pitchFamily="34" charset="0"/>
                <a:cs typeface="Arial" pitchFamily="34" charset="0"/>
              </a:rPr>
              <a:t> </a:t>
            </a:r>
            <a:r>
              <a:rPr lang="en-US" dirty="0">
                <a:latin typeface="Arial" pitchFamily="34" charset="0"/>
                <a:cs typeface="Arial" pitchFamily="34" charset="0"/>
                <a:sym typeface="Wingdings" panose="05000000000000000000" pitchFamily="2" charset="2"/>
              </a:rPr>
              <a:t> </a:t>
            </a:r>
            <a:r>
              <a:rPr lang="hr-HR" dirty="0">
                <a:latin typeface="Arial" pitchFamily="34" charset="0"/>
                <a:cs typeface="Arial" pitchFamily="34" charset="0"/>
              </a:rPr>
              <a:t>stil odlučivanja</a:t>
            </a:r>
            <a:endParaRPr lang="en-US" dirty="0">
              <a:latin typeface="Arial" pitchFamily="34" charset="0"/>
              <a:cs typeface="Arial" pitchFamily="34" charset="0"/>
            </a:endParaRPr>
          </a:p>
          <a:p>
            <a:pPr marL="1085850" lvl="2" indent="-285750">
              <a:buFont typeface="Arial" panose="020B0604020202020204" pitchFamily="34" charset="0"/>
              <a:buChar char="•"/>
            </a:pPr>
            <a:r>
              <a:rPr lang="hr-HR" b="1" dirty="0">
                <a:latin typeface="Arial" pitchFamily="34" charset="0"/>
                <a:cs typeface="Arial" pitchFamily="34" charset="0"/>
              </a:rPr>
              <a:t>prosudba (J) ili </a:t>
            </a:r>
            <a:r>
              <a:rPr lang="hr-HR" b="1" dirty="0">
                <a:solidFill>
                  <a:schemeClr val="accent2">
                    <a:lumMod val="60000"/>
                    <a:lumOff val="40000"/>
                  </a:schemeClr>
                </a:solidFill>
                <a:latin typeface="Arial" pitchFamily="34" charset="0"/>
                <a:cs typeface="Arial" pitchFamily="34" charset="0"/>
              </a:rPr>
              <a:t>percipiranje</a:t>
            </a:r>
            <a:r>
              <a:rPr lang="hr-HR" b="1" dirty="0">
                <a:latin typeface="Arial" pitchFamily="34" charset="0"/>
                <a:cs typeface="Arial" pitchFamily="34" charset="0"/>
              </a:rPr>
              <a:t> </a:t>
            </a:r>
            <a:r>
              <a:rPr lang="hr-HR" dirty="0">
                <a:latin typeface="Arial" pitchFamily="34" charset="0"/>
                <a:cs typeface="Arial" pitchFamily="34" charset="0"/>
              </a:rPr>
              <a:t>(P) </a:t>
            </a:r>
            <a:r>
              <a:rPr lang="hr-HR" dirty="0">
                <a:latin typeface="Arial" pitchFamily="34" charset="0"/>
                <a:cs typeface="Arial" pitchFamily="34" charset="0"/>
                <a:sym typeface="Wingdings" panose="05000000000000000000" pitchFamily="2" charset="2"/>
              </a:rPr>
              <a:t></a:t>
            </a:r>
            <a:r>
              <a:rPr lang="hr-HR" dirty="0">
                <a:latin typeface="Arial" pitchFamily="34" charset="0"/>
                <a:cs typeface="Arial" pitchFamily="34" charset="0"/>
              </a:rPr>
              <a:t> način života</a:t>
            </a:r>
          </a:p>
          <a:p>
            <a:pPr>
              <a:buNone/>
            </a:pPr>
            <a:r>
              <a:rPr lang="hr-HR" sz="2000" dirty="0">
                <a:latin typeface="Arial" pitchFamily="34" charset="0"/>
                <a:cs typeface="Arial" pitchFamily="34" charset="0"/>
              </a:rPr>
              <a:t>    </a:t>
            </a:r>
            <a:r>
              <a:rPr lang="en-US" sz="2000" dirty="0">
                <a:latin typeface="Arial" pitchFamily="34" charset="0"/>
                <a:cs typeface="Arial" pitchFamily="34" charset="0"/>
              </a:rPr>
              <a:t>                         </a:t>
            </a:r>
            <a:r>
              <a:rPr lang="hr-HR" i="1" dirty="0">
                <a:latin typeface="Arial" pitchFamily="34" charset="0"/>
                <a:cs typeface="Arial" pitchFamily="34" charset="0"/>
              </a:rPr>
              <a:t>(Myers-Briggs model)</a:t>
            </a:r>
          </a:p>
        </p:txBody>
      </p:sp>
      <p:pic>
        <p:nvPicPr>
          <p:cNvPr id="14" name="Content Placeholder 13" descr="download (9).jpg"/>
          <p:cNvPicPr>
            <a:picLocks noGrp="1" noChangeAspect="1"/>
          </p:cNvPicPr>
          <p:nvPr>
            <p:ph sz="half" idx="4294967295"/>
          </p:nvPr>
        </p:nvPicPr>
        <p:blipFill>
          <a:blip r:embed="rId2"/>
          <a:stretch>
            <a:fillRect/>
          </a:stretch>
        </p:blipFill>
        <p:spPr>
          <a:xfrm>
            <a:off x="3491880" y="4955442"/>
            <a:ext cx="3019425" cy="1514475"/>
          </a:xfrm>
        </p:spPr>
      </p:pic>
      <p:pic>
        <p:nvPicPr>
          <p:cNvPr id="1026" name="Picture 2" descr="C:\Users\davor\Desktop\podijeljeno sudionicima RAZLIČITOSTI PREZENTACIJE\images (21).jpg"/>
          <p:cNvPicPr>
            <a:picLocks noChangeAspect="1" noChangeArrowheads="1"/>
          </p:cNvPicPr>
          <p:nvPr/>
        </p:nvPicPr>
        <p:blipFill>
          <a:blip r:embed="rId3"/>
          <a:srcRect/>
          <a:stretch>
            <a:fillRect/>
          </a:stretch>
        </p:blipFill>
        <p:spPr bwMode="auto">
          <a:xfrm>
            <a:off x="6704835" y="4418755"/>
            <a:ext cx="2103756" cy="205116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624110"/>
            <a:ext cx="6589199" cy="1280890"/>
          </a:xfrm>
        </p:spPr>
        <p:txBody>
          <a:bodyPr>
            <a:normAutofit/>
          </a:bodyPr>
          <a:lstStyle/>
          <a:p>
            <a:r>
              <a:rPr lang="hr-HR" sz="3000" dirty="0"/>
              <a:t>INDIVIDUALIZIRANI</a:t>
            </a:r>
            <a:r>
              <a:rPr lang="hr-HR" sz="3000" b="1" dirty="0">
                <a:solidFill>
                  <a:schemeClr val="accent1">
                    <a:lumMod val="75000"/>
                  </a:schemeClr>
                </a:solidFill>
              </a:rPr>
              <a:t> </a:t>
            </a:r>
            <a:r>
              <a:rPr lang="hr-HR" sz="3000" dirty="0"/>
              <a:t>ODGOJNO</a:t>
            </a:r>
            <a:r>
              <a:rPr lang="en-US" sz="3000" dirty="0"/>
              <a:t>-</a:t>
            </a:r>
            <a:r>
              <a:rPr lang="hr-HR" sz="3000" dirty="0"/>
              <a:t> OBRAZOVNI PROGRAM</a:t>
            </a:r>
          </a:p>
        </p:txBody>
      </p:sp>
      <p:sp>
        <p:nvSpPr>
          <p:cNvPr id="3" name="Content Placeholder 2"/>
          <p:cNvSpPr>
            <a:spLocks noGrp="1"/>
          </p:cNvSpPr>
          <p:nvPr>
            <p:ph idx="1"/>
          </p:nvPr>
        </p:nvSpPr>
        <p:spPr>
          <a:xfrm>
            <a:off x="1115616" y="1808670"/>
            <a:ext cx="7772400" cy="4932697"/>
          </a:xfrm>
        </p:spPr>
        <p:txBody>
          <a:bodyPr>
            <a:normAutofit fontScale="25000" lnSpcReduction="20000"/>
          </a:bodyPr>
          <a:lstStyle/>
          <a:p>
            <a:pPr>
              <a:buNone/>
            </a:pPr>
            <a:r>
              <a:rPr lang="hr-HR" sz="6400" b="1" dirty="0">
                <a:solidFill>
                  <a:srgbClr val="FF0000"/>
                </a:solidFill>
                <a:latin typeface="Arial" pitchFamily="34" charset="0"/>
                <a:cs typeface="Arial" pitchFamily="34" charset="0"/>
              </a:rPr>
              <a:t>PRILAGODBA  SADRŽAJA                    DIDAKTIČKO-METODIČKA PODRŠKA</a:t>
            </a:r>
          </a:p>
          <a:p>
            <a:pPr marL="0" indent="0">
              <a:buNone/>
            </a:pPr>
            <a:endParaRPr lang="hr-HR" sz="4300" b="1" dirty="0">
              <a:latin typeface="Arial" pitchFamily="34" charset="0"/>
              <a:cs typeface="Arial" pitchFamily="34" charset="0"/>
            </a:endParaRPr>
          </a:p>
          <a:p>
            <a:endParaRPr lang="hr-HR" sz="4300" dirty="0">
              <a:latin typeface="Arial" pitchFamily="34" charset="0"/>
              <a:cs typeface="Arial" pitchFamily="34" charset="0"/>
            </a:endParaRPr>
          </a:p>
          <a:p>
            <a:pPr>
              <a:buNone/>
            </a:pPr>
            <a:r>
              <a:rPr lang="hr-HR" sz="6400" b="1" dirty="0">
                <a:solidFill>
                  <a:srgbClr val="00B050"/>
                </a:solidFill>
                <a:latin typeface="Arial" pitchFamily="34" charset="0"/>
                <a:cs typeface="Arial" pitchFamily="34" charset="0"/>
              </a:rPr>
              <a:t>NASTAVNI SADRŽAJI                          </a:t>
            </a:r>
            <a:r>
              <a:rPr lang="hr-HR" sz="6400" b="1" dirty="0">
                <a:solidFill>
                  <a:srgbClr val="0070C0"/>
                </a:solidFill>
                <a:latin typeface="Arial" pitchFamily="34" charset="0"/>
                <a:cs typeface="Arial" pitchFamily="34" charset="0"/>
              </a:rPr>
              <a:t>STRATEGIJE I                </a:t>
            </a:r>
            <a:r>
              <a:rPr lang="hr-HR" sz="6400" b="1" dirty="0">
                <a:solidFill>
                  <a:srgbClr val="00B050"/>
                </a:solidFill>
                <a:latin typeface="Arial" pitchFamily="34" charset="0"/>
                <a:cs typeface="Arial" pitchFamily="34" charset="0"/>
              </a:rPr>
              <a:t>VREDNOVANJE I                                                       </a:t>
            </a:r>
          </a:p>
          <a:p>
            <a:pPr>
              <a:buNone/>
            </a:pPr>
            <a:r>
              <a:rPr lang="hr-HR" sz="6400" b="1" dirty="0">
                <a:solidFill>
                  <a:srgbClr val="00B050"/>
                </a:solidFill>
                <a:latin typeface="Arial" pitchFamily="34" charset="0"/>
                <a:cs typeface="Arial" pitchFamily="34" charset="0"/>
              </a:rPr>
              <a:t>                                                               </a:t>
            </a:r>
            <a:r>
              <a:rPr lang="hr-HR" sz="6400" b="1" dirty="0">
                <a:solidFill>
                  <a:srgbClr val="0070C0"/>
                </a:solidFill>
                <a:latin typeface="Arial" pitchFamily="34" charset="0"/>
                <a:cs typeface="Arial" pitchFamily="34" charset="0"/>
              </a:rPr>
              <a:t>AKTIVNOSTI</a:t>
            </a:r>
            <a:r>
              <a:rPr lang="hr-HR" sz="6400" b="1" dirty="0">
                <a:solidFill>
                  <a:srgbClr val="00B050"/>
                </a:solidFill>
                <a:latin typeface="Arial" pitchFamily="34" charset="0"/>
                <a:cs typeface="Arial" pitchFamily="34" charset="0"/>
              </a:rPr>
              <a:t>                   OCJENJIVANJE</a:t>
            </a:r>
          </a:p>
          <a:p>
            <a:pPr>
              <a:buNone/>
            </a:pPr>
            <a:r>
              <a:rPr lang="hr-HR" sz="4300" dirty="0">
                <a:solidFill>
                  <a:srgbClr val="00B050"/>
                </a:solidFill>
                <a:latin typeface="Arial" pitchFamily="34" charset="0"/>
                <a:cs typeface="Arial" pitchFamily="34" charset="0"/>
              </a:rPr>
              <a:t>      </a:t>
            </a:r>
          </a:p>
          <a:p>
            <a:pPr>
              <a:buNone/>
            </a:pPr>
            <a:r>
              <a:rPr lang="hr-HR" sz="5600" dirty="0">
                <a:latin typeface="Arial" pitchFamily="34" charset="0"/>
                <a:cs typeface="Arial" pitchFamily="34" charset="0"/>
              </a:rPr>
              <a:t> </a:t>
            </a:r>
          </a:p>
          <a:p>
            <a:pPr>
              <a:buNone/>
            </a:pPr>
            <a:r>
              <a:rPr lang="hr-HR" sz="5600" b="1" dirty="0">
                <a:solidFill>
                  <a:srgbClr val="002060"/>
                </a:solidFill>
                <a:latin typeface="Arial" pitchFamily="34" charset="0"/>
                <a:cs typeface="Arial" pitchFamily="34" charset="0"/>
              </a:rPr>
              <a:t>CILJEVI/POSTIGNUĆA                  METODE, ZAHTJEVI,         </a:t>
            </a:r>
            <a:r>
              <a:rPr lang="en-US" sz="5600" b="1" dirty="0">
                <a:solidFill>
                  <a:srgbClr val="002060"/>
                </a:solidFill>
                <a:latin typeface="Arial" pitchFamily="34" charset="0"/>
                <a:cs typeface="Arial" pitchFamily="34" charset="0"/>
              </a:rPr>
              <a:t>    </a:t>
            </a:r>
            <a:r>
              <a:rPr lang="hr-HR" sz="5600" b="1" dirty="0">
                <a:solidFill>
                  <a:srgbClr val="002060"/>
                </a:solidFill>
                <a:latin typeface="Arial" pitchFamily="34" charset="0"/>
                <a:cs typeface="Arial" pitchFamily="34" charset="0"/>
              </a:rPr>
              <a:t>NAČINI,</a:t>
            </a:r>
            <a:r>
              <a:rPr lang="en-US" sz="5600" b="1" dirty="0">
                <a:solidFill>
                  <a:srgbClr val="002060"/>
                </a:solidFill>
                <a:latin typeface="Arial" pitchFamily="34" charset="0"/>
                <a:cs typeface="Arial" pitchFamily="34" charset="0"/>
              </a:rPr>
              <a:t> </a:t>
            </a:r>
            <a:r>
              <a:rPr lang="hr-HR" sz="5600" b="1" dirty="0">
                <a:solidFill>
                  <a:srgbClr val="002060"/>
                </a:solidFill>
                <a:latin typeface="Arial" pitchFamily="34" charset="0"/>
                <a:cs typeface="Arial" pitchFamily="34" charset="0"/>
              </a:rPr>
              <a:t>VRSTE,</a:t>
            </a:r>
            <a:r>
              <a:rPr lang="en-US" sz="5600" b="1" dirty="0">
                <a:solidFill>
                  <a:srgbClr val="002060"/>
                </a:solidFill>
                <a:latin typeface="Arial" pitchFamily="34" charset="0"/>
                <a:cs typeface="Arial" pitchFamily="34" charset="0"/>
              </a:rPr>
              <a:t> </a:t>
            </a:r>
            <a:r>
              <a:rPr lang="hr-HR" sz="5600" b="1" dirty="0">
                <a:solidFill>
                  <a:srgbClr val="002060"/>
                </a:solidFill>
                <a:latin typeface="Arial" pitchFamily="34" charset="0"/>
                <a:cs typeface="Arial" pitchFamily="34" charset="0"/>
              </a:rPr>
              <a:t>OBLICI   </a:t>
            </a:r>
          </a:p>
          <a:p>
            <a:pPr>
              <a:buNone/>
            </a:pPr>
            <a:r>
              <a:rPr lang="hr-HR" sz="5600" b="1" dirty="0">
                <a:solidFill>
                  <a:srgbClr val="002060"/>
                </a:solidFill>
                <a:latin typeface="Arial" pitchFamily="34" charset="0"/>
                <a:cs typeface="Arial" pitchFamily="34" charset="0"/>
              </a:rPr>
              <a:t> OPSEG I DUBINA                           SREDSTVA RADA        </a:t>
            </a:r>
            <a:r>
              <a:rPr lang="en-US" sz="5600" b="1" dirty="0">
                <a:solidFill>
                  <a:srgbClr val="002060"/>
                </a:solidFill>
                <a:latin typeface="Arial" pitchFamily="34" charset="0"/>
                <a:cs typeface="Arial" pitchFamily="34" charset="0"/>
              </a:rPr>
              <a:t>   </a:t>
            </a:r>
            <a:r>
              <a:rPr lang="hr-HR" sz="5600" b="1" dirty="0">
                <a:solidFill>
                  <a:srgbClr val="002060"/>
                </a:solidFill>
                <a:latin typeface="Arial" pitchFamily="34" charset="0"/>
                <a:cs typeface="Arial" pitchFamily="34" charset="0"/>
              </a:rPr>
              <a:t>    OCJENJIVAČKE AKTIVNOSTI</a:t>
            </a:r>
          </a:p>
          <a:p>
            <a:pPr>
              <a:buFont typeface="Wingdings" pitchFamily="2" charset="2"/>
              <a:buChar char="v"/>
            </a:pPr>
            <a:endParaRPr lang="hr-HR" sz="4900" b="1" dirty="0">
              <a:latin typeface="Arial" pitchFamily="34" charset="0"/>
              <a:cs typeface="Arial" pitchFamily="34" charset="0"/>
            </a:endParaRPr>
          </a:p>
          <a:p>
            <a:pPr>
              <a:buFont typeface="Wingdings" pitchFamily="2" charset="2"/>
              <a:buChar char="v"/>
            </a:pPr>
            <a:r>
              <a:rPr lang="hr-HR" sz="5600" dirty="0">
                <a:latin typeface="Arial" pitchFamily="34" charset="0"/>
                <a:cs typeface="Arial" pitchFamily="34" charset="0"/>
              </a:rPr>
              <a:t>redoviti program uz individualizirane postupke </a:t>
            </a:r>
          </a:p>
          <a:p>
            <a:pPr>
              <a:buFont typeface="Wingdings" pitchFamily="2" charset="2"/>
              <a:buChar char="v"/>
            </a:pPr>
            <a:r>
              <a:rPr lang="hr-HR" sz="5600" dirty="0">
                <a:latin typeface="Arial" pitchFamily="34" charset="0"/>
                <a:cs typeface="Arial" pitchFamily="34" charset="0"/>
              </a:rPr>
              <a:t>redoviti program uz prilagodbu sadrţaja i individualizirane postupke </a:t>
            </a:r>
          </a:p>
          <a:p>
            <a:pPr>
              <a:buFont typeface="Wingdings" pitchFamily="2" charset="2"/>
              <a:buChar char="v"/>
            </a:pPr>
            <a:r>
              <a:rPr lang="hr-HR" sz="5600" dirty="0">
                <a:latin typeface="Arial" pitchFamily="34" charset="0"/>
                <a:cs typeface="Arial" pitchFamily="34" charset="0"/>
              </a:rPr>
              <a:t>posebni program uz individualizirane postupke </a:t>
            </a:r>
          </a:p>
          <a:p>
            <a:pPr>
              <a:buFont typeface="Wingdings" pitchFamily="2" charset="2"/>
              <a:buChar char="v"/>
            </a:pPr>
            <a:r>
              <a:rPr lang="hr-HR" sz="5600" dirty="0">
                <a:latin typeface="Arial" pitchFamily="34" charset="0"/>
                <a:cs typeface="Arial" pitchFamily="34" charset="0"/>
              </a:rPr>
              <a:t>posebni programi za stjecanje kompetencija u aktivnostima  svakodnevnog života i rada uz individualizirane postupke</a:t>
            </a:r>
          </a:p>
          <a:p>
            <a:pPr marL="0" indent="0">
              <a:buNone/>
            </a:pPr>
            <a:r>
              <a:rPr lang="hr-HR" sz="4800" i="1" dirty="0">
                <a:latin typeface="Arial" pitchFamily="34" charset="0"/>
                <a:cs typeface="Arial" pitchFamily="34" charset="0"/>
              </a:rPr>
              <a:t>Pravilnik o osnovnoškolskom i srednjoškolskom odgoju i obrazovanju učenika s teškoćama u razvoju, orijentacijska lista, Narodne novine br. 24/15</a:t>
            </a:r>
          </a:p>
        </p:txBody>
      </p:sp>
      <p:cxnSp>
        <p:nvCxnSpPr>
          <p:cNvPr id="5" name="Straight Arrow Connector 4"/>
          <p:cNvCxnSpPr/>
          <p:nvPr/>
        </p:nvCxnSpPr>
        <p:spPr>
          <a:xfrm>
            <a:off x="1945201" y="2132856"/>
            <a:ext cx="0"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45201" y="2996952"/>
            <a:ext cx="0" cy="720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64088" y="3212976"/>
            <a:ext cx="0" cy="576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812360" y="3212976"/>
            <a:ext cx="0" cy="576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03848" y="414908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68144" y="407707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580112" y="2132856"/>
            <a:ext cx="50405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380312" y="2132856"/>
            <a:ext cx="432048"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067944" y="1905000"/>
            <a:ext cx="6480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Arial" pitchFamily="34" charset="0"/>
                <a:cs typeface="Arial" pitchFamily="34" charset="0"/>
              </a:rPr>
              <a:t>Radionica: Koje su moje potrebe?</a:t>
            </a:r>
          </a:p>
        </p:txBody>
      </p:sp>
      <p:sp>
        <p:nvSpPr>
          <p:cNvPr id="3" name="Content Placeholder 2"/>
          <p:cNvSpPr>
            <a:spLocks noGrp="1"/>
          </p:cNvSpPr>
          <p:nvPr>
            <p:ph sz="half" idx="1"/>
          </p:nvPr>
        </p:nvSpPr>
        <p:spPr>
          <a:xfrm>
            <a:off x="1942416" y="1785926"/>
            <a:ext cx="3197531" cy="5072074"/>
          </a:xfrm>
        </p:spPr>
        <p:txBody>
          <a:bodyPr>
            <a:normAutofit fontScale="25000" lnSpcReduction="20000"/>
          </a:bodyPr>
          <a:lstStyle/>
          <a:p>
            <a:r>
              <a:rPr lang="hr-HR" b="1" dirty="0"/>
              <a:t>.</a:t>
            </a:r>
            <a:r>
              <a:rPr lang="hr-HR" sz="5600" b="1" dirty="0"/>
              <a:t>Moj najteži učenik (dramatizacija) </a:t>
            </a:r>
          </a:p>
          <a:p>
            <a:r>
              <a:rPr lang="hr-HR" sz="5600" dirty="0"/>
              <a:t>1.Sjetite se svog razreda. Za koje dijete možete reći da je najteži učenik. Izrazite se slikom ili samo bojom (doživljaj učenika)</a:t>
            </a:r>
          </a:p>
          <a:p>
            <a:r>
              <a:rPr lang="hr-HR" sz="4800" dirty="0"/>
              <a:t> 2.Ispod crteža napišite: </a:t>
            </a:r>
          </a:p>
          <a:p>
            <a:r>
              <a:rPr lang="hr-HR" sz="4400" dirty="0"/>
              <a:t>3 a) što mislite koje je ponašanje karakteristično za toga učenika </a:t>
            </a:r>
          </a:p>
          <a:p>
            <a:r>
              <a:rPr lang="hr-HR" sz="4400" dirty="0"/>
              <a:t>b) koja njegova potreba je najočiglednija što ga motivira na ponašanje </a:t>
            </a:r>
          </a:p>
          <a:p>
            <a:r>
              <a:rPr lang="hr-HR" sz="4800" dirty="0"/>
              <a:t>Nakon toga razgovarati u podgrupama (po 4 člana) o tome i na kraju pokušati odgovoriti na pitanje “što mogu učiniti drugačije da zadovoljim svoje i učenikove potrebe?” Odgovor može početi formom “kako da…” Svaka podgrupa izabere jedan primjer koji dramatizira i izvodi pred cijelom grupom </a:t>
            </a:r>
          </a:p>
        </p:txBody>
      </p:sp>
      <p:pic>
        <p:nvPicPr>
          <p:cNvPr id="5" name="Content Placeholder 4" descr="f49b9c07cfe967da560bd520d6722c3c.jpg"/>
          <p:cNvPicPr>
            <a:picLocks noGrp="1" noChangeAspect="1"/>
          </p:cNvPicPr>
          <p:nvPr>
            <p:ph sz="half" idx="2"/>
          </p:nvPr>
        </p:nvPicPr>
        <p:blipFill>
          <a:blip r:embed="rId2"/>
          <a:stretch>
            <a:fillRect/>
          </a:stretch>
        </p:blipFill>
        <p:spPr>
          <a:xfrm>
            <a:off x="5337175" y="2071678"/>
            <a:ext cx="3197225" cy="3857652"/>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Istraživanja  na temu inkluzije</a:t>
            </a:r>
          </a:p>
        </p:txBody>
      </p:sp>
      <p:sp>
        <p:nvSpPr>
          <p:cNvPr id="3" name="Content Placeholder 2"/>
          <p:cNvSpPr>
            <a:spLocks noGrp="1"/>
          </p:cNvSpPr>
          <p:nvPr>
            <p:ph idx="1"/>
          </p:nvPr>
        </p:nvSpPr>
        <p:spPr/>
        <p:txBody>
          <a:bodyPr>
            <a:normAutofit lnSpcReduction="10000"/>
          </a:bodyPr>
          <a:lstStyle/>
          <a:p>
            <a:r>
              <a:rPr lang="hr-HR" b="1" dirty="0"/>
              <a:t>Procjene kompetentnosti... - Kudek Mirošević, J. </a:t>
            </a:r>
            <a:r>
              <a:rPr lang="hr-HR" dirty="0"/>
              <a:t>(2016). The Assessment of the Competences of Students at the Department of Teacher Education Studies and of the Teachers for Inclusive Practice. </a:t>
            </a:r>
            <a:r>
              <a:rPr lang="hr-HR" i="1" dirty="0"/>
              <a:t>Croatian Journal of Education, 18</a:t>
            </a:r>
            <a:r>
              <a:rPr lang="hr-HR" dirty="0"/>
              <a:t>(1), Sp.Ed., 71-86.</a:t>
            </a:r>
          </a:p>
          <a:p>
            <a:r>
              <a:rPr lang="hr-HR" dirty="0" err="1"/>
              <a:t>Kudek</a:t>
            </a:r>
            <a:r>
              <a:rPr lang="hr-HR" dirty="0"/>
              <a:t> Mirošević i Jurčević Lozančić -</a:t>
            </a:r>
          </a:p>
          <a:p>
            <a:r>
              <a:rPr lang="hr-HR" dirty="0"/>
              <a:t>Kudek Mirošević, J</a:t>
            </a:r>
            <a:r>
              <a:rPr lang="hr-HR" b="1" dirty="0"/>
              <a:t>.</a:t>
            </a:r>
            <a:r>
              <a:rPr lang="hr-HR" dirty="0"/>
              <a:t>, Jurčević Lozančić, A. (2014). Stavovi odgojitelja i učitelja o provedbi inkluzije u redovitim predškolskim ustanovama i osnovnim školama.</a:t>
            </a:r>
            <a:r>
              <a:rPr lang="hr-HR" i="1" dirty="0"/>
              <a:t>Hrvatska revija za rehabilitacijska istraživanja,</a:t>
            </a:r>
            <a:r>
              <a:rPr lang="hr-HR" dirty="0"/>
              <a:t> </a:t>
            </a:r>
            <a:r>
              <a:rPr lang="hr-HR" i="1" dirty="0"/>
              <a:t>50</a:t>
            </a:r>
            <a:r>
              <a:rPr lang="hr-HR" dirty="0"/>
              <a:t>(2), 17-29.</a:t>
            </a:r>
          </a:p>
          <a:p>
            <a:r>
              <a:rPr lang="hr-HR" dirty="0"/>
              <a:t> </a:t>
            </a:r>
          </a:p>
          <a:p>
            <a:endParaRPr lang="hr-H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500042"/>
            <a:ext cx="8001056" cy="3693319"/>
          </a:xfrm>
          <a:prstGeom prst="rect">
            <a:avLst/>
          </a:prstGeom>
        </p:spPr>
        <p:txBody>
          <a:bodyPr wrap="square">
            <a:spAutoFit/>
          </a:bodyPr>
          <a:lstStyle/>
          <a:p>
            <a:r>
              <a:rPr lang="hr-HR" i="1" dirty="0"/>
              <a:t>Cilj istraživanja : utvrditi </a:t>
            </a:r>
            <a:r>
              <a:rPr lang="hr-HR" b="1" i="1" dirty="0"/>
              <a:t>razlike u mišljenjima </a:t>
            </a:r>
            <a:r>
              <a:rPr lang="hr-HR" i="1" dirty="0"/>
              <a:t>između studenata Učiteljskog studija i učitelja u redovitim osnovnim školama o </a:t>
            </a:r>
            <a:r>
              <a:rPr lang="hr-HR" b="1" i="1" dirty="0"/>
              <a:t>stečenim kompetencijama za odgojno-obrazovnu inkluziju</a:t>
            </a:r>
          </a:p>
          <a:p>
            <a:endParaRPr lang="hr-HR" i="1" dirty="0"/>
          </a:p>
          <a:p>
            <a:r>
              <a:rPr lang="hr-HR" i="1" dirty="0"/>
              <a:t>Analizom je utvrđeno da su studenti spremniji </a:t>
            </a:r>
            <a:r>
              <a:rPr lang="hr-HR" b="1" i="1" dirty="0"/>
              <a:t>inicirati </a:t>
            </a:r>
            <a:r>
              <a:rPr lang="hr-HR" i="1" dirty="0"/>
              <a:t>procese za pružanje potrebne podrške sukladno zakonskim odredbama kao i </a:t>
            </a:r>
            <a:r>
              <a:rPr lang="hr-HR" b="1" i="1" dirty="0"/>
              <a:t>inicirati</a:t>
            </a:r>
            <a:r>
              <a:rPr lang="hr-HR" i="1" dirty="0"/>
              <a:t> aktivnosti za afirmaciju prava učenika naglašavajući značaj timskog rada, dok su </a:t>
            </a:r>
            <a:r>
              <a:rPr lang="hr-HR" b="1" i="1" dirty="0"/>
              <a:t>učitelji kompetentniji u komunikaciji i savjetodavnom radu </a:t>
            </a:r>
            <a:r>
              <a:rPr lang="hr-HR" i="1" dirty="0"/>
              <a:t>s roditeljima kao i u zajedničkoj suradnji s ostalim stručnjacima. </a:t>
            </a:r>
          </a:p>
          <a:p>
            <a:r>
              <a:rPr lang="hr-HR" i="1" dirty="0"/>
              <a:t> </a:t>
            </a:r>
          </a:p>
          <a:p>
            <a:r>
              <a:rPr lang="hr-HR" i="1" dirty="0"/>
              <a:t>Nedostatak akademskih znanja  o radu s učenicima s teškoćama .</a:t>
            </a:r>
          </a:p>
          <a:p>
            <a:endParaRPr lang="hr-H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6463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hr-HR" sz="8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2286000" y="1357299"/>
            <a:ext cx="4572000" cy="2246769"/>
          </a:xfrm>
          <a:prstGeom prst="rect">
            <a:avLst/>
          </a:prstGeom>
        </p:spPr>
        <p:txBody>
          <a:bodyPr wrap="square">
            <a:spAutoFit/>
          </a:bodyPr>
          <a:lstStyle/>
          <a:p>
            <a:pPr lvl="0" indent="457200" fontAlgn="base">
              <a:spcBef>
                <a:spcPct val="0"/>
              </a:spcBef>
              <a:spcAft>
                <a:spcPct val="0"/>
              </a:spcAft>
            </a:pPr>
            <a:r>
              <a:rPr lang="hr-HR" sz="1400" b="1" dirty="0">
                <a:solidFill>
                  <a:srgbClr val="000000"/>
                </a:solidFill>
                <a:latin typeface="Arial" pitchFamily="34" charset="0"/>
                <a:ea typeface="Times New Roman" pitchFamily="18" charset="0"/>
                <a:cs typeface="Arial" pitchFamily="34" charset="0"/>
              </a:rPr>
              <a:t>STAVOVI ODGOJITELJA I UČITELJA O PROVEDBI  INKLUZIJE U REDOVITIM PREDŠKOLSKIM USTANOVAMA I OSNOVNIM ŠKOLAMA</a:t>
            </a:r>
            <a:endParaRPr lang="hr-HR" sz="1400" dirty="0">
              <a:latin typeface="Arial" pitchFamily="34" charset="0"/>
              <a:cs typeface="Arial" pitchFamily="34" charset="0"/>
            </a:endParaRPr>
          </a:p>
          <a:p>
            <a:pPr lvl="0" indent="457200" eaLnBrk="0" fontAlgn="base" hangingPunct="0">
              <a:spcBef>
                <a:spcPct val="0"/>
              </a:spcBef>
              <a:spcAft>
                <a:spcPct val="0"/>
              </a:spcAft>
            </a:pPr>
            <a:r>
              <a:rPr lang="hr-HR" sz="1400" dirty="0">
                <a:solidFill>
                  <a:srgbClr val="000000"/>
                </a:solidFill>
                <a:latin typeface="Arial" pitchFamily="34" charset="0"/>
                <a:ea typeface="Times New Roman" pitchFamily="18" charset="0"/>
                <a:cs typeface="Arial" pitchFamily="34" charset="0"/>
              </a:rPr>
              <a:t>Autoridoc.dr.sc. Jasna Kudek Mirošević</a:t>
            </a:r>
            <a:endParaRPr lang="hr-HR" sz="1400" dirty="0">
              <a:latin typeface="Arial" pitchFamily="34" charset="0"/>
              <a:cs typeface="Arial" pitchFamily="34" charset="0"/>
            </a:endParaRPr>
          </a:p>
          <a:p>
            <a:pPr lvl="0" indent="457200" eaLnBrk="0" fontAlgn="base" hangingPunct="0">
              <a:spcBef>
                <a:spcPct val="0"/>
              </a:spcBef>
              <a:spcAft>
                <a:spcPct val="0"/>
              </a:spcAft>
            </a:pPr>
            <a:r>
              <a:rPr lang="hr-HR" sz="1400" dirty="0">
                <a:solidFill>
                  <a:srgbClr val="000000"/>
                </a:solidFill>
                <a:latin typeface="Arial" pitchFamily="34" charset="0"/>
                <a:ea typeface="Times New Roman" pitchFamily="18" charset="0"/>
                <a:cs typeface="Arial" pitchFamily="34" charset="0"/>
              </a:rPr>
              <a:t>OŠ Dragutina Tadijanovića, Zagreb</a:t>
            </a:r>
            <a:endParaRPr lang="hr-HR" sz="1400" dirty="0">
              <a:latin typeface="Arial" pitchFamily="34" charset="0"/>
              <a:cs typeface="Arial" pitchFamily="34" charset="0"/>
            </a:endParaRPr>
          </a:p>
          <a:p>
            <a:pPr lvl="0" indent="457200" eaLnBrk="0" fontAlgn="base" hangingPunct="0">
              <a:spcBef>
                <a:spcPct val="0"/>
              </a:spcBef>
              <a:spcAft>
                <a:spcPct val="0"/>
              </a:spcAft>
            </a:pPr>
            <a:r>
              <a:rPr lang="hr-HR" sz="1400" dirty="0">
                <a:solidFill>
                  <a:srgbClr val="000000"/>
                </a:solidFill>
                <a:latin typeface="Arial" pitchFamily="34" charset="0"/>
                <a:ea typeface="Times New Roman" pitchFamily="18" charset="0"/>
                <a:cs typeface="Arial" pitchFamily="34" charset="0"/>
              </a:rPr>
              <a:t>izv.prof. dr. sc. Anka Jurčević Lozančić</a:t>
            </a:r>
            <a:endParaRPr lang="hr-HR" sz="1400" dirty="0">
              <a:latin typeface="Arial" pitchFamily="34" charset="0"/>
              <a:cs typeface="Arial" pitchFamily="34" charset="0"/>
            </a:endParaRPr>
          </a:p>
          <a:p>
            <a:pPr lvl="0" indent="457200" eaLnBrk="0" fontAlgn="base" hangingPunct="0">
              <a:spcBef>
                <a:spcPct val="0"/>
              </a:spcBef>
              <a:spcAft>
                <a:spcPct val="0"/>
              </a:spcAft>
            </a:pPr>
            <a:r>
              <a:rPr lang="hr-HR" sz="1400" dirty="0">
                <a:solidFill>
                  <a:srgbClr val="000000"/>
                </a:solidFill>
                <a:latin typeface="Arial" pitchFamily="34" charset="0"/>
                <a:ea typeface="Times New Roman" pitchFamily="18" charset="0"/>
                <a:cs typeface="Arial" pitchFamily="34" charset="0"/>
              </a:rPr>
              <a:t>Učiteljski fakultet Sveučilišta u Zagrebu</a:t>
            </a:r>
            <a:endParaRPr lang="hr-HR" sz="1400" dirty="0">
              <a:latin typeface="Arial" pitchFamily="34" charset="0"/>
              <a:cs typeface="Arial" pitchFamily="34" charset="0"/>
            </a:endParaRPr>
          </a:p>
          <a:p>
            <a:pPr lvl="0" indent="457200" eaLnBrk="0" fontAlgn="base" hangingPunct="0">
              <a:spcBef>
                <a:spcPct val="0"/>
              </a:spcBef>
              <a:spcAft>
                <a:spcPct val="0"/>
              </a:spcAft>
            </a:pPr>
            <a:endParaRPr lang="hr-HR" sz="2800" dirty="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8286808" cy="5478423"/>
          </a:xfrm>
          <a:prstGeom prst="rect">
            <a:avLst/>
          </a:prstGeom>
        </p:spPr>
        <p:txBody>
          <a:bodyPr wrap="square">
            <a:spAutoFit/>
          </a:bodyPr>
          <a:lstStyle/>
          <a:p>
            <a:r>
              <a:rPr lang="hr-HR" i="1" dirty="0"/>
              <a:t>Brojna istraživanja pokazuju</a:t>
            </a:r>
            <a:r>
              <a:rPr lang="hr-HR" b="1" i="1" dirty="0"/>
              <a:t> </a:t>
            </a:r>
            <a:r>
              <a:rPr lang="hr-HR" i="1" dirty="0"/>
              <a:t>da su </a:t>
            </a:r>
            <a:r>
              <a:rPr lang="hr-HR" b="1" i="1" dirty="0"/>
              <a:t>kompetencije</a:t>
            </a:r>
            <a:r>
              <a:rPr lang="hr-HR" i="1" dirty="0"/>
              <a:t> odgojitelja i učitelja temeljni  </a:t>
            </a:r>
            <a:r>
              <a:rPr lang="hr-HR" b="1" i="1" dirty="0"/>
              <a:t>prediktori </a:t>
            </a:r>
            <a:r>
              <a:rPr lang="hr-HR" i="1" dirty="0"/>
              <a:t>kvalitete odgoja i obrazovanjaIstraživanje je provedeno na uzorku od 303 ispitanika (171 učitelj u redovitim osnovnim školama i 132 odgojitelja u redovitim predškolskim ustanovama). </a:t>
            </a:r>
          </a:p>
          <a:p>
            <a:endParaRPr lang="hr-HR" i="1" dirty="0"/>
          </a:p>
          <a:p>
            <a:r>
              <a:rPr lang="hr-HR" sz="1600" b="1" i="1" dirty="0">
                <a:latin typeface="Arial" pitchFamily="34" charset="0"/>
                <a:cs typeface="Arial" pitchFamily="34" charset="0"/>
              </a:rPr>
              <a:t>Postojanje statistički značajne razlike </a:t>
            </a:r>
            <a:r>
              <a:rPr lang="hr-HR" sz="1600" i="1" dirty="0">
                <a:latin typeface="Arial" pitchFamily="34" charset="0"/>
                <a:cs typeface="Arial" pitchFamily="34" charset="0"/>
              </a:rPr>
              <a:t>između odgojitelja i učitelja u stavovima o inkluziji djece i učenika s teškoćama u redovitom sustavu odgoja i obrazovanja.</a:t>
            </a:r>
          </a:p>
          <a:p>
            <a:r>
              <a:rPr lang="hr-HR" sz="1600" i="1" dirty="0">
                <a:latin typeface="Arial" pitchFamily="34" charset="0"/>
                <a:cs typeface="Arial" pitchFamily="34" charset="0"/>
              </a:rPr>
              <a:t> Učitelji percipiraju uključivanje djece s teškoćama u redoviti sustav odgoja i obrazovanja znatno drugačije od odgojitelja te se dobivene razlike najviše očituju </a:t>
            </a:r>
            <a:r>
              <a:rPr lang="hr-HR" sz="1600" b="1" i="1" dirty="0">
                <a:latin typeface="Arial" pitchFamily="34" charset="0"/>
                <a:cs typeface="Arial" pitchFamily="34" charset="0"/>
              </a:rPr>
              <a:t>u percepciji osobne profesionalne kompetentnosti </a:t>
            </a:r>
            <a:r>
              <a:rPr lang="hr-HR" sz="1600" i="1" dirty="0">
                <a:latin typeface="Arial" pitchFamily="34" charset="0"/>
                <a:cs typeface="Arial" pitchFamily="34" charset="0"/>
              </a:rPr>
              <a:t>u radu s djecom s teškoćama.</a:t>
            </a:r>
            <a:r>
              <a:rPr lang="hr-HR" sz="1600" b="1" i="1" dirty="0">
                <a:latin typeface="Arial" pitchFamily="34" charset="0"/>
                <a:cs typeface="Arial" pitchFamily="34" charset="0"/>
              </a:rPr>
              <a:t> </a:t>
            </a:r>
          </a:p>
          <a:p>
            <a:r>
              <a:rPr lang="hr-HR" sz="1600" i="1" dirty="0">
                <a:latin typeface="Arial" pitchFamily="34" charset="0"/>
                <a:cs typeface="Arial" pitchFamily="34" charset="0"/>
              </a:rPr>
              <a:t>U našim redovitim odgojno-obrazovnim ustanovama često su još uvijek prisutni </a:t>
            </a:r>
            <a:r>
              <a:rPr lang="hr-HR" sz="1600" b="1" i="1" dirty="0">
                <a:latin typeface="Arial" pitchFamily="34" charset="0"/>
                <a:cs typeface="Arial" pitchFamily="34" charset="0"/>
              </a:rPr>
              <a:t>nedostatni organizacijski i </a:t>
            </a:r>
            <a:r>
              <a:rPr lang="hr-HR" sz="1600" b="1" i="1" dirty="0"/>
              <a:t>objektivni uvjeti, </a:t>
            </a:r>
            <a:r>
              <a:rPr lang="hr-HR" sz="1600" i="1" dirty="0"/>
              <a:t>primjerice </a:t>
            </a:r>
            <a:r>
              <a:rPr lang="hr-HR" sz="1600" b="1" i="1" dirty="0"/>
              <a:t>nedostatak</a:t>
            </a:r>
            <a:r>
              <a:rPr lang="hr-HR" sz="1600" i="1" dirty="0"/>
              <a:t> odgovarajućih </a:t>
            </a:r>
            <a:r>
              <a:rPr lang="hr-HR" sz="1600" b="1" i="1" dirty="0"/>
              <a:t>stručnih suradnika</a:t>
            </a:r>
            <a:r>
              <a:rPr lang="hr-HR" sz="1600" i="1" dirty="0"/>
              <a:t>, veliki broj djece u odgojnim skupinama ili razrednim odjeljenjima, </a:t>
            </a:r>
            <a:r>
              <a:rPr lang="hr-HR" sz="1600" b="1" i="1" dirty="0"/>
              <a:t>loša materijalna opremljenost</a:t>
            </a:r>
            <a:r>
              <a:rPr lang="hr-HR" sz="1600" i="1" dirty="0"/>
              <a:t>,</a:t>
            </a:r>
          </a:p>
          <a:p>
            <a:r>
              <a:rPr lang="hr-HR" sz="1600" b="1" i="1" dirty="0"/>
              <a:t>Pozitivni  </a:t>
            </a:r>
            <a:r>
              <a:rPr lang="hr-HR" sz="1600" i="1" dirty="0"/>
              <a:t>stavovi učitelja, ali  i zabrinutosti u smislu mogućih </a:t>
            </a:r>
            <a:r>
              <a:rPr lang="hr-HR" sz="1600" b="1" i="1" dirty="0"/>
              <a:t>negativnih efekata  uključivanja djece s teškoćama </a:t>
            </a:r>
            <a:r>
              <a:rPr lang="hr-HR" sz="1600" i="1" dirty="0"/>
              <a:t>u redoviti odgojno-obrazovni sustav, </a:t>
            </a:r>
            <a:r>
              <a:rPr lang="hr-HR" sz="1600" b="1" i="1" dirty="0"/>
              <a:t>poput dodatnog opterećenja </a:t>
            </a:r>
            <a:r>
              <a:rPr lang="hr-HR" sz="1600" i="1" dirty="0"/>
              <a:t>i obveza te mogućnosti pogoršanja razrednih rezultata (Ljubić i Kiš-Glavaš, 2003). </a:t>
            </a:r>
          </a:p>
          <a:p>
            <a:r>
              <a:rPr lang="hr-HR" sz="1600" i="1" dirty="0"/>
              <a:t> </a:t>
            </a:r>
            <a:endParaRPr lang="hr-HR" sz="1600" dirty="0"/>
          </a:p>
          <a:p>
            <a:endParaRPr lang="hr-HR" i="1" dirty="0"/>
          </a:p>
          <a:p>
            <a:endParaRPr lang="hr-H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428604"/>
            <a:ext cx="7858180" cy="2585323"/>
          </a:xfrm>
          <a:prstGeom prst="rect">
            <a:avLst/>
          </a:prstGeom>
        </p:spPr>
        <p:txBody>
          <a:bodyPr wrap="square">
            <a:spAutoFit/>
          </a:bodyPr>
          <a:lstStyle/>
          <a:p>
            <a:r>
              <a:rPr lang="hr-HR" dirty="0"/>
              <a:t>Dobiveni rezultati upućuju na zaključak da se učitelji </a:t>
            </a:r>
            <a:r>
              <a:rPr lang="hr-HR" b="1" dirty="0"/>
              <a:t>ne smatraju dovoljno kompetentnima </a:t>
            </a:r>
            <a:r>
              <a:rPr lang="hr-HR" dirty="0"/>
              <a:t>u radu s učenicima s teškoćama, što najvjerojatnije proizlazi iz provedbe odgojno-obrazovne politike i </a:t>
            </a:r>
            <a:r>
              <a:rPr lang="hr-HR" b="1" dirty="0"/>
              <a:t>nedostatne podrške učiteljima </a:t>
            </a:r>
            <a:r>
              <a:rPr lang="hr-HR" dirty="0"/>
              <a:t>za stjecanje specifičnih kompetencija. </a:t>
            </a:r>
          </a:p>
          <a:p>
            <a:endParaRPr lang="hr-HR" dirty="0"/>
          </a:p>
          <a:p>
            <a:r>
              <a:rPr lang="hr-HR" b="1" dirty="0"/>
              <a:t>Učitelji</a:t>
            </a:r>
            <a:r>
              <a:rPr lang="hr-HR" dirty="0"/>
              <a:t> znatno više od odgojitelja smatraju da djeca s teškoćama </a:t>
            </a:r>
            <a:r>
              <a:rPr lang="hr-HR" b="1" dirty="0"/>
              <a:t>bolje napreduju </a:t>
            </a:r>
            <a:r>
              <a:rPr lang="hr-HR" dirty="0"/>
              <a:t>u </a:t>
            </a:r>
            <a:r>
              <a:rPr lang="hr-HR" b="1" dirty="0"/>
              <a:t>posebnim</a:t>
            </a:r>
            <a:r>
              <a:rPr lang="hr-HR" dirty="0"/>
              <a:t> odgojno-obrazovnim skupinama u okviru redovitih škola, nego kad su uključena s vršnjacima bez teškoća u redovite razrede.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1800" y="2348880"/>
            <a:ext cx="5112568" cy="2231504"/>
          </a:xfrm>
        </p:spPr>
        <p:txBody>
          <a:bodyPr>
            <a:normAutofit/>
          </a:bodyPr>
          <a:lstStyle/>
          <a:p>
            <a:pPr marL="0" indent="0">
              <a:buNone/>
            </a:pPr>
            <a:r>
              <a:rPr lang="en-US" sz="4000" dirty="0" err="1"/>
              <a:t>Hvala</a:t>
            </a:r>
            <a:r>
              <a:rPr lang="en-US" sz="4000" dirty="0"/>
              <a:t> </a:t>
            </a:r>
            <a:r>
              <a:rPr lang="en-US" sz="4000" dirty="0" err="1"/>
              <a:t>na</a:t>
            </a:r>
            <a:r>
              <a:rPr lang="en-US" sz="4000" dirty="0"/>
              <a:t> pa</a:t>
            </a:r>
            <a:r>
              <a:rPr lang="hr-HR" sz="4000" dirty="0"/>
              <a:t>ž</a:t>
            </a:r>
            <a:r>
              <a:rPr lang="en-US" sz="4000" dirty="0" err="1"/>
              <a:t>nji</a:t>
            </a:r>
            <a:r>
              <a:rPr lang="en-US" sz="4000" dirty="0"/>
              <a:t>! </a:t>
            </a:r>
            <a:r>
              <a:rPr lang="en-US" sz="4000" dirty="0">
                <a:sym typeface="Wingdings" panose="05000000000000000000" pitchFamily="2" charset="2"/>
              </a:rPr>
              <a:t></a:t>
            </a:r>
            <a:endParaRPr lang="hr-HR" sz="4000" dirty="0"/>
          </a:p>
        </p:txBody>
      </p:sp>
    </p:spTree>
    <p:extLst>
      <p:ext uri="{BB962C8B-B14F-4D97-AF65-F5344CB8AC3E}">
        <p14:creationId xmlns:p14="http://schemas.microsoft.com/office/powerpoint/2010/main" val="189805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RAZLIČITOST</a:t>
            </a:r>
          </a:p>
        </p:txBody>
      </p:sp>
      <p:sp>
        <p:nvSpPr>
          <p:cNvPr id="3" name="Content Placeholder 2"/>
          <p:cNvSpPr>
            <a:spLocks noGrp="1"/>
          </p:cNvSpPr>
          <p:nvPr>
            <p:ph idx="1"/>
          </p:nvPr>
        </p:nvSpPr>
        <p:spPr>
          <a:xfrm>
            <a:off x="1948435" y="1533077"/>
            <a:ext cx="6591985" cy="1583432"/>
          </a:xfrm>
        </p:spPr>
        <p:txBody>
          <a:bodyPr/>
          <a:lstStyle/>
          <a:p>
            <a:pPr marL="0" indent="0">
              <a:buNone/>
            </a:pPr>
            <a:r>
              <a:rPr lang="en-US" sz="2200" i="1" dirty="0">
                <a:latin typeface="Arial" pitchFamily="34" charset="0"/>
                <a:cs typeface="Arial" pitchFamily="34" charset="0"/>
              </a:rPr>
              <a:t>					</a:t>
            </a:r>
            <a:r>
              <a:rPr lang="hr-HR" sz="2200" b="1" i="1" dirty="0">
                <a:solidFill>
                  <a:schemeClr val="accent1">
                    <a:lumMod val="40000"/>
                    <a:lumOff val="60000"/>
                  </a:schemeClr>
                </a:solidFill>
                <a:latin typeface="Arial" pitchFamily="34" charset="0"/>
                <a:cs typeface="Arial" pitchFamily="34" charset="0"/>
              </a:rPr>
              <a:t>Koga vidite?</a:t>
            </a:r>
            <a:endParaRPr lang="en-US" sz="2200" b="1" i="1" dirty="0">
              <a:solidFill>
                <a:schemeClr val="accent1">
                  <a:lumMod val="40000"/>
                  <a:lumOff val="60000"/>
                </a:schemeClr>
              </a:solidFill>
              <a:latin typeface="Arial" pitchFamily="34" charset="0"/>
              <a:cs typeface="Arial" pitchFamily="34" charset="0"/>
            </a:endParaRPr>
          </a:p>
          <a:p>
            <a:pPr marL="0" indent="0">
              <a:buNone/>
            </a:pPr>
            <a:endParaRPr lang="hr-HR" sz="1000" i="1" dirty="0">
              <a:latin typeface="Arial" pitchFamily="34" charset="0"/>
              <a:cs typeface="Arial" pitchFamily="34" charset="0"/>
            </a:endParaRPr>
          </a:p>
          <a:p>
            <a:r>
              <a:rPr lang="hr-HR" dirty="0">
                <a:latin typeface="Arial" pitchFamily="34" charset="0"/>
                <a:cs typeface="Arial" pitchFamily="34" charset="0"/>
              </a:rPr>
              <a:t>Leeper, R.W. 1935.</a:t>
            </a:r>
            <a:r>
              <a:rPr lang="en-US" dirty="0">
                <a:latin typeface="Arial" pitchFamily="34" charset="0"/>
                <a:cs typeface="Arial" pitchFamily="34" charset="0"/>
              </a:rPr>
              <a:t> - S</a:t>
            </a:r>
            <a:r>
              <a:rPr lang="hr-HR" dirty="0">
                <a:latin typeface="Arial" pitchFamily="34" charset="0"/>
                <a:cs typeface="Arial" pitchFamily="34" charset="0"/>
              </a:rPr>
              <a:t>tudij o perceptivnoj organizaciji</a:t>
            </a:r>
            <a:r>
              <a:rPr lang="hr-HR" dirty="0"/>
              <a:t> </a:t>
            </a:r>
          </a:p>
        </p:txBody>
      </p:sp>
      <p:pic>
        <p:nvPicPr>
          <p:cNvPr id="5" name="Content Placeholder 4" descr="download.jpg"/>
          <p:cNvPicPr>
            <a:picLocks noGrp="1" noChangeAspect="1"/>
          </p:cNvPicPr>
          <p:nvPr>
            <p:ph sz="half" idx="4294967295"/>
          </p:nvPr>
        </p:nvPicPr>
        <p:blipFill>
          <a:blip r:embed="rId2" cstate="print"/>
          <a:stretch>
            <a:fillRect/>
          </a:stretch>
        </p:blipFill>
        <p:spPr>
          <a:xfrm>
            <a:off x="2195736" y="2996952"/>
            <a:ext cx="3021159" cy="3724102"/>
          </a:xfrm>
        </p:spPr>
      </p:pic>
      <p:pic>
        <p:nvPicPr>
          <p:cNvPr id="1026" name="Picture 2" descr="C:\Users\davor\Desktop\podijeljeno sudionicima RAZLIČITOSTI PREZENTACIJE\download (1).png"/>
          <p:cNvPicPr>
            <a:picLocks noChangeAspect="1" noChangeArrowheads="1"/>
          </p:cNvPicPr>
          <p:nvPr/>
        </p:nvPicPr>
        <p:blipFill>
          <a:blip r:embed="rId3" cstate="print"/>
          <a:srcRect/>
          <a:stretch>
            <a:fillRect/>
          </a:stretch>
        </p:blipFill>
        <p:spPr bwMode="auto">
          <a:xfrm>
            <a:off x="5464196" y="3861048"/>
            <a:ext cx="3286148" cy="18669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RAZLIČITOST</a:t>
            </a:r>
          </a:p>
        </p:txBody>
      </p:sp>
      <p:sp>
        <p:nvSpPr>
          <p:cNvPr id="3" name="Content Placeholder 2"/>
          <p:cNvSpPr>
            <a:spLocks noGrp="1"/>
          </p:cNvSpPr>
          <p:nvPr>
            <p:ph idx="1"/>
          </p:nvPr>
        </p:nvSpPr>
        <p:spPr>
          <a:xfrm>
            <a:off x="2057054" y="1628800"/>
            <a:ext cx="6591985" cy="3777622"/>
          </a:xfrm>
        </p:spPr>
        <p:txBody>
          <a:bodyPr>
            <a:normAutofit/>
          </a:bodyPr>
          <a:lstStyle/>
          <a:p>
            <a:r>
              <a:rPr lang="hr-HR" sz="2000" dirty="0">
                <a:latin typeface="Arial" pitchFamily="34" charset="0"/>
                <a:cs typeface="Arial" pitchFamily="34" charset="0"/>
              </a:rPr>
              <a:t>Po interesima i sklonostima: </a:t>
            </a:r>
            <a:r>
              <a:rPr lang="en-US" sz="2000" i="1" dirty="0">
                <a:latin typeface="Arial" pitchFamily="34" charset="0"/>
                <a:cs typeface="Arial" pitchFamily="34" charset="0"/>
              </a:rPr>
              <a:t>s</a:t>
            </a:r>
            <a:r>
              <a:rPr lang="hr-HR" sz="2000" i="1" dirty="0">
                <a:latin typeface="Arial" pitchFamily="34" charset="0"/>
                <a:cs typeface="Arial" pitchFamily="34" charset="0"/>
              </a:rPr>
              <a:t>lobodne aktivnosti</a:t>
            </a:r>
            <a:r>
              <a:rPr lang="en-US" sz="2000" i="1" dirty="0">
                <a:latin typeface="Arial" pitchFamily="34" charset="0"/>
                <a:cs typeface="Arial" pitchFamily="34" charset="0"/>
              </a:rPr>
              <a:t>, </a:t>
            </a:r>
            <a:r>
              <a:rPr lang="hr-HR" sz="2000" i="1" dirty="0">
                <a:latin typeface="Arial" pitchFamily="34" charset="0"/>
                <a:cs typeface="Arial" pitchFamily="34" charset="0"/>
              </a:rPr>
              <a:t>korištenje slobodnog vremena,</a:t>
            </a:r>
            <a:r>
              <a:rPr lang="en-US" sz="2000" i="1" dirty="0">
                <a:latin typeface="Arial" pitchFamily="34" charset="0"/>
                <a:cs typeface="Arial" pitchFamily="34" charset="0"/>
              </a:rPr>
              <a:t> </a:t>
            </a:r>
            <a:r>
              <a:rPr lang="hr-HR" sz="2000" i="1" dirty="0">
                <a:latin typeface="Arial" pitchFamily="34" charset="0"/>
                <a:cs typeface="Arial" pitchFamily="34" charset="0"/>
              </a:rPr>
              <a:t>hobiji</a:t>
            </a:r>
          </a:p>
        </p:txBody>
      </p:sp>
      <p:pic>
        <p:nvPicPr>
          <p:cNvPr id="3074" name="Picture 2" descr="C:\Users\davor\Desktop\podijeljeno sudionicima RAZLIČITOSTI PREZENTACIJE\images (7).jpg"/>
          <p:cNvPicPr>
            <a:picLocks noGrp="1" noChangeAspect="1" noChangeArrowheads="1"/>
          </p:cNvPicPr>
          <p:nvPr>
            <p:ph sz="half" idx="4294967295"/>
          </p:nvPr>
        </p:nvPicPr>
        <p:blipFill>
          <a:blip r:embed="rId2" cstate="print"/>
          <a:srcRect/>
          <a:stretch>
            <a:fillRect/>
          </a:stretch>
        </p:blipFill>
        <p:spPr bwMode="auto">
          <a:xfrm>
            <a:off x="1551433" y="4873746"/>
            <a:ext cx="2372495" cy="1847850"/>
          </a:xfrm>
          <a:prstGeom prst="rect">
            <a:avLst/>
          </a:prstGeom>
          <a:noFill/>
        </p:spPr>
      </p:pic>
      <p:pic>
        <p:nvPicPr>
          <p:cNvPr id="3075" name="Picture 3" descr="C:\Users\davor\Desktop\podijeljeno sudionicima RAZLIČITOSTI PREZENTACIJE\images (6).jpg"/>
          <p:cNvPicPr>
            <a:picLocks noChangeAspect="1" noChangeArrowheads="1"/>
          </p:cNvPicPr>
          <p:nvPr/>
        </p:nvPicPr>
        <p:blipFill>
          <a:blip r:embed="rId3" cstate="print"/>
          <a:srcRect/>
          <a:stretch>
            <a:fillRect/>
          </a:stretch>
        </p:blipFill>
        <p:spPr bwMode="auto">
          <a:xfrm>
            <a:off x="7388615" y="2909689"/>
            <a:ext cx="1512167" cy="1763531"/>
          </a:xfrm>
          <a:prstGeom prst="rect">
            <a:avLst/>
          </a:prstGeom>
          <a:noFill/>
        </p:spPr>
      </p:pic>
      <p:pic>
        <p:nvPicPr>
          <p:cNvPr id="3076" name="Picture 4" descr="C:\Users\davor\Desktop\podijeljeno sudionicima RAZLIČITOSTI PREZENTACIJE\images (5).jpg"/>
          <p:cNvPicPr>
            <a:picLocks noChangeAspect="1" noChangeArrowheads="1"/>
          </p:cNvPicPr>
          <p:nvPr/>
        </p:nvPicPr>
        <p:blipFill>
          <a:blip r:embed="rId4" cstate="print"/>
          <a:srcRect/>
          <a:stretch>
            <a:fillRect/>
          </a:stretch>
        </p:blipFill>
        <p:spPr bwMode="auto">
          <a:xfrm>
            <a:off x="1547664" y="2909689"/>
            <a:ext cx="2478013" cy="1743075"/>
          </a:xfrm>
          <a:prstGeom prst="rect">
            <a:avLst/>
          </a:prstGeom>
          <a:noFill/>
        </p:spPr>
      </p:pic>
      <p:pic>
        <p:nvPicPr>
          <p:cNvPr id="3077" name="Picture 5" descr="C:\Users\davor\Desktop\podijeljeno sudionicima RAZLIČITOSTI PREZENTACIJE\download (1).jpg"/>
          <p:cNvPicPr>
            <a:picLocks noChangeAspect="1" noChangeArrowheads="1"/>
          </p:cNvPicPr>
          <p:nvPr/>
        </p:nvPicPr>
        <p:blipFill>
          <a:blip r:embed="rId5" cstate="print"/>
          <a:srcRect/>
          <a:stretch>
            <a:fillRect/>
          </a:stretch>
        </p:blipFill>
        <p:spPr bwMode="auto">
          <a:xfrm>
            <a:off x="6905818" y="4873746"/>
            <a:ext cx="1986662" cy="1847850"/>
          </a:xfrm>
          <a:prstGeom prst="rect">
            <a:avLst/>
          </a:prstGeom>
          <a:noFill/>
        </p:spPr>
      </p:pic>
      <p:pic>
        <p:nvPicPr>
          <p:cNvPr id="3079" name="Picture 7" descr="C:\Users\davor\Desktop\podijeljeno sudionicima RAZLIČITOSTI PREZENTACIJE\images (9).jpg"/>
          <p:cNvPicPr>
            <a:picLocks noChangeAspect="1" noChangeArrowheads="1"/>
          </p:cNvPicPr>
          <p:nvPr/>
        </p:nvPicPr>
        <p:blipFill>
          <a:blip r:embed="rId6" cstate="print"/>
          <a:srcRect/>
          <a:stretch>
            <a:fillRect/>
          </a:stretch>
        </p:blipFill>
        <p:spPr bwMode="auto">
          <a:xfrm>
            <a:off x="4121441" y="4876516"/>
            <a:ext cx="2613163" cy="1845080"/>
          </a:xfrm>
          <a:prstGeom prst="rect">
            <a:avLst/>
          </a:prstGeom>
          <a:noFill/>
        </p:spPr>
      </p:pic>
      <p:pic>
        <p:nvPicPr>
          <p:cNvPr id="3080" name="Picture 8" descr="C:\Users\davor\Desktop\podijeljeno sudionicima RAZLIČITOSTI PREZENTACIJE\images (4).jpg"/>
          <p:cNvPicPr>
            <a:picLocks noChangeAspect="1" noChangeArrowheads="1"/>
          </p:cNvPicPr>
          <p:nvPr/>
        </p:nvPicPr>
        <p:blipFill>
          <a:blip r:embed="rId7" cstate="print"/>
          <a:srcRect/>
          <a:stretch>
            <a:fillRect/>
          </a:stretch>
        </p:blipFill>
        <p:spPr bwMode="auto">
          <a:xfrm>
            <a:off x="4174200" y="2909689"/>
            <a:ext cx="3062096" cy="176353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RAZLIČITOST</a:t>
            </a:r>
          </a:p>
        </p:txBody>
      </p:sp>
      <p:sp>
        <p:nvSpPr>
          <p:cNvPr id="3" name="Content Placeholder 2"/>
          <p:cNvSpPr>
            <a:spLocks noGrp="1"/>
          </p:cNvSpPr>
          <p:nvPr>
            <p:ph idx="1"/>
          </p:nvPr>
        </p:nvSpPr>
        <p:spPr>
          <a:xfrm>
            <a:off x="1872582" y="1492569"/>
            <a:ext cx="6591985" cy="3777622"/>
          </a:xfrm>
        </p:spPr>
        <p:txBody>
          <a:bodyPr>
            <a:normAutofit/>
          </a:bodyPr>
          <a:lstStyle/>
          <a:p>
            <a:pPr>
              <a:buNone/>
            </a:pPr>
            <a:r>
              <a:rPr lang="hr-HR" sz="2000" dirty="0">
                <a:latin typeface="Arial" panose="020B0604020202020204" pitchFamily="34" charset="0"/>
                <a:cs typeface="Arial" panose="020B0604020202020204" pitchFamily="34" charset="0"/>
              </a:rPr>
              <a:t> Po sposobnostima: </a:t>
            </a:r>
          </a:p>
          <a:p>
            <a:pPr>
              <a:buFont typeface="Wingdings" pitchFamily="2" charset="2"/>
              <a:buChar char="v"/>
            </a:pPr>
            <a:r>
              <a:rPr lang="hr-HR" sz="2000" dirty="0">
                <a:latin typeface="Arial" panose="020B0604020202020204" pitchFamily="34" charset="0"/>
                <a:cs typeface="Arial" panose="020B0604020202020204" pitchFamily="34" charset="0"/>
              </a:rPr>
              <a:t>poput svih ostalih </a:t>
            </a:r>
          </a:p>
          <a:p>
            <a:pPr>
              <a:buFont typeface="Wingdings" pitchFamily="2" charset="2"/>
              <a:buChar char="v"/>
            </a:pPr>
            <a:r>
              <a:rPr lang="hr-HR" sz="2000" dirty="0">
                <a:latin typeface="Arial" panose="020B0604020202020204" pitchFamily="34" charset="0"/>
                <a:cs typeface="Arial" panose="020B0604020202020204" pitchFamily="34" charset="0"/>
              </a:rPr>
              <a:t>poput nekih drugih </a:t>
            </a:r>
          </a:p>
          <a:p>
            <a:pPr>
              <a:buFont typeface="Wingdings" pitchFamily="2" charset="2"/>
              <a:buChar char="v"/>
            </a:pPr>
            <a:r>
              <a:rPr lang="hr-HR" sz="2000" dirty="0">
                <a:latin typeface="Arial" panose="020B0604020202020204" pitchFamily="34" charset="0"/>
                <a:cs typeface="Arial" panose="020B0604020202020204" pitchFamily="34" charset="0"/>
              </a:rPr>
              <a:t>kao nijedan drugi (Kirby i Redford, 1978</a:t>
            </a:r>
            <a:r>
              <a:rPr lang="en-US" sz="2000" dirty="0">
                <a:latin typeface="Arial" panose="020B0604020202020204" pitchFamily="34" charset="0"/>
                <a:cs typeface="Arial" panose="020B0604020202020204" pitchFamily="34" charset="0"/>
              </a:rPr>
              <a:t>)</a:t>
            </a:r>
            <a:endParaRPr lang="hr-HR" sz="2000" dirty="0">
              <a:latin typeface="Arial" panose="020B0604020202020204" pitchFamily="34" charset="0"/>
              <a:cs typeface="Arial" panose="020B0604020202020204" pitchFamily="34" charset="0"/>
            </a:endParaRPr>
          </a:p>
        </p:txBody>
      </p:sp>
      <p:pic>
        <p:nvPicPr>
          <p:cNvPr id="2050" name="Picture 2" descr="C:\Users\davor\Desktop\podijeljeno sudionicima RAZLIČITOSTI PREZENTACIJE\download (3).jpg"/>
          <p:cNvPicPr>
            <a:picLocks noGrp="1" noChangeAspect="1" noChangeArrowheads="1"/>
          </p:cNvPicPr>
          <p:nvPr>
            <p:ph sz="half" idx="4294967295"/>
          </p:nvPr>
        </p:nvPicPr>
        <p:blipFill>
          <a:blip r:embed="rId2" cstate="print"/>
          <a:stretch>
            <a:fillRect/>
          </a:stretch>
        </p:blipFill>
        <p:spPr bwMode="auto">
          <a:xfrm>
            <a:off x="7308304" y="5012407"/>
            <a:ext cx="1412350" cy="1757687"/>
          </a:xfrm>
          <a:prstGeom prst="rect">
            <a:avLst/>
          </a:prstGeom>
          <a:noFill/>
        </p:spPr>
      </p:pic>
      <p:pic>
        <p:nvPicPr>
          <p:cNvPr id="2051" name="Picture 3" descr="C:\Users\davor\Desktop\podijeljeno sudionicima RAZLIČITOSTI PREZENTACIJE\download (5).jpg"/>
          <p:cNvPicPr>
            <a:picLocks noChangeAspect="1" noChangeArrowheads="1"/>
          </p:cNvPicPr>
          <p:nvPr/>
        </p:nvPicPr>
        <p:blipFill>
          <a:blip r:embed="rId3" cstate="print"/>
          <a:srcRect/>
          <a:stretch>
            <a:fillRect/>
          </a:stretch>
        </p:blipFill>
        <p:spPr bwMode="auto">
          <a:xfrm>
            <a:off x="7308304" y="3316861"/>
            <a:ext cx="1412350" cy="1635478"/>
          </a:xfrm>
          <a:prstGeom prst="rect">
            <a:avLst/>
          </a:prstGeom>
          <a:noFill/>
        </p:spPr>
      </p:pic>
      <p:pic>
        <p:nvPicPr>
          <p:cNvPr id="2052" name="Picture 4" descr="C:\Users\davor\Desktop\podijeljeno sudionicima RAZLIČITOSTI PREZENTACIJE\download (2).jpg"/>
          <p:cNvPicPr>
            <a:picLocks noChangeAspect="1" noChangeArrowheads="1"/>
          </p:cNvPicPr>
          <p:nvPr/>
        </p:nvPicPr>
        <p:blipFill>
          <a:blip r:embed="rId4" cstate="print"/>
          <a:srcRect/>
          <a:stretch>
            <a:fillRect/>
          </a:stretch>
        </p:blipFill>
        <p:spPr bwMode="auto">
          <a:xfrm>
            <a:off x="1802749" y="3307590"/>
            <a:ext cx="2466975" cy="1641659"/>
          </a:xfrm>
          <a:prstGeom prst="rect">
            <a:avLst/>
          </a:prstGeom>
          <a:noFill/>
        </p:spPr>
      </p:pic>
      <p:pic>
        <p:nvPicPr>
          <p:cNvPr id="2053" name="Picture 5" descr="C:\Users\davor\Desktop\podijeljeno sudionicima RAZLIČITOSTI PREZENTACIJE\images (8).jpg"/>
          <p:cNvPicPr>
            <a:picLocks noChangeAspect="1" noChangeArrowheads="1"/>
          </p:cNvPicPr>
          <p:nvPr/>
        </p:nvPicPr>
        <p:blipFill>
          <a:blip r:embed="rId5" cstate="print"/>
          <a:srcRect/>
          <a:stretch>
            <a:fillRect/>
          </a:stretch>
        </p:blipFill>
        <p:spPr bwMode="auto">
          <a:xfrm>
            <a:off x="1802749" y="5012407"/>
            <a:ext cx="2466975" cy="1751863"/>
          </a:xfrm>
          <a:prstGeom prst="rect">
            <a:avLst/>
          </a:prstGeom>
          <a:noFill/>
        </p:spPr>
      </p:pic>
      <p:pic>
        <p:nvPicPr>
          <p:cNvPr id="2054" name="Picture 6" descr="C:\Users\davor\Desktop\podijeljeno sudionicima RAZLIČITOSTI PREZENTACIJE\images (10).jpg"/>
          <p:cNvPicPr>
            <a:picLocks noChangeAspect="1" noChangeArrowheads="1"/>
          </p:cNvPicPr>
          <p:nvPr/>
        </p:nvPicPr>
        <p:blipFill>
          <a:blip r:embed="rId6" cstate="print"/>
          <a:srcRect/>
          <a:stretch>
            <a:fillRect/>
          </a:stretch>
        </p:blipFill>
        <p:spPr bwMode="auto">
          <a:xfrm>
            <a:off x="4418296" y="3313771"/>
            <a:ext cx="2723161" cy="1629298"/>
          </a:xfrm>
          <a:prstGeom prst="rect">
            <a:avLst/>
          </a:prstGeom>
          <a:noFill/>
        </p:spPr>
      </p:pic>
      <p:pic>
        <p:nvPicPr>
          <p:cNvPr id="2056" name="Picture 8" descr="C:\Users\davor\Desktop\podijeljeno sudionicima RAZLIČITOSTI PREZENTACIJE\images (11).jpg"/>
          <p:cNvPicPr>
            <a:picLocks noChangeAspect="1" noChangeArrowheads="1"/>
          </p:cNvPicPr>
          <p:nvPr/>
        </p:nvPicPr>
        <p:blipFill>
          <a:blip r:embed="rId7" cstate="print"/>
          <a:srcRect/>
          <a:stretch>
            <a:fillRect/>
          </a:stretch>
        </p:blipFill>
        <p:spPr bwMode="auto">
          <a:xfrm>
            <a:off x="4425407" y="5012407"/>
            <a:ext cx="2716051" cy="175768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Radionica: </a:t>
            </a:r>
            <a:r>
              <a:rPr lang="hr-HR" b="1" dirty="0">
                <a:solidFill>
                  <a:schemeClr val="accent2">
                    <a:lumMod val="60000"/>
                    <a:lumOff val="40000"/>
                  </a:schemeClr>
                </a:solidFill>
              </a:rPr>
              <a:t>Sličnosti</a:t>
            </a:r>
            <a:r>
              <a:rPr lang="hr-HR" dirty="0"/>
              <a:t> i </a:t>
            </a:r>
            <a:r>
              <a:rPr lang="hr-HR" i="1" dirty="0">
                <a:solidFill>
                  <a:schemeClr val="accent5">
                    <a:lumMod val="75000"/>
                  </a:schemeClr>
                </a:solidFill>
              </a:rPr>
              <a:t>razlike</a:t>
            </a:r>
          </a:p>
        </p:txBody>
      </p:sp>
      <p:sp>
        <p:nvSpPr>
          <p:cNvPr id="3" name="Content Placeholder 2"/>
          <p:cNvSpPr>
            <a:spLocks noGrp="1"/>
          </p:cNvSpPr>
          <p:nvPr>
            <p:ph idx="1"/>
          </p:nvPr>
        </p:nvSpPr>
        <p:spPr>
          <a:xfrm>
            <a:off x="1942415" y="1700808"/>
            <a:ext cx="6591985" cy="3777622"/>
          </a:xfrm>
        </p:spPr>
        <p:txBody>
          <a:bodyPr>
            <a:normAutofit fontScale="55000" lnSpcReduction="20000"/>
          </a:bodyPr>
          <a:lstStyle/>
          <a:p>
            <a:pPr>
              <a:buNone/>
            </a:pPr>
            <a:endParaRPr lang="vi-VN" sz="2800" dirty="0">
              <a:latin typeface="Arial" pitchFamily="34" charset="0"/>
              <a:cs typeface="Arial" pitchFamily="34" charset="0"/>
            </a:endParaRPr>
          </a:p>
          <a:p>
            <a:pPr>
              <a:buFont typeface="Wingdings" pitchFamily="2" charset="2"/>
              <a:buChar char="v"/>
            </a:pPr>
            <a:r>
              <a:rPr lang="vi-VN" sz="2800" dirty="0">
                <a:latin typeface="Arial" pitchFamily="34" charset="0"/>
                <a:cs typeface="Arial" pitchFamily="34" charset="0"/>
              </a:rPr>
              <a:t>Svako za sebe treba napisati slijedeće (vrijeme 15 min):</a:t>
            </a:r>
            <a:endParaRPr lang="en-US" sz="2800" dirty="0">
              <a:latin typeface="Arial" pitchFamily="34" charset="0"/>
              <a:cs typeface="Arial" pitchFamily="34" charset="0"/>
            </a:endParaRPr>
          </a:p>
          <a:p>
            <a:pPr marL="0" indent="0">
              <a:buNone/>
            </a:pPr>
            <a:r>
              <a:rPr lang="vi-VN" sz="2800" dirty="0">
                <a:latin typeface="Arial" pitchFamily="34" charset="0"/>
                <a:cs typeface="Arial" pitchFamily="34" charset="0"/>
              </a:rPr>
              <a:t> </a:t>
            </a:r>
            <a:endParaRPr lang="hr-HR" sz="2800" dirty="0">
              <a:latin typeface="Arial" pitchFamily="34" charset="0"/>
              <a:cs typeface="Arial" pitchFamily="34" charset="0"/>
            </a:endParaRPr>
          </a:p>
          <a:p>
            <a:pPr lvl="1">
              <a:buFont typeface="Arial" panose="020B0604020202020204" pitchFamily="34" charset="0"/>
              <a:buChar char="•"/>
            </a:pPr>
            <a:r>
              <a:rPr lang="vi-VN" sz="2600" dirty="0">
                <a:latin typeface="Arial" pitchFamily="34" charset="0"/>
                <a:cs typeface="Arial" pitchFamily="34" charset="0"/>
              </a:rPr>
              <a:t>3 stvari koje </a:t>
            </a:r>
            <a:r>
              <a:rPr lang="vi-VN" sz="2600" b="1" dirty="0">
                <a:latin typeface="Arial" pitchFamily="34" charset="0"/>
                <a:cs typeface="Arial" pitchFamily="34" charset="0"/>
              </a:rPr>
              <a:t>su iste kod mene i ostalih </a:t>
            </a:r>
            <a:r>
              <a:rPr lang="vi-VN" sz="2600" dirty="0">
                <a:latin typeface="Arial" pitchFamily="34" charset="0"/>
                <a:cs typeface="Arial" pitchFamily="34" charset="0"/>
              </a:rPr>
              <a:t>u ovoj grupi; </a:t>
            </a:r>
            <a:endParaRPr lang="hr-HR" sz="2600" dirty="0">
              <a:latin typeface="Arial" pitchFamily="34" charset="0"/>
              <a:cs typeface="Arial" pitchFamily="34" charset="0"/>
            </a:endParaRPr>
          </a:p>
          <a:p>
            <a:pPr lvl="1">
              <a:buFont typeface="Arial" panose="020B0604020202020204" pitchFamily="34" charset="0"/>
              <a:buChar char="•"/>
            </a:pPr>
            <a:r>
              <a:rPr lang="vi-VN" sz="2600" dirty="0">
                <a:latin typeface="Arial" pitchFamily="34" charset="0"/>
                <a:cs typeface="Arial" pitchFamily="34" charset="0"/>
              </a:rPr>
              <a:t>3 stvari koje su </a:t>
            </a:r>
            <a:r>
              <a:rPr lang="vi-VN" sz="2600" b="1" dirty="0">
                <a:latin typeface="Arial" pitchFamily="34" charset="0"/>
                <a:cs typeface="Arial" pitchFamily="34" charset="0"/>
              </a:rPr>
              <a:t>iste kod mene i nekih drugih </a:t>
            </a:r>
            <a:r>
              <a:rPr lang="vi-VN" sz="2600" dirty="0">
                <a:latin typeface="Arial" pitchFamily="34" charset="0"/>
                <a:cs typeface="Arial" pitchFamily="34" charset="0"/>
              </a:rPr>
              <a:t>u ovoj grupi, ali različite kod ostalih; </a:t>
            </a:r>
            <a:endParaRPr lang="hr-HR" sz="2600" dirty="0">
              <a:latin typeface="Arial" pitchFamily="34" charset="0"/>
              <a:cs typeface="Arial" pitchFamily="34" charset="0"/>
            </a:endParaRPr>
          </a:p>
          <a:p>
            <a:pPr lvl="1">
              <a:buFont typeface="Arial" panose="020B0604020202020204" pitchFamily="34" charset="0"/>
              <a:buChar char="•"/>
            </a:pPr>
            <a:r>
              <a:rPr lang="vi-VN" sz="2600" dirty="0">
                <a:latin typeface="Arial" pitchFamily="34" charset="0"/>
                <a:cs typeface="Arial" pitchFamily="34" charset="0"/>
              </a:rPr>
              <a:t>3 stvari kod mene </a:t>
            </a:r>
            <a:r>
              <a:rPr lang="vi-VN" sz="2600" b="1" dirty="0">
                <a:latin typeface="Arial" pitchFamily="34" charset="0"/>
                <a:cs typeface="Arial" pitchFamily="34" charset="0"/>
              </a:rPr>
              <a:t>koje se razlikuju od svih ostalih </a:t>
            </a:r>
            <a:r>
              <a:rPr lang="vi-VN" sz="2600" dirty="0">
                <a:latin typeface="Arial" pitchFamily="34" charset="0"/>
                <a:cs typeface="Arial" pitchFamily="34" charset="0"/>
              </a:rPr>
              <a:t>u ovoj grupi; </a:t>
            </a:r>
            <a:endParaRPr lang="hr-HR" sz="2600" dirty="0">
              <a:latin typeface="Arial" pitchFamily="34" charset="0"/>
              <a:cs typeface="Arial" pitchFamily="34" charset="0"/>
            </a:endParaRPr>
          </a:p>
          <a:p>
            <a:pPr lvl="1">
              <a:buFont typeface="Arial" panose="020B0604020202020204" pitchFamily="34" charset="0"/>
              <a:buChar char="•"/>
            </a:pPr>
            <a:r>
              <a:rPr lang="vi-VN" sz="2600" dirty="0">
                <a:latin typeface="Arial" pitchFamily="34" charset="0"/>
                <a:cs typeface="Arial" pitchFamily="34" charset="0"/>
              </a:rPr>
              <a:t>3 osobine </a:t>
            </a:r>
            <a:r>
              <a:rPr lang="vi-VN" sz="2600" b="1" dirty="0">
                <a:latin typeface="Arial" pitchFamily="34" charset="0"/>
                <a:cs typeface="Arial" pitchFamily="34" charset="0"/>
              </a:rPr>
              <a:t>koje imaju ljudi </a:t>
            </a:r>
            <a:r>
              <a:rPr lang="vi-VN" sz="2600" dirty="0">
                <a:latin typeface="Arial" pitchFamily="34" charset="0"/>
                <a:cs typeface="Arial" pitchFamily="34" charset="0"/>
              </a:rPr>
              <a:t>u ovoj sobi, a </a:t>
            </a:r>
            <a:r>
              <a:rPr lang="vi-VN" sz="2600" b="1" dirty="0">
                <a:latin typeface="Arial" pitchFamily="34" charset="0"/>
                <a:cs typeface="Arial" pitchFamily="34" charset="0"/>
              </a:rPr>
              <a:t>koje meni nedostaju.</a:t>
            </a:r>
            <a:r>
              <a:rPr lang="vi-VN" sz="2600" dirty="0">
                <a:latin typeface="Arial" pitchFamily="34" charset="0"/>
                <a:cs typeface="Arial" pitchFamily="34" charset="0"/>
              </a:rPr>
              <a:t>   </a:t>
            </a:r>
          </a:p>
          <a:p>
            <a:pPr>
              <a:buFont typeface="Wingdings" pitchFamily="2" charset="2"/>
              <a:buChar char="v"/>
            </a:pPr>
            <a:endParaRPr lang="en-US" sz="2800" dirty="0">
              <a:latin typeface="Arial" pitchFamily="34" charset="0"/>
              <a:cs typeface="Arial" pitchFamily="34" charset="0"/>
            </a:endParaRPr>
          </a:p>
          <a:p>
            <a:pPr>
              <a:buFont typeface="Wingdings" pitchFamily="2" charset="2"/>
              <a:buChar char="v"/>
            </a:pPr>
            <a:r>
              <a:rPr lang="vi-VN" sz="2800" dirty="0">
                <a:latin typeface="Arial" pitchFamily="34" charset="0"/>
                <a:cs typeface="Arial" pitchFamily="34" charset="0"/>
              </a:rPr>
              <a:t>Učesnicima se odmah kaže da će nakon toga uslijediti  razmjena u parovima o tome što je tko napisao, te da ta razmjena ostaje među njima.    </a:t>
            </a:r>
          </a:p>
          <a:p>
            <a:pPr>
              <a:buFont typeface="Wingdings" pitchFamily="2" charset="2"/>
              <a:buChar char="v"/>
            </a:pPr>
            <a:r>
              <a:rPr lang="vi-VN" sz="2800" b="1" dirty="0">
                <a:latin typeface="Arial" pitchFamily="34" charset="0"/>
                <a:cs typeface="Arial" pitchFamily="34" charset="0"/>
              </a:rPr>
              <a:t>Plenum: </a:t>
            </a:r>
            <a:r>
              <a:rPr lang="vi-VN" sz="2800" dirty="0">
                <a:latin typeface="Arial" pitchFamily="34" charset="0"/>
                <a:cs typeface="Arial" pitchFamily="34" charset="0"/>
              </a:rPr>
              <a:t>Kako vam je bilo? Što vam je bilo, lako, teško, </a:t>
            </a:r>
            <a:r>
              <a:rPr lang="vi-VN" sz="2700" dirty="0">
                <a:latin typeface="Arial" pitchFamily="34" charset="0"/>
                <a:cs typeface="Arial" pitchFamily="34" charset="0"/>
              </a:rPr>
              <a:t>zanimljivo?</a:t>
            </a:r>
            <a:endParaRPr lang="hr-HR" sz="2700" dirty="0">
              <a:latin typeface="Arial" pitchFamily="34" charset="0"/>
              <a:cs typeface="Arial" pitchFamily="34" charset="0"/>
            </a:endParaRPr>
          </a:p>
          <a:p>
            <a:pPr>
              <a:buFont typeface="Wingdings" pitchFamily="2" charset="2"/>
              <a:buChar char="v"/>
            </a:pPr>
            <a:endParaRPr lang="hr-H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ŠKOLA</a:t>
            </a:r>
          </a:p>
        </p:txBody>
      </p:sp>
      <p:sp>
        <p:nvSpPr>
          <p:cNvPr id="3" name="Content Placeholder 2"/>
          <p:cNvSpPr>
            <a:spLocks noGrp="1"/>
          </p:cNvSpPr>
          <p:nvPr>
            <p:ph idx="1"/>
          </p:nvPr>
        </p:nvSpPr>
        <p:spPr>
          <a:xfrm>
            <a:off x="1916280" y="1291804"/>
            <a:ext cx="6656248" cy="5209030"/>
          </a:xfrm>
        </p:spPr>
        <p:txBody>
          <a:bodyPr>
            <a:normAutofit/>
          </a:bodyPr>
          <a:lstStyle/>
          <a:p>
            <a:pPr>
              <a:buNone/>
            </a:pPr>
            <a:r>
              <a:rPr lang="hr-HR" dirty="0">
                <a:latin typeface="Arial" pitchFamily="34" charset="0"/>
                <a:cs typeface="Arial" pitchFamily="34" charset="0"/>
              </a:rPr>
              <a:t>    </a:t>
            </a:r>
          </a:p>
          <a:p>
            <a:pPr>
              <a:buFont typeface="Wingdings" pitchFamily="2" charset="2"/>
              <a:buChar char="v"/>
            </a:pPr>
            <a:r>
              <a:rPr lang="hr-HR" dirty="0">
                <a:latin typeface="Arial" pitchFamily="34" charset="0"/>
                <a:cs typeface="Arial" pitchFamily="34" charset="0"/>
              </a:rPr>
              <a:t>jedno od najvažnijih mjesta susreta sličnosti i razlika </a:t>
            </a:r>
          </a:p>
          <a:p>
            <a:pPr>
              <a:buFont typeface="Wingdings" pitchFamily="2" charset="2"/>
              <a:buChar char="v"/>
            </a:pPr>
            <a:r>
              <a:rPr lang="hr-HR" dirty="0">
                <a:latin typeface="Arial" pitchFamily="34" charset="0"/>
                <a:cs typeface="Arial" pitchFamily="34" charset="0"/>
              </a:rPr>
              <a:t>iznimna uloga u razvoju djece – ne samo i obrazovna već i odgojna </a:t>
            </a:r>
          </a:p>
          <a:p>
            <a:pPr>
              <a:buFont typeface="Wingdings" pitchFamily="2" charset="2"/>
              <a:buChar char="v"/>
            </a:pPr>
            <a:r>
              <a:rPr lang="hr-HR" dirty="0">
                <a:latin typeface="Arial" pitchFamily="34" charset="0"/>
                <a:cs typeface="Arial" pitchFamily="34" charset="0"/>
              </a:rPr>
              <a:t>uključuje djecu različitih sposobnosti, osobina i motivacije, iz različitih socijalnih i kulturnih sredina</a:t>
            </a:r>
            <a:r>
              <a:rPr lang="en-US" dirty="0">
                <a:latin typeface="Arial" pitchFamily="34" charset="0"/>
                <a:cs typeface="Arial" pitchFamily="34" charset="0"/>
              </a:rPr>
              <a:t>;</a:t>
            </a:r>
            <a:r>
              <a:rPr lang="hr-HR" dirty="0">
                <a:latin typeface="Arial" pitchFamily="34" charset="0"/>
                <a:cs typeface="Arial" pitchFamily="34" charset="0"/>
              </a:rPr>
              <a:t>  </a:t>
            </a:r>
          </a:p>
          <a:p>
            <a:pPr>
              <a:buFont typeface="Wingdings" pitchFamily="2" charset="2"/>
              <a:buChar char="v"/>
            </a:pPr>
            <a:r>
              <a:rPr lang="hr-HR" dirty="0">
                <a:latin typeface="Arial" pitchFamily="34" charset="0"/>
                <a:cs typeface="Arial" pitchFamily="34" charset="0"/>
              </a:rPr>
              <a:t>Uključuje  učitelje koji se također razlikuju u znanju, posvećenosti svom zvanju, sposobnostima, stavovima, motivima, podršci koju dobivaju u svom radu i sl.</a:t>
            </a:r>
          </a:p>
        </p:txBody>
      </p:sp>
      <p:pic>
        <p:nvPicPr>
          <p:cNvPr id="4098" name="Picture 2" descr="C:\Users\davor\Desktop\podijeljeno sudionicima RAZLIČITOSTI PREZENTACIJE\images (14).jpg"/>
          <p:cNvPicPr>
            <a:picLocks noGrp="1" noChangeAspect="1" noChangeArrowheads="1"/>
          </p:cNvPicPr>
          <p:nvPr>
            <p:ph sz="half" idx="4294967295"/>
          </p:nvPr>
        </p:nvPicPr>
        <p:blipFill>
          <a:blip r:embed="rId2" cstate="print"/>
          <a:srcRect/>
          <a:stretch>
            <a:fillRect/>
          </a:stretch>
        </p:blipFill>
        <p:spPr bwMode="auto">
          <a:xfrm>
            <a:off x="5868144" y="4581128"/>
            <a:ext cx="2447925" cy="1743075"/>
          </a:xfrm>
          <a:prstGeom prst="rect">
            <a:avLst/>
          </a:prstGeom>
          <a:noFill/>
        </p:spPr>
      </p:pic>
      <p:pic>
        <p:nvPicPr>
          <p:cNvPr id="4099" name="Picture 3" descr="C:\Users\davor\Desktop\podijeljeno sudionicima RAZLIČITOSTI PREZENTACIJE\images (12).jpg"/>
          <p:cNvPicPr>
            <a:picLocks noChangeAspect="1" noChangeArrowheads="1"/>
          </p:cNvPicPr>
          <p:nvPr/>
        </p:nvPicPr>
        <p:blipFill>
          <a:blip r:embed="rId3" cstate="print"/>
          <a:srcRect/>
          <a:stretch>
            <a:fillRect/>
          </a:stretch>
        </p:blipFill>
        <p:spPr bwMode="auto">
          <a:xfrm>
            <a:off x="2411760" y="4581128"/>
            <a:ext cx="2619375" cy="1743075"/>
          </a:xfrm>
          <a:prstGeom prst="rect">
            <a:avLst/>
          </a:prstGeom>
          <a:noFill/>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1432</TotalTime>
  <Words>3060</Words>
  <Application>Microsoft Office PowerPoint</Application>
  <PresentationFormat>Prikaz na zaslonu (4:3)</PresentationFormat>
  <Paragraphs>368</Paragraphs>
  <Slides>47</Slides>
  <Notes>6</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47</vt:i4>
      </vt:variant>
    </vt:vector>
  </HeadingPairs>
  <TitlesOfParts>
    <vt:vector size="54" baseType="lpstr">
      <vt:lpstr>Arial</vt:lpstr>
      <vt:lpstr>Calibri</vt:lpstr>
      <vt:lpstr>Century Gothic</vt:lpstr>
      <vt:lpstr>Courier New</vt:lpstr>
      <vt:lpstr>Wingdings</vt:lpstr>
      <vt:lpstr>Wingdings 3</vt:lpstr>
      <vt:lpstr>Wisp</vt:lpstr>
      <vt:lpstr>RAZLIČITI UČENICI-RAZLIČITE POTREBE ZA PODRŠKOM</vt:lpstr>
      <vt:lpstr>RAZLIČITOST</vt:lpstr>
      <vt:lpstr>RAZLIČITOST</vt:lpstr>
      <vt:lpstr>RAZLIČITOST</vt:lpstr>
      <vt:lpstr>RAZLIČITOST</vt:lpstr>
      <vt:lpstr>RAZLIČITOST</vt:lpstr>
      <vt:lpstr>RAZLIČITOST</vt:lpstr>
      <vt:lpstr>Radionica: Sličnosti i razlike</vt:lpstr>
      <vt:lpstr>ŠKOLA</vt:lpstr>
      <vt:lpstr>RAZLIČITOSTI I OSOBITOSTI</vt:lpstr>
      <vt:lpstr>SLUŠNA PERCEPCIJA</vt:lpstr>
      <vt:lpstr>Prilagodbe</vt:lpstr>
      <vt:lpstr>VIDNA PERCEPCIJA</vt:lpstr>
      <vt:lpstr>PRILAGODBE</vt:lpstr>
      <vt:lpstr>Pronađite  macu! (lijevo pri kraju ,sredina) </vt:lpstr>
      <vt:lpstr>MIŠLJENJE</vt:lpstr>
      <vt:lpstr>MIŠLJENJE</vt:lpstr>
      <vt:lpstr>PRILAGODBE</vt:lpstr>
      <vt:lpstr>PAMĆENJE  I ZAPAMĆIVANJE</vt:lpstr>
      <vt:lpstr>PRILAGODBE</vt:lpstr>
      <vt:lpstr>PowerPoint prezentacija</vt:lpstr>
      <vt:lpstr>PAŽNJA  I  KONCENTRACIJA </vt:lpstr>
      <vt:lpstr>PRILAGODBE</vt:lpstr>
      <vt:lpstr>TEŠKOĆE U KOMUNIKACIJI / GOVORU </vt:lpstr>
      <vt:lpstr>    </vt:lpstr>
      <vt:lpstr>PRILAGODBE</vt:lpstr>
      <vt:lpstr>TEŠKOĆE  U  MOTORIČKOJ  KOORDINACIJI  I  ORIJENTACIJI    </vt:lpstr>
      <vt:lpstr>PowerPoint prezentacija</vt:lpstr>
      <vt:lpstr>PRILAGODBE</vt:lpstr>
      <vt:lpstr>TEŠKOĆE  U  SOCIJALNIM  ODNOSIMA I   INTERAKCIJI</vt:lpstr>
      <vt:lpstr>PRILAGODBE</vt:lpstr>
      <vt:lpstr>PowerPoint prezentacija</vt:lpstr>
      <vt:lpstr>PowerPoint prezentacija</vt:lpstr>
      <vt:lpstr>PowerPoint prezentacija</vt:lpstr>
      <vt:lpstr>PowerPoint prezentacija</vt:lpstr>
      <vt:lpstr>INKLUZIVNA ŠKOLA</vt:lpstr>
      <vt:lpstr>UČENICI S TEŠKOĆAMA</vt:lpstr>
      <vt:lpstr>PowerPoint prezentacija</vt:lpstr>
      <vt:lpstr>PowerPoint prezentacija</vt:lpstr>
      <vt:lpstr>INDIVIDUALIZIRANI ODGOJNO- OBRAZOVNI PROGRAM</vt:lpstr>
      <vt:lpstr>Radionica: Koje su moje potrebe?</vt:lpstr>
      <vt:lpstr>Istraživanja  na temu inkluzije</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RAZLIČITI UČENICI-RAZLIČITE POTREBE ZA PODRŠKOM</dc:title>
  <dc:creator>davor zdunic</dc:creator>
  <cp:lastModifiedBy>Nevzeta Zdunić</cp:lastModifiedBy>
  <cp:revision>220</cp:revision>
  <dcterms:created xsi:type="dcterms:W3CDTF">2017-07-02T12:07:48Z</dcterms:created>
  <dcterms:modified xsi:type="dcterms:W3CDTF">2022-04-20T18:44:42Z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486949c8-3f87-4092-8e53-0072bc5ad295</vt:lpwstr>
  </property>
  <property fmtid="{D5CDD505-2E9C-101B-9397-08002B2CF9AE}" pid="3" name="Classification">
    <vt:lpwstr>TITUS_BL</vt:lpwstr>
  </property>
</Properties>
</file>