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3" r:id="rId1"/>
  </p:sldMasterIdLst>
  <p:sldIdLst>
    <p:sldId id="256" r:id="rId2"/>
    <p:sldId id="265" r:id="rId3"/>
    <p:sldId id="266" r:id="rId4"/>
    <p:sldId id="257" r:id="rId5"/>
    <p:sldId id="258" r:id="rId6"/>
    <p:sldId id="259" r:id="rId7"/>
    <p:sldId id="260" r:id="rId8"/>
    <p:sldId id="261" r:id="rId9"/>
    <p:sldId id="262" r:id="rId10"/>
    <p:sldId id="263" r:id="rId11"/>
    <p:sldId id="264"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296ACA-D52F-4B75-8B53-71D252A73B6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E1F706E-D451-44A7-B492-6BC461DCE652}">
      <dgm:prSet/>
      <dgm:spPr/>
      <dgm:t>
        <a:bodyPr/>
        <a:lstStyle/>
        <a:p>
          <a:r>
            <a:rPr lang="hr-HR" b="0" i="0" baseline="0"/>
            <a:t>Može biti verbalno dijete urednog razumijevanja i produkcije govora</a:t>
          </a:r>
          <a:endParaRPr lang="en-US"/>
        </a:p>
      </dgm:t>
    </dgm:pt>
    <dgm:pt modelId="{3A12270A-6E1E-457E-8D64-F6307975F083}" type="parTrans" cxnId="{D12C2CB6-20D7-4F36-8C24-3875945B8957}">
      <dgm:prSet/>
      <dgm:spPr/>
      <dgm:t>
        <a:bodyPr/>
        <a:lstStyle/>
        <a:p>
          <a:endParaRPr lang="en-US"/>
        </a:p>
      </dgm:t>
    </dgm:pt>
    <dgm:pt modelId="{5126A2C4-5A98-4F8A-A9B6-7648566FD23B}" type="sibTrans" cxnId="{D12C2CB6-20D7-4F36-8C24-3875945B8957}">
      <dgm:prSet/>
      <dgm:spPr/>
      <dgm:t>
        <a:bodyPr/>
        <a:lstStyle/>
        <a:p>
          <a:endParaRPr lang="en-US"/>
        </a:p>
      </dgm:t>
    </dgm:pt>
    <dgm:pt modelId="{A1753BCB-B8A7-4ECD-BE9E-DE55FF17A1B2}">
      <dgm:prSet/>
      <dgm:spPr/>
      <dgm:t>
        <a:bodyPr/>
        <a:lstStyle/>
        <a:p>
          <a:r>
            <a:rPr lang="hr-HR" b="0" i="0" baseline="0"/>
            <a:t>Može biti neverbalno bez teškoća razumijevanja jezika</a:t>
          </a:r>
          <a:endParaRPr lang="en-US"/>
        </a:p>
      </dgm:t>
    </dgm:pt>
    <dgm:pt modelId="{F52B799F-5604-46FE-B614-6262EE1CC460}" type="parTrans" cxnId="{14AC115E-1DA7-42DD-B762-2A4A068863C3}">
      <dgm:prSet/>
      <dgm:spPr/>
      <dgm:t>
        <a:bodyPr/>
        <a:lstStyle/>
        <a:p>
          <a:endParaRPr lang="en-US"/>
        </a:p>
      </dgm:t>
    </dgm:pt>
    <dgm:pt modelId="{D4097949-EBC2-4666-8262-67DFC9FD8168}" type="sibTrans" cxnId="{14AC115E-1DA7-42DD-B762-2A4A068863C3}">
      <dgm:prSet/>
      <dgm:spPr/>
      <dgm:t>
        <a:bodyPr/>
        <a:lstStyle/>
        <a:p>
          <a:endParaRPr lang="en-US"/>
        </a:p>
      </dgm:t>
    </dgm:pt>
    <dgm:pt modelId="{14AE281F-FCA1-4FFF-B13C-A84769EC90AF}">
      <dgm:prSet/>
      <dgm:spPr/>
      <dgm:t>
        <a:bodyPr/>
        <a:lstStyle/>
        <a:p>
          <a:r>
            <a:rPr lang="hr-HR" b="0" i="0" baseline="0"/>
            <a:t>Može biti verbalno ali sa značajnim teškoćama razumijevanja </a:t>
          </a:r>
          <a:endParaRPr lang="en-US"/>
        </a:p>
      </dgm:t>
    </dgm:pt>
    <dgm:pt modelId="{DDF83B9D-7DDA-4270-9662-BC7DE497AEFF}" type="parTrans" cxnId="{51201119-BAE1-483C-91C2-8EB2ED9E9DAB}">
      <dgm:prSet/>
      <dgm:spPr/>
      <dgm:t>
        <a:bodyPr/>
        <a:lstStyle/>
        <a:p>
          <a:endParaRPr lang="en-US"/>
        </a:p>
      </dgm:t>
    </dgm:pt>
    <dgm:pt modelId="{29A1A532-F98D-466B-A04C-577E87CAFD48}" type="sibTrans" cxnId="{51201119-BAE1-483C-91C2-8EB2ED9E9DAB}">
      <dgm:prSet/>
      <dgm:spPr/>
      <dgm:t>
        <a:bodyPr/>
        <a:lstStyle/>
        <a:p>
          <a:endParaRPr lang="en-US"/>
        </a:p>
      </dgm:t>
    </dgm:pt>
    <dgm:pt modelId="{F252F678-236D-4FCD-A08E-1C715CEF19E1}">
      <dgm:prSet/>
      <dgm:spPr/>
      <dgm:t>
        <a:bodyPr/>
        <a:lstStyle/>
        <a:p>
          <a:r>
            <a:rPr lang="hr-HR" b="0" i="0" baseline="0"/>
            <a:t>Može biti verbalno ali sa značajnim teškoćama jezične produkcije</a:t>
          </a:r>
          <a:endParaRPr lang="en-US"/>
        </a:p>
      </dgm:t>
    </dgm:pt>
    <dgm:pt modelId="{01CAAD96-3C12-47E7-A821-D2E6C9E840EF}" type="parTrans" cxnId="{6EA40234-FF6E-4675-AAF3-2BCE62698EBA}">
      <dgm:prSet/>
      <dgm:spPr/>
      <dgm:t>
        <a:bodyPr/>
        <a:lstStyle/>
        <a:p>
          <a:endParaRPr lang="en-US"/>
        </a:p>
      </dgm:t>
    </dgm:pt>
    <dgm:pt modelId="{B4F6D1F8-C9BC-494E-9C11-730679B87075}" type="sibTrans" cxnId="{6EA40234-FF6E-4675-AAF3-2BCE62698EBA}">
      <dgm:prSet/>
      <dgm:spPr/>
      <dgm:t>
        <a:bodyPr/>
        <a:lstStyle/>
        <a:p>
          <a:endParaRPr lang="en-US"/>
        </a:p>
      </dgm:t>
    </dgm:pt>
    <dgm:pt modelId="{06969E34-B794-41AE-A6A5-09126E181EDB}">
      <dgm:prSet/>
      <dgm:spPr/>
      <dgm:t>
        <a:bodyPr/>
        <a:lstStyle/>
        <a:p>
          <a:r>
            <a:rPr lang="hr-HR" b="0" i="0" baseline="0"/>
            <a:t>Može biti neverbalno sa značajnim teškoćama razumijevanja</a:t>
          </a:r>
          <a:endParaRPr lang="en-US"/>
        </a:p>
      </dgm:t>
    </dgm:pt>
    <dgm:pt modelId="{A8F0D8C0-9013-48BC-8058-5EAE068584FB}" type="parTrans" cxnId="{105BD17C-C8D6-446E-A473-B7F3F5D1EAC7}">
      <dgm:prSet/>
      <dgm:spPr/>
      <dgm:t>
        <a:bodyPr/>
        <a:lstStyle/>
        <a:p>
          <a:endParaRPr lang="en-US"/>
        </a:p>
      </dgm:t>
    </dgm:pt>
    <dgm:pt modelId="{7DFD3BDB-8B68-45E1-9C04-18904BC9BD6B}" type="sibTrans" cxnId="{105BD17C-C8D6-446E-A473-B7F3F5D1EAC7}">
      <dgm:prSet/>
      <dgm:spPr/>
      <dgm:t>
        <a:bodyPr/>
        <a:lstStyle/>
        <a:p>
          <a:endParaRPr lang="en-US"/>
        </a:p>
      </dgm:t>
    </dgm:pt>
    <dgm:pt modelId="{64EA1007-2B21-41D4-92F3-E45D9EFE7B1D}" type="pres">
      <dgm:prSet presAssocID="{68296ACA-D52F-4B75-8B53-71D252A73B66}" presName="linear" presStyleCnt="0">
        <dgm:presLayoutVars>
          <dgm:animLvl val="lvl"/>
          <dgm:resizeHandles val="exact"/>
        </dgm:presLayoutVars>
      </dgm:prSet>
      <dgm:spPr/>
      <dgm:t>
        <a:bodyPr/>
        <a:lstStyle/>
        <a:p>
          <a:endParaRPr lang="hr-HR"/>
        </a:p>
      </dgm:t>
    </dgm:pt>
    <dgm:pt modelId="{DF4CECAF-E51E-4067-91E0-57845DE5F421}" type="pres">
      <dgm:prSet presAssocID="{EE1F706E-D451-44A7-B492-6BC461DCE652}" presName="parentText" presStyleLbl="node1" presStyleIdx="0" presStyleCnt="5">
        <dgm:presLayoutVars>
          <dgm:chMax val="0"/>
          <dgm:bulletEnabled val="1"/>
        </dgm:presLayoutVars>
      </dgm:prSet>
      <dgm:spPr/>
      <dgm:t>
        <a:bodyPr/>
        <a:lstStyle/>
        <a:p>
          <a:endParaRPr lang="hr-HR"/>
        </a:p>
      </dgm:t>
    </dgm:pt>
    <dgm:pt modelId="{6B4F563A-7D4F-4447-BB81-566C8AD4910B}" type="pres">
      <dgm:prSet presAssocID="{5126A2C4-5A98-4F8A-A9B6-7648566FD23B}" presName="spacer" presStyleCnt="0"/>
      <dgm:spPr/>
    </dgm:pt>
    <dgm:pt modelId="{9BE0F5F3-D062-47A3-9403-BF427C94AE37}" type="pres">
      <dgm:prSet presAssocID="{A1753BCB-B8A7-4ECD-BE9E-DE55FF17A1B2}" presName="parentText" presStyleLbl="node1" presStyleIdx="1" presStyleCnt="5">
        <dgm:presLayoutVars>
          <dgm:chMax val="0"/>
          <dgm:bulletEnabled val="1"/>
        </dgm:presLayoutVars>
      </dgm:prSet>
      <dgm:spPr/>
      <dgm:t>
        <a:bodyPr/>
        <a:lstStyle/>
        <a:p>
          <a:endParaRPr lang="hr-HR"/>
        </a:p>
      </dgm:t>
    </dgm:pt>
    <dgm:pt modelId="{8F50ED85-999D-4B4C-B93D-F4D8CA086D74}" type="pres">
      <dgm:prSet presAssocID="{D4097949-EBC2-4666-8262-67DFC9FD8168}" presName="spacer" presStyleCnt="0"/>
      <dgm:spPr/>
    </dgm:pt>
    <dgm:pt modelId="{8B438D8F-8773-4E29-ACA1-A7517E7D9706}" type="pres">
      <dgm:prSet presAssocID="{14AE281F-FCA1-4FFF-B13C-A84769EC90AF}" presName="parentText" presStyleLbl="node1" presStyleIdx="2" presStyleCnt="5">
        <dgm:presLayoutVars>
          <dgm:chMax val="0"/>
          <dgm:bulletEnabled val="1"/>
        </dgm:presLayoutVars>
      </dgm:prSet>
      <dgm:spPr/>
      <dgm:t>
        <a:bodyPr/>
        <a:lstStyle/>
        <a:p>
          <a:endParaRPr lang="hr-HR"/>
        </a:p>
      </dgm:t>
    </dgm:pt>
    <dgm:pt modelId="{369B8C4B-039E-4668-BA95-72E401526A0B}" type="pres">
      <dgm:prSet presAssocID="{29A1A532-F98D-466B-A04C-577E87CAFD48}" presName="spacer" presStyleCnt="0"/>
      <dgm:spPr/>
    </dgm:pt>
    <dgm:pt modelId="{61737D7D-3C5E-42DD-B922-F88D420BBC6E}" type="pres">
      <dgm:prSet presAssocID="{F252F678-236D-4FCD-A08E-1C715CEF19E1}" presName="parentText" presStyleLbl="node1" presStyleIdx="3" presStyleCnt="5">
        <dgm:presLayoutVars>
          <dgm:chMax val="0"/>
          <dgm:bulletEnabled val="1"/>
        </dgm:presLayoutVars>
      </dgm:prSet>
      <dgm:spPr/>
      <dgm:t>
        <a:bodyPr/>
        <a:lstStyle/>
        <a:p>
          <a:endParaRPr lang="hr-HR"/>
        </a:p>
      </dgm:t>
    </dgm:pt>
    <dgm:pt modelId="{2348823E-0BBB-4B5B-8310-AD1503196849}" type="pres">
      <dgm:prSet presAssocID="{B4F6D1F8-C9BC-494E-9C11-730679B87075}" presName="spacer" presStyleCnt="0"/>
      <dgm:spPr/>
    </dgm:pt>
    <dgm:pt modelId="{6C9D7FF1-1731-410A-9015-CB09FAA1FA39}" type="pres">
      <dgm:prSet presAssocID="{06969E34-B794-41AE-A6A5-09126E181EDB}" presName="parentText" presStyleLbl="node1" presStyleIdx="4" presStyleCnt="5">
        <dgm:presLayoutVars>
          <dgm:chMax val="0"/>
          <dgm:bulletEnabled val="1"/>
        </dgm:presLayoutVars>
      </dgm:prSet>
      <dgm:spPr/>
      <dgm:t>
        <a:bodyPr/>
        <a:lstStyle/>
        <a:p>
          <a:endParaRPr lang="hr-HR"/>
        </a:p>
      </dgm:t>
    </dgm:pt>
  </dgm:ptLst>
  <dgm:cxnLst>
    <dgm:cxn modelId="{50D2C8FA-D73A-4D3D-9058-A8599815079E}" type="presOf" srcId="{A1753BCB-B8A7-4ECD-BE9E-DE55FF17A1B2}" destId="{9BE0F5F3-D062-47A3-9403-BF427C94AE37}" srcOrd="0" destOrd="0" presId="urn:microsoft.com/office/officeart/2005/8/layout/vList2"/>
    <dgm:cxn modelId="{0FEE608E-97EC-43CF-95B1-CE96C3801832}" type="presOf" srcId="{EE1F706E-D451-44A7-B492-6BC461DCE652}" destId="{DF4CECAF-E51E-4067-91E0-57845DE5F421}" srcOrd="0" destOrd="0" presId="urn:microsoft.com/office/officeart/2005/8/layout/vList2"/>
    <dgm:cxn modelId="{17AF217A-9B52-49A8-A1FC-9A38198E1166}" type="presOf" srcId="{F252F678-236D-4FCD-A08E-1C715CEF19E1}" destId="{61737D7D-3C5E-42DD-B922-F88D420BBC6E}" srcOrd="0" destOrd="0" presId="urn:microsoft.com/office/officeart/2005/8/layout/vList2"/>
    <dgm:cxn modelId="{DD00F21E-4214-4B64-9AD9-54520776FD86}" type="presOf" srcId="{68296ACA-D52F-4B75-8B53-71D252A73B66}" destId="{64EA1007-2B21-41D4-92F3-E45D9EFE7B1D}" srcOrd="0" destOrd="0" presId="urn:microsoft.com/office/officeart/2005/8/layout/vList2"/>
    <dgm:cxn modelId="{D12C2CB6-20D7-4F36-8C24-3875945B8957}" srcId="{68296ACA-D52F-4B75-8B53-71D252A73B66}" destId="{EE1F706E-D451-44A7-B492-6BC461DCE652}" srcOrd="0" destOrd="0" parTransId="{3A12270A-6E1E-457E-8D64-F6307975F083}" sibTransId="{5126A2C4-5A98-4F8A-A9B6-7648566FD23B}"/>
    <dgm:cxn modelId="{0D8E5C87-5F9B-4663-B694-69185471CC5C}" type="presOf" srcId="{06969E34-B794-41AE-A6A5-09126E181EDB}" destId="{6C9D7FF1-1731-410A-9015-CB09FAA1FA39}" srcOrd="0" destOrd="0" presId="urn:microsoft.com/office/officeart/2005/8/layout/vList2"/>
    <dgm:cxn modelId="{105BD17C-C8D6-446E-A473-B7F3F5D1EAC7}" srcId="{68296ACA-D52F-4B75-8B53-71D252A73B66}" destId="{06969E34-B794-41AE-A6A5-09126E181EDB}" srcOrd="4" destOrd="0" parTransId="{A8F0D8C0-9013-48BC-8058-5EAE068584FB}" sibTransId="{7DFD3BDB-8B68-45E1-9C04-18904BC9BD6B}"/>
    <dgm:cxn modelId="{14AC115E-1DA7-42DD-B762-2A4A068863C3}" srcId="{68296ACA-D52F-4B75-8B53-71D252A73B66}" destId="{A1753BCB-B8A7-4ECD-BE9E-DE55FF17A1B2}" srcOrd="1" destOrd="0" parTransId="{F52B799F-5604-46FE-B614-6262EE1CC460}" sibTransId="{D4097949-EBC2-4666-8262-67DFC9FD8168}"/>
    <dgm:cxn modelId="{51201119-BAE1-483C-91C2-8EB2ED9E9DAB}" srcId="{68296ACA-D52F-4B75-8B53-71D252A73B66}" destId="{14AE281F-FCA1-4FFF-B13C-A84769EC90AF}" srcOrd="2" destOrd="0" parTransId="{DDF83B9D-7DDA-4270-9662-BC7DE497AEFF}" sibTransId="{29A1A532-F98D-466B-A04C-577E87CAFD48}"/>
    <dgm:cxn modelId="{30FD4C1D-7F43-44E3-9AAF-01F595FBB64F}" type="presOf" srcId="{14AE281F-FCA1-4FFF-B13C-A84769EC90AF}" destId="{8B438D8F-8773-4E29-ACA1-A7517E7D9706}" srcOrd="0" destOrd="0" presId="urn:microsoft.com/office/officeart/2005/8/layout/vList2"/>
    <dgm:cxn modelId="{6EA40234-FF6E-4675-AAF3-2BCE62698EBA}" srcId="{68296ACA-D52F-4B75-8B53-71D252A73B66}" destId="{F252F678-236D-4FCD-A08E-1C715CEF19E1}" srcOrd="3" destOrd="0" parTransId="{01CAAD96-3C12-47E7-A821-D2E6C9E840EF}" sibTransId="{B4F6D1F8-C9BC-494E-9C11-730679B87075}"/>
    <dgm:cxn modelId="{AF64375A-54F3-4950-A4A1-621E087121D7}" type="presParOf" srcId="{64EA1007-2B21-41D4-92F3-E45D9EFE7B1D}" destId="{DF4CECAF-E51E-4067-91E0-57845DE5F421}" srcOrd="0" destOrd="0" presId="urn:microsoft.com/office/officeart/2005/8/layout/vList2"/>
    <dgm:cxn modelId="{D37CFAD9-87AA-40CA-8A98-A7681CD32226}" type="presParOf" srcId="{64EA1007-2B21-41D4-92F3-E45D9EFE7B1D}" destId="{6B4F563A-7D4F-4447-BB81-566C8AD4910B}" srcOrd="1" destOrd="0" presId="urn:microsoft.com/office/officeart/2005/8/layout/vList2"/>
    <dgm:cxn modelId="{CE08676A-A0D8-459D-B181-68C149269E6A}" type="presParOf" srcId="{64EA1007-2B21-41D4-92F3-E45D9EFE7B1D}" destId="{9BE0F5F3-D062-47A3-9403-BF427C94AE37}" srcOrd="2" destOrd="0" presId="urn:microsoft.com/office/officeart/2005/8/layout/vList2"/>
    <dgm:cxn modelId="{6549AD59-89F8-4476-8F49-FD2273B73934}" type="presParOf" srcId="{64EA1007-2B21-41D4-92F3-E45D9EFE7B1D}" destId="{8F50ED85-999D-4B4C-B93D-F4D8CA086D74}" srcOrd="3" destOrd="0" presId="urn:microsoft.com/office/officeart/2005/8/layout/vList2"/>
    <dgm:cxn modelId="{02E6508A-1FD6-467D-B95C-DB08C9D342EC}" type="presParOf" srcId="{64EA1007-2B21-41D4-92F3-E45D9EFE7B1D}" destId="{8B438D8F-8773-4E29-ACA1-A7517E7D9706}" srcOrd="4" destOrd="0" presId="urn:microsoft.com/office/officeart/2005/8/layout/vList2"/>
    <dgm:cxn modelId="{359558D4-66F9-4A67-9700-0C8E9AB22E0B}" type="presParOf" srcId="{64EA1007-2B21-41D4-92F3-E45D9EFE7B1D}" destId="{369B8C4B-039E-4668-BA95-72E401526A0B}" srcOrd="5" destOrd="0" presId="urn:microsoft.com/office/officeart/2005/8/layout/vList2"/>
    <dgm:cxn modelId="{6238BBF2-D50F-4CC3-882E-7CC17912B78C}" type="presParOf" srcId="{64EA1007-2B21-41D4-92F3-E45D9EFE7B1D}" destId="{61737D7D-3C5E-42DD-B922-F88D420BBC6E}" srcOrd="6" destOrd="0" presId="urn:microsoft.com/office/officeart/2005/8/layout/vList2"/>
    <dgm:cxn modelId="{D7C5EC40-AE02-4688-B3D2-C9A9AD97E449}" type="presParOf" srcId="{64EA1007-2B21-41D4-92F3-E45D9EFE7B1D}" destId="{2348823E-0BBB-4B5B-8310-AD1503196849}" srcOrd="7" destOrd="0" presId="urn:microsoft.com/office/officeart/2005/8/layout/vList2"/>
    <dgm:cxn modelId="{F84A70A8-6397-4886-819F-7034346A1F88}" type="presParOf" srcId="{64EA1007-2B21-41D4-92F3-E45D9EFE7B1D}" destId="{6C9D7FF1-1731-410A-9015-CB09FAA1FA3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949920-30BA-4209-AB6C-767166D84982}"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5514B855-506D-44ED-A793-32E427CB608A}">
      <dgm:prSet/>
      <dgm:spPr/>
      <dgm:t>
        <a:bodyPr/>
        <a:lstStyle/>
        <a:p>
          <a:r>
            <a:rPr lang="hr-HR" dirty="0"/>
            <a:t>Važno je što češće koristiti pohvalu za trud i poštivanje dogovora te konkretno navesti situacije za koje ga se pohvaljuje.</a:t>
          </a:r>
          <a:endParaRPr lang="en-US" dirty="0"/>
        </a:p>
      </dgm:t>
    </dgm:pt>
    <dgm:pt modelId="{DD5597C5-A629-4B80-86A0-353B49933AAB}" type="parTrans" cxnId="{CA1D657A-C4C3-4D0B-8A47-27213837066D}">
      <dgm:prSet/>
      <dgm:spPr/>
      <dgm:t>
        <a:bodyPr/>
        <a:lstStyle/>
        <a:p>
          <a:endParaRPr lang="en-US"/>
        </a:p>
      </dgm:t>
    </dgm:pt>
    <dgm:pt modelId="{0EF1981D-55CF-41EC-8459-C704F9C0307C}" type="sibTrans" cxnId="{CA1D657A-C4C3-4D0B-8A47-27213837066D}">
      <dgm:prSet/>
      <dgm:spPr/>
      <dgm:t>
        <a:bodyPr/>
        <a:lstStyle/>
        <a:p>
          <a:endParaRPr lang="en-US"/>
        </a:p>
      </dgm:t>
    </dgm:pt>
    <dgm:pt modelId="{835C1F43-DBBC-4ADB-87DA-C78EA026C04E}">
      <dgm:prSet/>
      <dgm:spPr/>
      <dgm:t>
        <a:bodyPr/>
        <a:lstStyle/>
        <a:p>
          <a:r>
            <a:rPr lang="hr-HR"/>
            <a:t>Poželjno je češće kratko potaknuti dječaka na rad kako bi mu se privukla pažnja, ako dječak ima podršku pomoćnika to je njegova uloga, uz uvažavanje bioloških ograničenja (omogućiti predah, nije dobro neprestano „pritiskati“ dječaka na usmjeravanje pažnje).</a:t>
          </a:r>
          <a:endParaRPr lang="en-US"/>
        </a:p>
      </dgm:t>
    </dgm:pt>
    <dgm:pt modelId="{5EFD5AE1-936A-4D44-8988-E8F803EBC14A}" type="parTrans" cxnId="{FBCF2030-F64C-413F-825E-1461A57113FE}">
      <dgm:prSet/>
      <dgm:spPr/>
      <dgm:t>
        <a:bodyPr/>
        <a:lstStyle/>
        <a:p>
          <a:endParaRPr lang="en-US"/>
        </a:p>
      </dgm:t>
    </dgm:pt>
    <dgm:pt modelId="{171E1A14-5EED-432A-8569-13D7BECE1142}" type="sibTrans" cxnId="{FBCF2030-F64C-413F-825E-1461A57113FE}">
      <dgm:prSet/>
      <dgm:spPr/>
      <dgm:t>
        <a:bodyPr/>
        <a:lstStyle/>
        <a:p>
          <a:endParaRPr lang="en-US"/>
        </a:p>
      </dgm:t>
    </dgm:pt>
    <dgm:pt modelId="{EFD857A5-EF69-4610-B0E0-9C99E49DAC26}">
      <dgm:prSet/>
      <dgm:spPr/>
      <dgm:t>
        <a:bodyPr/>
        <a:lstStyle/>
        <a:p>
          <a:r>
            <a:rPr lang="hr-HR"/>
            <a:t>Uvažiti poteškoće u organizaciji zbog čega ga je potrebno potaknuti da npr. izvadi pribor za rad ili da ga spremi (to je važna podrška pomoćnika). </a:t>
          </a:r>
          <a:endParaRPr lang="en-US"/>
        </a:p>
      </dgm:t>
    </dgm:pt>
    <dgm:pt modelId="{E311548E-224B-4853-9B91-058B16633B49}" type="parTrans" cxnId="{85C609F3-2064-4C30-A67A-358B4144803D}">
      <dgm:prSet/>
      <dgm:spPr/>
      <dgm:t>
        <a:bodyPr/>
        <a:lstStyle/>
        <a:p>
          <a:endParaRPr lang="en-US"/>
        </a:p>
      </dgm:t>
    </dgm:pt>
    <dgm:pt modelId="{8C96E4FA-15C0-4381-A42D-0D92711CE0E8}" type="sibTrans" cxnId="{85C609F3-2064-4C30-A67A-358B4144803D}">
      <dgm:prSet/>
      <dgm:spPr/>
      <dgm:t>
        <a:bodyPr/>
        <a:lstStyle/>
        <a:p>
          <a:endParaRPr lang="en-US"/>
        </a:p>
      </dgm:t>
    </dgm:pt>
    <dgm:pt modelId="{04DCE9E9-4776-4788-816E-9F4F1262706F}">
      <dgm:prSet/>
      <dgm:spPr/>
      <dgm:t>
        <a:bodyPr/>
        <a:lstStyle/>
        <a:p>
          <a:r>
            <a:rPr lang="hr-HR"/>
            <a:t>Prije davanja upute potrebno je privući pažnju učenika, izbjegavati davanje više verbalnih uputa u isto vrijeme.</a:t>
          </a:r>
          <a:endParaRPr lang="en-US"/>
        </a:p>
      </dgm:t>
    </dgm:pt>
    <dgm:pt modelId="{D5D63425-73E5-492D-A9F2-D51C13120E5C}" type="parTrans" cxnId="{ACB16D98-3F87-4207-AEA0-83FA02FA78A5}">
      <dgm:prSet/>
      <dgm:spPr/>
      <dgm:t>
        <a:bodyPr/>
        <a:lstStyle/>
        <a:p>
          <a:endParaRPr lang="en-US"/>
        </a:p>
      </dgm:t>
    </dgm:pt>
    <dgm:pt modelId="{D8722DE7-4701-4C0F-915E-D04242591E4B}" type="sibTrans" cxnId="{ACB16D98-3F87-4207-AEA0-83FA02FA78A5}">
      <dgm:prSet/>
      <dgm:spPr/>
      <dgm:t>
        <a:bodyPr/>
        <a:lstStyle/>
        <a:p>
          <a:endParaRPr lang="en-US"/>
        </a:p>
      </dgm:t>
    </dgm:pt>
    <dgm:pt modelId="{6FAC79B8-10BD-490C-9003-629071E76C52}">
      <dgm:prSet/>
      <dgm:spPr/>
      <dgm:t>
        <a:bodyPr/>
        <a:lstStyle/>
        <a:p>
          <a:r>
            <a:rPr lang="hr-HR"/>
            <a:t>Provjeriti je li učenik zabilježio obaveze (npr. domaću zadaću), potaknuti ga da zabilježi ili pomoćnik može zabilježiti.</a:t>
          </a:r>
          <a:endParaRPr lang="en-US"/>
        </a:p>
      </dgm:t>
    </dgm:pt>
    <dgm:pt modelId="{56DF4EB7-7C06-4C8E-810D-C8B32993969D}" type="parTrans" cxnId="{139D91BB-DC8D-4E27-9604-CBCCA40558C3}">
      <dgm:prSet/>
      <dgm:spPr/>
      <dgm:t>
        <a:bodyPr/>
        <a:lstStyle/>
        <a:p>
          <a:endParaRPr lang="en-US"/>
        </a:p>
      </dgm:t>
    </dgm:pt>
    <dgm:pt modelId="{4B1661F7-507B-48D7-BB64-1C47D005432C}" type="sibTrans" cxnId="{139D91BB-DC8D-4E27-9604-CBCCA40558C3}">
      <dgm:prSet/>
      <dgm:spPr/>
      <dgm:t>
        <a:bodyPr/>
        <a:lstStyle/>
        <a:p>
          <a:endParaRPr lang="en-US"/>
        </a:p>
      </dgm:t>
    </dgm:pt>
    <dgm:pt modelId="{13B0AA7B-0038-40B6-B039-449909F0732B}">
      <dgm:prSet/>
      <dgm:spPr/>
      <dgm:t>
        <a:bodyPr/>
        <a:lstStyle/>
        <a:p>
          <a:r>
            <a:rPr lang="hr-HR"/>
            <a:t>Učenik može postići dobre rezultate ako se zahtijeva usmjerenost samo na jedno područje, odnosno ako se ne zahtijeva da se pažnja dijeli na više situacija, ako je za to područje ili sadržaj motiviran te ako se smanji ometanje iz okoline.</a:t>
          </a:r>
          <a:endParaRPr lang="en-US"/>
        </a:p>
      </dgm:t>
    </dgm:pt>
    <dgm:pt modelId="{DE3E0761-7BA4-4484-982A-795818D930A8}" type="parTrans" cxnId="{B0A69263-764C-4CF3-8F96-6D62889A7FBE}">
      <dgm:prSet/>
      <dgm:spPr/>
      <dgm:t>
        <a:bodyPr/>
        <a:lstStyle/>
        <a:p>
          <a:endParaRPr lang="en-US"/>
        </a:p>
      </dgm:t>
    </dgm:pt>
    <dgm:pt modelId="{FD879B36-2D3F-4A27-934F-C23A8432CF1B}" type="sibTrans" cxnId="{B0A69263-764C-4CF3-8F96-6D62889A7FBE}">
      <dgm:prSet/>
      <dgm:spPr/>
      <dgm:t>
        <a:bodyPr/>
        <a:lstStyle/>
        <a:p>
          <a:endParaRPr lang="en-US"/>
        </a:p>
      </dgm:t>
    </dgm:pt>
    <dgm:pt modelId="{0752A1CA-A5B3-41E2-A9B8-4E5CA1B30727}">
      <dgm:prSet/>
      <dgm:spPr/>
      <dgm:t>
        <a:bodyPr/>
        <a:lstStyle/>
        <a:p>
          <a:r>
            <a:rPr lang="hr-HR"/>
            <a:t>Uvažiti teškoće kod prepisivanja s ploče, odnosno situacija gdje se pažnja dijeli u isto vrijeme na više zadataka te dogovoriti načine da se učeniku osigura materijal s nastavnim gradivom koje nije uspio do kraja prepisati (npr. isprintati plan ploče koji će zalijepiti u bilježnicu) ili pomoćnik može pomoći kod prepisivanja.</a:t>
          </a:r>
          <a:endParaRPr lang="en-US"/>
        </a:p>
      </dgm:t>
    </dgm:pt>
    <dgm:pt modelId="{E07A0800-294C-4EE3-AFE1-9D885F4C4391}" type="parTrans" cxnId="{9C1917EA-42F8-4B07-B8E7-E9ADC6298AC8}">
      <dgm:prSet/>
      <dgm:spPr/>
      <dgm:t>
        <a:bodyPr/>
        <a:lstStyle/>
        <a:p>
          <a:endParaRPr lang="en-US"/>
        </a:p>
      </dgm:t>
    </dgm:pt>
    <dgm:pt modelId="{BB2B28E2-AF7F-4664-A0BC-CFCAC3614455}" type="sibTrans" cxnId="{9C1917EA-42F8-4B07-B8E7-E9ADC6298AC8}">
      <dgm:prSet/>
      <dgm:spPr/>
      <dgm:t>
        <a:bodyPr/>
        <a:lstStyle/>
        <a:p>
          <a:endParaRPr lang="en-US"/>
        </a:p>
      </dgm:t>
    </dgm:pt>
    <dgm:pt modelId="{0BD12563-4EB5-4953-A5F1-249C9F19AFDE}">
      <dgm:prSet/>
      <dgm:spPr/>
      <dgm:t>
        <a:bodyPr/>
        <a:lstStyle/>
        <a:p>
          <a:r>
            <a:rPr lang="hr-HR"/>
            <a:t>Zbog primijećene povremene brzopletosti savjetuje se potaknuti učenika da za vrijeme rada provjeri urađeno. </a:t>
          </a:r>
          <a:endParaRPr lang="en-US"/>
        </a:p>
      </dgm:t>
    </dgm:pt>
    <dgm:pt modelId="{DC7BD22F-C3DB-4084-B1EA-AF52FCBD2F4E}" type="parTrans" cxnId="{ED05833C-7FF3-487D-8567-ABC4FE95937E}">
      <dgm:prSet/>
      <dgm:spPr/>
      <dgm:t>
        <a:bodyPr/>
        <a:lstStyle/>
        <a:p>
          <a:endParaRPr lang="en-US"/>
        </a:p>
      </dgm:t>
    </dgm:pt>
    <dgm:pt modelId="{0E083988-AA55-486B-948F-B7B7B714F3CA}" type="sibTrans" cxnId="{ED05833C-7FF3-487D-8567-ABC4FE95937E}">
      <dgm:prSet/>
      <dgm:spPr/>
      <dgm:t>
        <a:bodyPr/>
        <a:lstStyle/>
        <a:p>
          <a:endParaRPr lang="en-US"/>
        </a:p>
      </dgm:t>
    </dgm:pt>
    <dgm:pt modelId="{2FC2B85F-91CB-4144-833B-B17AFA4E2800}">
      <dgm:prSet/>
      <dgm:spPr/>
      <dgm:t>
        <a:bodyPr/>
        <a:lstStyle/>
        <a:p>
          <a:r>
            <a:rPr lang="hr-HR"/>
            <a:t>Ako se ocjene usmenog i pismenog dijela ispita bitno razlikuju, uvažiti bolju ocjenu; upozoriti na greške iz brzopletosti </a:t>
          </a:r>
          <a:endParaRPr lang="en-US"/>
        </a:p>
      </dgm:t>
    </dgm:pt>
    <dgm:pt modelId="{4D9F3D4F-7101-4C29-BD40-9ACC5048F460}" type="parTrans" cxnId="{EC9A7AC9-B5C0-4A29-9311-51757F8D651E}">
      <dgm:prSet/>
      <dgm:spPr/>
      <dgm:t>
        <a:bodyPr/>
        <a:lstStyle/>
        <a:p>
          <a:endParaRPr lang="en-US"/>
        </a:p>
      </dgm:t>
    </dgm:pt>
    <dgm:pt modelId="{F1C12A77-A74D-41E5-A417-F669426F01F3}" type="sibTrans" cxnId="{EC9A7AC9-B5C0-4A29-9311-51757F8D651E}">
      <dgm:prSet/>
      <dgm:spPr/>
      <dgm:t>
        <a:bodyPr/>
        <a:lstStyle/>
        <a:p>
          <a:endParaRPr lang="en-US"/>
        </a:p>
      </dgm:t>
    </dgm:pt>
    <dgm:pt modelId="{9F15AE74-4E5F-4010-A29F-EEA4327ED846}">
      <dgm:prSet/>
      <dgm:spPr/>
      <dgm:t>
        <a:bodyPr/>
        <a:lstStyle/>
        <a:p>
          <a:r>
            <a:rPr lang="hr-HR"/>
            <a:t>Izbjegavati ocjenjivati urednost bilježnice i rukopis.</a:t>
          </a:r>
          <a:endParaRPr lang="en-US"/>
        </a:p>
      </dgm:t>
    </dgm:pt>
    <dgm:pt modelId="{38B01AA4-761E-41B4-85CA-F674F79BAE00}" type="parTrans" cxnId="{120EB381-4B5E-4E9E-BBB8-171930C063CA}">
      <dgm:prSet/>
      <dgm:spPr/>
      <dgm:t>
        <a:bodyPr/>
        <a:lstStyle/>
        <a:p>
          <a:endParaRPr lang="en-US"/>
        </a:p>
      </dgm:t>
    </dgm:pt>
    <dgm:pt modelId="{E62B2901-11E1-4CDD-8857-9EE737D7F6C9}" type="sibTrans" cxnId="{120EB381-4B5E-4E9E-BBB8-171930C063CA}">
      <dgm:prSet/>
      <dgm:spPr/>
      <dgm:t>
        <a:bodyPr/>
        <a:lstStyle/>
        <a:p>
          <a:endParaRPr lang="en-US"/>
        </a:p>
      </dgm:t>
    </dgm:pt>
    <dgm:pt modelId="{A839A5CC-6767-46F6-868E-EAB750068DC1}">
      <dgm:prSet/>
      <dgm:spPr/>
      <dgm:t>
        <a:bodyPr/>
        <a:lstStyle/>
        <a:p>
          <a:r>
            <a:rPr lang="hr-HR"/>
            <a:t>Omogućiti duže vrijeme rada na pismenim zadacima i kod usmenog odgovaranja.</a:t>
          </a:r>
          <a:endParaRPr lang="en-US"/>
        </a:p>
      </dgm:t>
    </dgm:pt>
    <dgm:pt modelId="{FF5588B3-5B17-4E44-908C-077EF3CCDF2E}" type="parTrans" cxnId="{AFCB54A9-7A8E-467B-87EB-BBF7692E61F7}">
      <dgm:prSet/>
      <dgm:spPr/>
      <dgm:t>
        <a:bodyPr/>
        <a:lstStyle/>
        <a:p>
          <a:endParaRPr lang="en-US"/>
        </a:p>
      </dgm:t>
    </dgm:pt>
    <dgm:pt modelId="{691D6BCE-FF42-4044-B359-023073C9986D}" type="sibTrans" cxnId="{AFCB54A9-7A8E-467B-87EB-BBF7692E61F7}">
      <dgm:prSet/>
      <dgm:spPr/>
      <dgm:t>
        <a:bodyPr/>
        <a:lstStyle/>
        <a:p>
          <a:endParaRPr lang="en-US"/>
        </a:p>
      </dgm:t>
    </dgm:pt>
    <dgm:pt modelId="{2FA7E874-80FF-42EB-AEB1-1A3B0471DF36}" type="pres">
      <dgm:prSet presAssocID="{D9949920-30BA-4209-AB6C-767166D84982}" presName="diagram" presStyleCnt="0">
        <dgm:presLayoutVars>
          <dgm:dir/>
          <dgm:resizeHandles val="exact"/>
        </dgm:presLayoutVars>
      </dgm:prSet>
      <dgm:spPr/>
      <dgm:t>
        <a:bodyPr/>
        <a:lstStyle/>
        <a:p>
          <a:endParaRPr lang="hr-HR"/>
        </a:p>
      </dgm:t>
    </dgm:pt>
    <dgm:pt modelId="{34B58DAD-6694-492C-9259-183B82222DC3}" type="pres">
      <dgm:prSet presAssocID="{5514B855-506D-44ED-A793-32E427CB608A}" presName="node" presStyleLbl="node1" presStyleIdx="0" presStyleCnt="11">
        <dgm:presLayoutVars>
          <dgm:bulletEnabled val="1"/>
        </dgm:presLayoutVars>
      </dgm:prSet>
      <dgm:spPr/>
      <dgm:t>
        <a:bodyPr/>
        <a:lstStyle/>
        <a:p>
          <a:endParaRPr lang="hr-HR"/>
        </a:p>
      </dgm:t>
    </dgm:pt>
    <dgm:pt modelId="{4A986AEB-7A9D-40EB-976B-138BE60EFA7E}" type="pres">
      <dgm:prSet presAssocID="{0EF1981D-55CF-41EC-8459-C704F9C0307C}" presName="sibTrans" presStyleCnt="0"/>
      <dgm:spPr/>
    </dgm:pt>
    <dgm:pt modelId="{7A77DBFA-BC78-4459-8C4D-D3E052EE3998}" type="pres">
      <dgm:prSet presAssocID="{835C1F43-DBBC-4ADB-87DA-C78EA026C04E}" presName="node" presStyleLbl="node1" presStyleIdx="1" presStyleCnt="11">
        <dgm:presLayoutVars>
          <dgm:bulletEnabled val="1"/>
        </dgm:presLayoutVars>
      </dgm:prSet>
      <dgm:spPr/>
      <dgm:t>
        <a:bodyPr/>
        <a:lstStyle/>
        <a:p>
          <a:endParaRPr lang="hr-HR"/>
        </a:p>
      </dgm:t>
    </dgm:pt>
    <dgm:pt modelId="{BE6546F6-ED1F-4672-98F6-3C9C3B775F22}" type="pres">
      <dgm:prSet presAssocID="{171E1A14-5EED-432A-8569-13D7BECE1142}" presName="sibTrans" presStyleCnt="0"/>
      <dgm:spPr/>
    </dgm:pt>
    <dgm:pt modelId="{E5442B56-C51A-43EB-A1A0-BA81DFEFFBAC}" type="pres">
      <dgm:prSet presAssocID="{EFD857A5-EF69-4610-B0E0-9C99E49DAC26}" presName="node" presStyleLbl="node1" presStyleIdx="2" presStyleCnt="11">
        <dgm:presLayoutVars>
          <dgm:bulletEnabled val="1"/>
        </dgm:presLayoutVars>
      </dgm:prSet>
      <dgm:spPr/>
      <dgm:t>
        <a:bodyPr/>
        <a:lstStyle/>
        <a:p>
          <a:endParaRPr lang="hr-HR"/>
        </a:p>
      </dgm:t>
    </dgm:pt>
    <dgm:pt modelId="{F04C4E37-09E6-433A-8F26-8E037D5FF628}" type="pres">
      <dgm:prSet presAssocID="{8C96E4FA-15C0-4381-A42D-0D92711CE0E8}" presName="sibTrans" presStyleCnt="0"/>
      <dgm:spPr/>
    </dgm:pt>
    <dgm:pt modelId="{9D1F5E1B-2390-4CAF-B89B-39D2C80E74B7}" type="pres">
      <dgm:prSet presAssocID="{04DCE9E9-4776-4788-816E-9F4F1262706F}" presName="node" presStyleLbl="node1" presStyleIdx="3" presStyleCnt="11">
        <dgm:presLayoutVars>
          <dgm:bulletEnabled val="1"/>
        </dgm:presLayoutVars>
      </dgm:prSet>
      <dgm:spPr/>
      <dgm:t>
        <a:bodyPr/>
        <a:lstStyle/>
        <a:p>
          <a:endParaRPr lang="hr-HR"/>
        </a:p>
      </dgm:t>
    </dgm:pt>
    <dgm:pt modelId="{9C74D430-8B04-424B-8DDA-C4EA1C580CDF}" type="pres">
      <dgm:prSet presAssocID="{D8722DE7-4701-4C0F-915E-D04242591E4B}" presName="sibTrans" presStyleCnt="0"/>
      <dgm:spPr/>
    </dgm:pt>
    <dgm:pt modelId="{00938974-920A-48D4-A4C3-2A24401B8DA1}" type="pres">
      <dgm:prSet presAssocID="{6FAC79B8-10BD-490C-9003-629071E76C52}" presName="node" presStyleLbl="node1" presStyleIdx="4" presStyleCnt="11">
        <dgm:presLayoutVars>
          <dgm:bulletEnabled val="1"/>
        </dgm:presLayoutVars>
      </dgm:prSet>
      <dgm:spPr/>
      <dgm:t>
        <a:bodyPr/>
        <a:lstStyle/>
        <a:p>
          <a:endParaRPr lang="hr-HR"/>
        </a:p>
      </dgm:t>
    </dgm:pt>
    <dgm:pt modelId="{A4A7B927-E8D1-49E2-9DF6-288D9BB78F45}" type="pres">
      <dgm:prSet presAssocID="{4B1661F7-507B-48D7-BB64-1C47D005432C}" presName="sibTrans" presStyleCnt="0"/>
      <dgm:spPr/>
    </dgm:pt>
    <dgm:pt modelId="{A8CED03F-491A-44F9-B7A7-05DFF742C840}" type="pres">
      <dgm:prSet presAssocID="{13B0AA7B-0038-40B6-B039-449909F0732B}" presName="node" presStyleLbl="node1" presStyleIdx="5" presStyleCnt="11">
        <dgm:presLayoutVars>
          <dgm:bulletEnabled val="1"/>
        </dgm:presLayoutVars>
      </dgm:prSet>
      <dgm:spPr/>
      <dgm:t>
        <a:bodyPr/>
        <a:lstStyle/>
        <a:p>
          <a:endParaRPr lang="hr-HR"/>
        </a:p>
      </dgm:t>
    </dgm:pt>
    <dgm:pt modelId="{B43F2C49-64B7-486A-95C6-AF2460A17F43}" type="pres">
      <dgm:prSet presAssocID="{FD879B36-2D3F-4A27-934F-C23A8432CF1B}" presName="sibTrans" presStyleCnt="0"/>
      <dgm:spPr/>
    </dgm:pt>
    <dgm:pt modelId="{214DE2C2-C58F-495E-9AFA-FBB72BCC66C5}" type="pres">
      <dgm:prSet presAssocID="{0752A1CA-A5B3-41E2-A9B8-4E5CA1B30727}" presName="node" presStyleLbl="node1" presStyleIdx="6" presStyleCnt="11">
        <dgm:presLayoutVars>
          <dgm:bulletEnabled val="1"/>
        </dgm:presLayoutVars>
      </dgm:prSet>
      <dgm:spPr/>
      <dgm:t>
        <a:bodyPr/>
        <a:lstStyle/>
        <a:p>
          <a:endParaRPr lang="hr-HR"/>
        </a:p>
      </dgm:t>
    </dgm:pt>
    <dgm:pt modelId="{22F58EEC-EC46-44ED-A799-CBBE6D4B4989}" type="pres">
      <dgm:prSet presAssocID="{BB2B28E2-AF7F-4664-A0BC-CFCAC3614455}" presName="sibTrans" presStyleCnt="0"/>
      <dgm:spPr/>
    </dgm:pt>
    <dgm:pt modelId="{0BE8953B-C705-4885-89ED-56D5059CEF84}" type="pres">
      <dgm:prSet presAssocID="{0BD12563-4EB5-4953-A5F1-249C9F19AFDE}" presName="node" presStyleLbl="node1" presStyleIdx="7" presStyleCnt="11">
        <dgm:presLayoutVars>
          <dgm:bulletEnabled val="1"/>
        </dgm:presLayoutVars>
      </dgm:prSet>
      <dgm:spPr/>
      <dgm:t>
        <a:bodyPr/>
        <a:lstStyle/>
        <a:p>
          <a:endParaRPr lang="hr-HR"/>
        </a:p>
      </dgm:t>
    </dgm:pt>
    <dgm:pt modelId="{654CF5E4-0F39-4997-8102-C21A197B9647}" type="pres">
      <dgm:prSet presAssocID="{0E083988-AA55-486B-948F-B7B7B714F3CA}" presName="sibTrans" presStyleCnt="0"/>
      <dgm:spPr/>
    </dgm:pt>
    <dgm:pt modelId="{8A58A0F9-61BC-42C8-A469-6C96A1470507}" type="pres">
      <dgm:prSet presAssocID="{2FC2B85F-91CB-4144-833B-B17AFA4E2800}" presName="node" presStyleLbl="node1" presStyleIdx="8" presStyleCnt="11">
        <dgm:presLayoutVars>
          <dgm:bulletEnabled val="1"/>
        </dgm:presLayoutVars>
      </dgm:prSet>
      <dgm:spPr/>
      <dgm:t>
        <a:bodyPr/>
        <a:lstStyle/>
        <a:p>
          <a:endParaRPr lang="hr-HR"/>
        </a:p>
      </dgm:t>
    </dgm:pt>
    <dgm:pt modelId="{C3A6CAD9-0FA7-4AEF-AD7E-C1A30715CF0C}" type="pres">
      <dgm:prSet presAssocID="{F1C12A77-A74D-41E5-A417-F669426F01F3}" presName="sibTrans" presStyleCnt="0"/>
      <dgm:spPr/>
    </dgm:pt>
    <dgm:pt modelId="{034529C1-F475-48ED-B270-29EAB922C180}" type="pres">
      <dgm:prSet presAssocID="{9F15AE74-4E5F-4010-A29F-EEA4327ED846}" presName="node" presStyleLbl="node1" presStyleIdx="9" presStyleCnt="11">
        <dgm:presLayoutVars>
          <dgm:bulletEnabled val="1"/>
        </dgm:presLayoutVars>
      </dgm:prSet>
      <dgm:spPr/>
      <dgm:t>
        <a:bodyPr/>
        <a:lstStyle/>
        <a:p>
          <a:endParaRPr lang="hr-HR"/>
        </a:p>
      </dgm:t>
    </dgm:pt>
    <dgm:pt modelId="{6037BC34-9132-4F3C-BEC6-73E69E59F58E}" type="pres">
      <dgm:prSet presAssocID="{E62B2901-11E1-4CDD-8857-9EE737D7F6C9}" presName="sibTrans" presStyleCnt="0"/>
      <dgm:spPr/>
    </dgm:pt>
    <dgm:pt modelId="{65382DA2-4817-4B63-B2AD-6DE1B27A2EBB}" type="pres">
      <dgm:prSet presAssocID="{A839A5CC-6767-46F6-868E-EAB750068DC1}" presName="node" presStyleLbl="node1" presStyleIdx="10" presStyleCnt="11">
        <dgm:presLayoutVars>
          <dgm:bulletEnabled val="1"/>
        </dgm:presLayoutVars>
      </dgm:prSet>
      <dgm:spPr/>
      <dgm:t>
        <a:bodyPr/>
        <a:lstStyle/>
        <a:p>
          <a:endParaRPr lang="hr-HR"/>
        </a:p>
      </dgm:t>
    </dgm:pt>
  </dgm:ptLst>
  <dgm:cxnLst>
    <dgm:cxn modelId="{ED05833C-7FF3-487D-8567-ABC4FE95937E}" srcId="{D9949920-30BA-4209-AB6C-767166D84982}" destId="{0BD12563-4EB5-4953-A5F1-249C9F19AFDE}" srcOrd="7" destOrd="0" parTransId="{DC7BD22F-C3DB-4084-B1EA-AF52FCBD2F4E}" sibTransId="{0E083988-AA55-486B-948F-B7B7B714F3CA}"/>
    <dgm:cxn modelId="{EC9A7AC9-B5C0-4A29-9311-51757F8D651E}" srcId="{D9949920-30BA-4209-AB6C-767166D84982}" destId="{2FC2B85F-91CB-4144-833B-B17AFA4E2800}" srcOrd="8" destOrd="0" parTransId="{4D9F3D4F-7101-4C29-BD40-9ACC5048F460}" sibTransId="{F1C12A77-A74D-41E5-A417-F669426F01F3}"/>
    <dgm:cxn modelId="{B229867C-811C-4858-846E-632E0D4B65C3}" type="presOf" srcId="{D9949920-30BA-4209-AB6C-767166D84982}" destId="{2FA7E874-80FF-42EB-AEB1-1A3B0471DF36}" srcOrd="0" destOrd="0" presId="urn:microsoft.com/office/officeart/2005/8/layout/default"/>
    <dgm:cxn modelId="{B4668290-FD48-44EC-9513-58977B0B1EE3}" type="presOf" srcId="{EFD857A5-EF69-4610-B0E0-9C99E49DAC26}" destId="{E5442B56-C51A-43EB-A1A0-BA81DFEFFBAC}" srcOrd="0" destOrd="0" presId="urn:microsoft.com/office/officeart/2005/8/layout/default"/>
    <dgm:cxn modelId="{AB5FBF34-16CE-4F78-901C-14D4988BE620}" type="presOf" srcId="{5514B855-506D-44ED-A793-32E427CB608A}" destId="{34B58DAD-6694-492C-9259-183B82222DC3}" srcOrd="0" destOrd="0" presId="urn:microsoft.com/office/officeart/2005/8/layout/default"/>
    <dgm:cxn modelId="{CA1D657A-C4C3-4D0B-8A47-27213837066D}" srcId="{D9949920-30BA-4209-AB6C-767166D84982}" destId="{5514B855-506D-44ED-A793-32E427CB608A}" srcOrd="0" destOrd="0" parTransId="{DD5597C5-A629-4B80-86A0-353B49933AAB}" sibTransId="{0EF1981D-55CF-41EC-8459-C704F9C0307C}"/>
    <dgm:cxn modelId="{ACB16D98-3F87-4207-AEA0-83FA02FA78A5}" srcId="{D9949920-30BA-4209-AB6C-767166D84982}" destId="{04DCE9E9-4776-4788-816E-9F4F1262706F}" srcOrd="3" destOrd="0" parTransId="{D5D63425-73E5-492D-A9F2-D51C13120E5C}" sibTransId="{D8722DE7-4701-4C0F-915E-D04242591E4B}"/>
    <dgm:cxn modelId="{8FEA8BE9-CA4C-47ED-97B3-A502103A5718}" type="presOf" srcId="{2FC2B85F-91CB-4144-833B-B17AFA4E2800}" destId="{8A58A0F9-61BC-42C8-A469-6C96A1470507}" srcOrd="0" destOrd="0" presId="urn:microsoft.com/office/officeart/2005/8/layout/default"/>
    <dgm:cxn modelId="{2EAE494F-4ABB-4B70-A9E6-AA4816DACF25}" type="presOf" srcId="{04DCE9E9-4776-4788-816E-9F4F1262706F}" destId="{9D1F5E1B-2390-4CAF-B89B-39D2C80E74B7}" srcOrd="0" destOrd="0" presId="urn:microsoft.com/office/officeart/2005/8/layout/default"/>
    <dgm:cxn modelId="{3404FCD4-39FE-4538-8800-E26C268788B3}" type="presOf" srcId="{13B0AA7B-0038-40B6-B039-449909F0732B}" destId="{A8CED03F-491A-44F9-B7A7-05DFF742C840}" srcOrd="0" destOrd="0" presId="urn:microsoft.com/office/officeart/2005/8/layout/default"/>
    <dgm:cxn modelId="{120EB381-4B5E-4E9E-BBB8-171930C063CA}" srcId="{D9949920-30BA-4209-AB6C-767166D84982}" destId="{9F15AE74-4E5F-4010-A29F-EEA4327ED846}" srcOrd="9" destOrd="0" parTransId="{38B01AA4-761E-41B4-85CA-F674F79BAE00}" sibTransId="{E62B2901-11E1-4CDD-8857-9EE737D7F6C9}"/>
    <dgm:cxn modelId="{C8247B98-B152-4BC5-88CC-5AC1CDA29A14}" type="presOf" srcId="{0BD12563-4EB5-4953-A5F1-249C9F19AFDE}" destId="{0BE8953B-C705-4885-89ED-56D5059CEF84}" srcOrd="0" destOrd="0" presId="urn:microsoft.com/office/officeart/2005/8/layout/default"/>
    <dgm:cxn modelId="{EB1642BF-1017-485F-945D-554AE211F20C}" type="presOf" srcId="{9F15AE74-4E5F-4010-A29F-EEA4327ED846}" destId="{034529C1-F475-48ED-B270-29EAB922C180}" srcOrd="0" destOrd="0" presId="urn:microsoft.com/office/officeart/2005/8/layout/default"/>
    <dgm:cxn modelId="{DD516E01-F068-428E-B174-EBC738F38793}" type="presOf" srcId="{0752A1CA-A5B3-41E2-A9B8-4E5CA1B30727}" destId="{214DE2C2-C58F-495E-9AFA-FBB72BCC66C5}" srcOrd="0" destOrd="0" presId="urn:microsoft.com/office/officeart/2005/8/layout/default"/>
    <dgm:cxn modelId="{B0A69263-764C-4CF3-8F96-6D62889A7FBE}" srcId="{D9949920-30BA-4209-AB6C-767166D84982}" destId="{13B0AA7B-0038-40B6-B039-449909F0732B}" srcOrd="5" destOrd="0" parTransId="{DE3E0761-7BA4-4484-982A-795818D930A8}" sibTransId="{FD879B36-2D3F-4A27-934F-C23A8432CF1B}"/>
    <dgm:cxn modelId="{139D91BB-DC8D-4E27-9604-CBCCA40558C3}" srcId="{D9949920-30BA-4209-AB6C-767166D84982}" destId="{6FAC79B8-10BD-490C-9003-629071E76C52}" srcOrd="4" destOrd="0" parTransId="{56DF4EB7-7C06-4C8E-810D-C8B32993969D}" sibTransId="{4B1661F7-507B-48D7-BB64-1C47D005432C}"/>
    <dgm:cxn modelId="{C1DFB2C2-FB50-46F6-AC58-B3F53B328FD2}" type="presOf" srcId="{835C1F43-DBBC-4ADB-87DA-C78EA026C04E}" destId="{7A77DBFA-BC78-4459-8C4D-D3E052EE3998}" srcOrd="0" destOrd="0" presId="urn:microsoft.com/office/officeart/2005/8/layout/default"/>
    <dgm:cxn modelId="{F6E9128A-E978-495A-BB37-02656EE048D9}" type="presOf" srcId="{A839A5CC-6767-46F6-868E-EAB750068DC1}" destId="{65382DA2-4817-4B63-B2AD-6DE1B27A2EBB}" srcOrd="0" destOrd="0" presId="urn:microsoft.com/office/officeart/2005/8/layout/default"/>
    <dgm:cxn modelId="{9C1917EA-42F8-4B07-B8E7-E9ADC6298AC8}" srcId="{D9949920-30BA-4209-AB6C-767166D84982}" destId="{0752A1CA-A5B3-41E2-A9B8-4E5CA1B30727}" srcOrd="6" destOrd="0" parTransId="{E07A0800-294C-4EE3-AFE1-9D885F4C4391}" sibTransId="{BB2B28E2-AF7F-4664-A0BC-CFCAC3614455}"/>
    <dgm:cxn modelId="{5D51E032-1EC7-457F-A50D-5C17BCF11342}" type="presOf" srcId="{6FAC79B8-10BD-490C-9003-629071E76C52}" destId="{00938974-920A-48D4-A4C3-2A24401B8DA1}" srcOrd="0" destOrd="0" presId="urn:microsoft.com/office/officeart/2005/8/layout/default"/>
    <dgm:cxn modelId="{AFCB54A9-7A8E-467B-87EB-BBF7692E61F7}" srcId="{D9949920-30BA-4209-AB6C-767166D84982}" destId="{A839A5CC-6767-46F6-868E-EAB750068DC1}" srcOrd="10" destOrd="0" parTransId="{FF5588B3-5B17-4E44-908C-077EF3CCDF2E}" sibTransId="{691D6BCE-FF42-4044-B359-023073C9986D}"/>
    <dgm:cxn modelId="{FBCF2030-F64C-413F-825E-1461A57113FE}" srcId="{D9949920-30BA-4209-AB6C-767166D84982}" destId="{835C1F43-DBBC-4ADB-87DA-C78EA026C04E}" srcOrd="1" destOrd="0" parTransId="{5EFD5AE1-936A-4D44-8988-E8F803EBC14A}" sibTransId="{171E1A14-5EED-432A-8569-13D7BECE1142}"/>
    <dgm:cxn modelId="{85C609F3-2064-4C30-A67A-358B4144803D}" srcId="{D9949920-30BA-4209-AB6C-767166D84982}" destId="{EFD857A5-EF69-4610-B0E0-9C99E49DAC26}" srcOrd="2" destOrd="0" parTransId="{E311548E-224B-4853-9B91-058B16633B49}" sibTransId="{8C96E4FA-15C0-4381-A42D-0D92711CE0E8}"/>
    <dgm:cxn modelId="{9E3CAFCC-822D-452F-BE53-D85D18FA3707}" type="presParOf" srcId="{2FA7E874-80FF-42EB-AEB1-1A3B0471DF36}" destId="{34B58DAD-6694-492C-9259-183B82222DC3}" srcOrd="0" destOrd="0" presId="urn:microsoft.com/office/officeart/2005/8/layout/default"/>
    <dgm:cxn modelId="{19E0F1AD-CE79-4163-8678-2883C09F1751}" type="presParOf" srcId="{2FA7E874-80FF-42EB-AEB1-1A3B0471DF36}" destId="{4A986AEB-7A9D-40EB-976B-138BE60EFA7E}" srcOrd="1" destOrd="0" presId="urn:microsoft.com/office/officeart/2005/8/layout/default"/>
    <dgm:cxn modelId="{7980BDE5-1B09-4851-A8E1-FDC29086C4BC}" type="presParOf" srcId="{2FA7E874-80FF-42EB-AEB1-1A3B0471DF36}" destId="{7A77DBFA-BC78-4459-8C4D-D3E052EE3998}" srcOrd="2" destOrd="0" presId="urn:microsoft.com/office/officeart/2005/8/layout/default"/>
    <dgm:cxn modelId="{92133C69-1B2B-450E-A8E9-B2B0D997A6AE}" type="presParOf" srcId="{2FA7E874-80FF-42EB-AEB1-1A3B0471DF36}" destId="{BE6546F6-ED1F-4672-98F6-3C9C3B775F22}" srcOrd="3" destOrd="0" presId="urn:microsoft.com/office/officeart/2005/8/layout/default"/>
    <dgm:cxn modelId="{75C0543F-0F8D-4BB6-AECD-3733A04111DF}" type="presParOf" srcId="{2FA7E874-80FF-42EB-AEB1-1A3B0471DF36}" destId="{E5442B56-C51A-43EB-A1A0-BA81DFEFFBAC}" srcOrd="4" destOrd="0" presId="urn:microsoft.com/office/officeart/2005/8/layout/default"/>
    <dgm:cxn modelId="{92BB9465-BB25-40E1-BC63-6D52AC903A61}" type="presParOf" srcId="{2FA7E874-80FF-42EB-AEB1-1A3B0471DF36}" destId="{F04C4E37-09E6-433A-8F26-8E037D5FF628}" srcOrd="5" destOrd="0" presId="urn:microsoft.com/office/officeart/2005/8/layout/default"/>
    <dgm:cxn modelId="{17F47C8C-365D-45A4-A5D8-48389C287E91}" type="presParOf" srcId="{2FA7E874-80FF-42EB-AEB1-1A3B0471DF36}" destId="{9D1F5E1B-2390-4CAF-B89B-39D2C80E74B7}" srcOrd="6" destOrd="0" presId="urn:microsoft.com/office/officeart/2005/8/layout/default"/>
    <dgm:cxn modelId="{79F574D1-225E-47F1-A403-2BC37E43CED2}" type="presParOf" srcId="{2FA7E874-80FF-42EB-AEB1-1A3B0471DF36}" destId="{9C74D430-8B04-424B-8DDA-C4EA1C580CDF}" srcOrd="7" destOrd="0" presId="urn:microsoft.com/office/officeart/2005/8/layout/default"/>
    <dgm:cxn modelId="{F387EAB6-F4F5-42E5-A4A9-6D2D34BE1EE1}" type="presParOf" srcId="{2FA7E874-80FF-42EB-AEB1-1A3B0471DF36}" destId="{00938974-920A-48D4-A4C3-2A24401B8DA1}" srcOrd="8" destOrd="0" presId="urn:microsoft.com/office/officeart/2005/8/layout/default"/>
    <dgm:cxn modelId="{6449F72D-5687-4BE4-9C7C-FAE0863E6040}" type="presParOf" srcId="{2FA7E874-80FF-42EB-AEB1-1A3B0471DF36}" destId="{A4A7B927-E8D1-49E2-9DF6-288D9BB78F45}" srcOrd="9" destOrd="0" presId="urn:microsoft.com/office/officeart/2005/8/layout/default"/>
    <dgm:cxn modelId="{FF72933E-8ADA-4A3D-9B34-6FD45A7BC4B0}" type="presParOf" srcId="{2FA7E874-80FF-42EB-AEB1-1A3B0471DF36}" destId="{A8CED03F-491A-44F9-B7A7-05DFF742C840}" srcOrd="10" destOrd="0" presId="urn:microsoft.com/office/officeart/2005/8/layout/default"/>
    <dgm:cxn modelId="{3F1CED6D-AED7-4CFE-9A26-96EDCA076F51}" type="presParOf" srcId="{2FA7E874-80FF-42EB-AEB1-1A3B0471DF36}" destId="{B43F2C49-64B7-486A-95C6-AF2460A17F43}" srcOrd="11" destOrd="0" presId="urn:microsoft.com/office/officeart/2005/8/layout/default"/>
    <dgm:cxn modelId="{5EB7FB70-62EC-4984-848E-29FCCA437735}" type="presParOf" srcId="{2FA7E874-80FF-42EB-AEB1-1A3B0471DF36}" destId="{214DE2C2-C58F-495E-9AFA-FBB72BCC66C5}" srcOrd="12" destOrd="0" presId="urn:microsoft.com/office/officeart/2005/8/layout/default"/>
    <dgm:cxn modelId="{F99F3A9E-AFD3-4183-9B6F-100712D5D204}" type="presParOf" srcId="{2FA7E874-80FF-42EB-AEB1-1A3B0471DF36}" destId="{22F58EEC-EC46-44ED-A799-CBBE6D4B4989}" srcOrd="13" destOrd="0" presId="urn:microsoft.com/office/officeart/2005/8/layout/default"/>
    <dgm:cxn modelId="{C389D4A7-D9A0-4E8C-986D-8C03724DB99B}" type="presParOf" srcId="{2FA7E874-80FF-42EB-AEB1-1A3B0471DF36}" destId="{0BE8953B-C705-4885-89ED-56D5059CEF84}" srcOrd="14" destOrd="0" presId="urn:microsoft.com/office/officeart/2005/8/layout/default"/>
    <dgm:cxn modelId="{DB518B65-6D8F-47B0-B03A-33D909EF0C19}" type="presParOf" srcId="{2FA7E874-80FF-42EB-AEB1-1A3B0471DF36}" destId="{654CF5E4-0F39-4997-8102-C21A197B9647}" srcOrd="15" destOrd="0" presId="urn:microsoft.com/office/officeart/2005/8/layout/default"/>
    <dgm:cxn modelId="{3F9C28F0-D61D-4DF5-9A16-FFEF1D6553E9}" type="presParOf" srcId="{2FA7E874-80FF-42EB-AEB1-1A3B0471DF36}" destId="{8A58A0F9-61BC-42C8-A469-6C96A1470507}" srcOrd="16" destOrd="0" presId="urn:microsoft.com/office/officeart/2005/8/layout/default"/>
    <dgm:cxn modelId="{67E0AD97-D10B-49F2-9272-29F6CB9CB2F7}" type="presParOf" srcId="{2FA7E874-80FF-42EB-AEB1-1A3B0471DF36}" destId="{C3A6CAD9-0FA7-4AEF-AD7E-C1A30715CF0C}" srcOrd="17" destOrd="0" presId="urn:microsoft.com/office/officeart/2005/8/layout/default"/>
    <dgm:cxn modelId="{FCDC691F-021B-4792-9A9A-0A7BE31D8E62}" type="presParOf" srcId="{2FA7E874-80FF-42EB-AEB1-1A3B0471DF36}" destId="{034529C1-F475-48ED-B270-29EAB922C180}" srcOrd="18" destOrd="0" presId="urn:microsoft.com/office/officeart/2005/8/layout/default"/>
    <dgm:cxn modelId="{6C022F11-D813-4EF0-B430-5F986C05A10B}" type="presParOf" srcId="{2FA7E874-80FF-42EB-AEB1-1A3B0471DF36}" destId="{6037BC34-9132-4F3C-BEC6-73E69E59F58E}" srcOrd="19" destOrd="0" presId="urn:microsoft.com/office/officeart/2005/8/layout/default"/>
    <dgm:cxn modelId="{C2AE877A-B77A-4F7B-9139-E4949BAB1A08}" type="presParOf" srcId="{2FA7E874-80FF-42EB-AEB1-1A3B0471DF36}" destId="{65382DA2-4817-4B63-B2AD-6DE1B27A2EBB}"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A47380-8044-481B-92B6-DCE3EBFD1174}"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3EA62862-B511-44B9-BC9C-3D6D7C4E81FC}">
      <dgm:prSet/>
      <dgm:spPr/>
      <dgm:t>
        <a:bodyPr/>
        <a:lstStyle/>
        <a:p>
          <a:r>
            <a:rPr lang="hr-HR"/>
            <a:t>Kod usmenog odgovaranja omogućiti učeniku odgovaranje prema dogovoru (po manje cjeline) i pridržavati se dogovorenog.</a:t>
          </a:r>
          <a:endParaRPr lang="en-US"/>
        </a:p>
      </dgm:t>
    </dgm:pt>
    <dgm:pt modelId="{7836940D-F05A-4162-AED4-DA3ADDEC9223}" type="parTrans" cxnId="{881062AD-78BD-405E-898A-32BAEB1CDBB6}">
      <dgm:prSet/>
      <dgm:spPr/>
      <dgm:t>
        <a:bodyPr/>
        <a:lstStyle/>
        <a:p>
          <a:endParaRPr lang="en-US"/>
        </a:p>
      </dgm:t>
    </dgm:pt>
    <dgm:pt modelId="{225E6CE0-7942-47AC-B1F4-70D6212F5C99}" type="sibTrans" cxnId="{881062AD-78BD-405E-898A-32BAEB1CDBB6}">
      <dgm:prSet/>
      <dgm:spPr/>
      <dgm:t>
        <a:bodyPr/>
        <a:lstStyle/>
        <a:p>
          <a:endParaRPr lang="en-US"/>
        </a:p>
      </dgm:t>
    </dgm:pt>
    <dgm:pt modelId="{721D63F2-30A6-479C-B60D-1FCB02C836E5}">
      <dgm:prSet/>
      <dgm:spPr/>
      <dgm:t>
        <a:bodyPr/>
        <a:lstStyle/>
        <a:p>
          <a:r>
            <a:rPr lang="hr-HR"/>
            <a:t>Treba mu omogućiti dovoljno vremena i prilikom usmenog odgovaranja te ga usmjeravati pod pitanjima (prema potrebi).</a:t>
          </a:r>
          <a:endParaRPr lang="en-US"/>
        </a:p>
      </dgm:t>
    </dgm:pt>
    <dgm:pt modelId="{1CBBB7B6-4ACB-42CB-92D4-B8B243A7F7AF}" type="parTrans" cxnId="{C41CA9A3-FF26-4F9C-9D66-8F3773F2AF85}">
      <dgm:prSet/>
      <dgm:spPr/>
      <dgm:t>
        <a:bodyPr/>
        <a:lstStyle/>
        <a:p>
          <a:endParaRPr lang="en-US"/>
        </a:p>
      </dgm:t>
    </dgm:pt>
    <dgm:pt modelId="{AD54EACA-0FFD-45E0-B387-299A5D31E159}" type="sibTrans" cxnId="{C41CA9A3-FF26-4F9C-9D66-8F3773F2AF85}">
      <dgm:prSet/>
      <dgm:spPr/>
      <dgm:t>
        <a:bodyPr/>
        <a:lstStyle/>
        <a:p>
          <a:endParaRPr lang="en-US"/>
        </a:p>
      </dgm:t>
    </dgm:pt>
    <dgm:pt modelId="{364442B0-9B2E-440B-B77B-40060AA18D8F}">
      <dgm:prSet/>
      <dgm:spPr/>
      <dgm:t>
        <a:bodyPr/>
        <a:lstStyle/>
        <a:p>
          <a:r>
            <a:rPr lang="hr-HR"/>
            <a:t>Potrebno mu je omogućiti kod grafomotoričkih zadataka duže vrijeme rada (u slučaju pisanja diktata, potrebno je više puta ponoviti riječ po riječ, ne zahtijevati da učenik pamti i piše cijele rečenice ili više riječi odjednom, polaganije govoriti).</a:t>
          </a:r>
          <a:endParaRPr lang="en-US"/>
        </a:p>
      </dgm:t>
    </dgm:pt>
    <dgm:pt modelId="{626501BB-122D-4DC8-8E89-BEA5F8EE3CC3}" type="parTrans" cxnId="{AFB12770-01CB-4CF9-BECE-C31FDCBF568B}">
      <dgm:prSet/>
      <dgm:spPr/>
      <dgm:t>
        <a:bodyPr/>
        <a:lstStyle/>
        <a:p>
          <a:endParaRPr lang="en-US"/>
        </a:p>
      </dgm:t>
    </dgm:pt>
    <dgm:pt modelId="{1C569E0D-FE16-4894-8FC7-3E290C3FF27C}" type="sibTrans" cxnId="{AFB12770-01CB-4CF9-BECE-C31FDCBF568B}">
      <dgm:prSet/>
      <dgm:spPr/>
      <dgm:t>
        <a:bodyPr/>
        <a:lstStyle/>
        <a:p>
          <a:endParaRPr lang="en-US"/>
        </a:p>
      </dgm:t>
    </dgm:pt>
    <dgm:pt modelId="{CE85CA63-6C01-488D-AE42-3B4F2B53BAD9}">
      <dgm:prSet/>
      <dgm:spPr/>
      <dgm:t>
        <a:bodyPr/>
        <a:lstStyle/>
        <a:p>
          <a:r>
            <a:rPr lang="hr-HR"/>
            <a:t>Kod pismene provjere znanja smanjiti broj zadataka (ali sadržajno ne olakšati) i usmjeravati dječaka, zbog deficita pažnje može preskočiti zadatak ili ga krivo prepisati (ako je prisutan pomoćnik njegova je uloga da dječaka upozori na to) te mu pojasni pitanja/uputu ako ih ne razumije (to ne znači da mu pomoćnik odgovara na pitanja već mu time pomaže u razumijevanju pitanja/upute).</a:t>
          </a:r>
          <a:endParaRPr lang="en-US"/>
        </a:p>
      </dgm:t>
    </dgm:pt>
    <dgm:pt modelId="{8D2B8C96-ADF5-49D3-BF97-8AF9DE902571}" type="parTrans" cxnId="{C5A16604-ED01-459F-BFF7-C7BDEA44A596}">
      <dgm:prSet/>
      <dgm:spPr/>
      <dgm:t>
        <a:bodyPr/>
        <a:lstStyle/>
        <a:p>
          <a:endParaRPr lang="en-US"/>
        </a:p>
      </dgm:t>
    </dgm:pt>
    <dgm:pt modelId="{970AA574-26C2-44F2-A335-7C7A8DDE6EAA}" type="sibTrans" cxnId="{C5A16604-ED01-459F-BFF7-C7BDEA44A596}">
      <dgm:prSet/>
      <dgm:spPr/>
      <dgm:t>
        <a:bodyPr/>
        <a:lstStyle/>
        <a:p>
          <a:endParaRPr lang="en-US"/>
        </a:p>
      </dgm:t>
    </dgm:pt>
    <dgm:pt modelId="{292BBD09-2B89-4B29-B8E2-3CF53C25E453}">
      <dgm:prSet/>
      <dgm:spPr/>
      <dgm:t>
        <a:bodyPr/>
        <a:lstStyle/>
        <a:p>
          <a:r>
            <a:rPr lang="hr-HR"/>
            <a:t>Dozvoliti podsjetnike u radu (i dok piše test) </a:t>
          </a:r>
          <a:endParaRPr lang="en-US"/>
        </a:p>
      </dgm:t>
    </dgm:pt>
    <dgm:pt modelId="{7B5BBAD6-3789-4563-856F-E4D5D3BA46E3}" type="parTrans" cxnId="{9DC66F06-583C-4BA2-BDE7-F53EB95CC2F6}">
      <dgm:prSet/>
      <dgm:spPr/>
      <dgm:t>
        <a:bodyPr/>
        <a:lstStyle/>
        <a:p>
          <a:endParaRPr lang="en-US"/>
        </a:p>
      </dgm:t>
    </dgm:pt>
    <dgm:pt modelId="{2A532DFE-5F82-4B7D-905B-767F315F2F25}" type="sibTrans" cxnId="{9DC66F06-583C-4BA2-BDE7-F53EB95CC2F6}">
      <dgm:prSet/>
      <dgm:spPr/>
      <dgm:t>
        <a:bodyPr/>
        <a:lstStyle/>
        <a:p>
          <a:endParaRPr lang="en-US"/>
        </a:p>
      </dgm:t>
    </dgm:pt>
    <dgm:pt modelId="{EAF42985-483B-4773-AFD4-5F221B8C0911}">
      <dgm:prSet/>
      <dgm:spPr/>
      <dgm:t>
        <a:bodyPr/>
        <a:lstStyle/>
        <a:p>
          <a:r>
            <a:rPr lang="hr-HR"/>
            <a:t>Omogućiti korištenje kalkulatora ili formula kod rješavanja zadataka u matematici, fizici i kemiji ili šablona u hrvatskom jeziku u gramatici</a:t>
          </a:r>
          <a:endParaRPr lang="en-US"/>
        </a:p>
      </dgm:t>
    </dgm:pt>
    <dgm:pt modelId="{CED94677-AB94-4750-8BB6-DF48FB542CAE}" type="parTrans" cxnId="{B7F4E0C1-F72E-49BF-99DE-A5CC7D5529B7}">
      <dgm:prSet/>
      <dgm:spPr/>
      <dgm:t>
        <a:bodyPr/>
        <a:lstStyle/>
        <a:p>
          <a:endParaRPr lang="en-US"/>
        </a:p>
      </dgm:t>
    </dgm:pt>
    <dgm:pt modelId="{A46193B5-099A-487D-A528-B0C90196140A}" type="sibTrans" cxnId="{B7F4E0C1-F72E-49BF-99DE-A5CC7D5529B7}">
      <dgm:prSet/>
      <dgm:spPr/>
      <dgm:t>
        <a:bodyPr/>
        <a:lstStyle/>
        <a:p>
          <a:endParaRPr lang="en-US"/>
        </a:p>
      </dgm:t>
    </dgm:pt>
    <dgm:pt modelId="{CA029BA9-AC19-4974-A499-D9B42721E3D5}">
      <dgm:prSet/>
      <dgm:spPr/>
      <dgm:t>
        <a:bodyPr/>
        <a:lstStyle/>
        <a:p>
          <a:r>
            <a:rPr lang="hr-HR"/>
            <a:t>Kod zadataka koji uključuju veći kapacitet radnog pamćenja (poput množenja višeznamenkastih brojeva ili rješavanja jednadžbi) imati podsjetnik s koracima i zapisivati sve ono što bi trebalo pamtiti</a:t>
          </a:r>
          <a:endParaRPr lang="en-US"/>
        </a:p>
      </dgm:t>
    </dgm:pt>
    <dgm:pt modelId="{1D763D2E-C117-4A64-AC61-1DED88D9A3BA}" type="parTrans" cxnId="{AA2CE922-0461-4FC2-A53B-0AECBCFF2842}">
      <dgm:prSet/>
      <dgm:spPr/>
      <dgm:t>
        <a:bodyPr/>
        <a:lstStyle/>
        <a:p>
          <a:endParaRPr lang="en-US"/>
        </a:p>
      </dgm:t>
    </dgm:pt>
    <dgm:pt modelId="{642F7F61-06BA-45DE-AB7F-11427494307F}" type="sibTrans" cxnId="{AA2CE922-0461-4FC2-A53B-0AECBCFF2842}">
      <dgm:prSet/>
      <dgm:spPr/>
      <dgm:t>
        <a:bodyPr/>
        <a:lstStyle/>
        <a:p>
          <a:endParaRPr lang="en-US"/>
        </a:p>
      </dgm:t>
    </dgm:pt>
    <dgm:pt modelId="{EC091C38-385A-47CE-A8A0-55B6A75B62F6}">
      <dgm:prSet/>
      <dgm:spPr/>
      <dgm:t>
        <a:bodyPr/>
        <a:lstStyle/>
        <a:p>
          <a:r>
            <a:rPr lang="hr-HR"/>
            <a:t>Smanjiti broj matematičkih zadataka pisanih riječima ili omogućiti duže vrijeme rješavanja</a:t>
          </a:r>
          <a:endParaRPr lang="en-US"/>
        </a:p>
      </dgm:t>
    </dgm:pt>
    <dgm:pt modelId="{C11E2DF9-A44D-4946-92C7-2BCACCC015C6}" type="parTrans" cxnId="{BC37A8FE-7749-418F-B1CF-F8E262FCA82F}">
      <dgm:prSet/>
      <dgm:spPr/>
      <dgm:t>
        <a:bodyPr/>
        <a:lstStyle/>
        <a:p>
          <a:endParaRPr lang="en-US"/>
        </a:p>
      </dgm:t>
    </dgm:pt>
    <dgm:pt modelId="{7F3FB000-C7CE-443B-B0EC-6D3E6BEED16D}" type="sibTrans" cxnId="{BC37A8FE-7749-418F-B1CF-F8E262FCA82F}">
      <dgm:prSet/>
      <dgm:spPr/>
      <dgm:t>
        <a:bodyPr/>
        <a:lstStyle/>
        <a:p>
          <a:endParaRPr lang="en-US"/>
        </a:p>
      </dgm:t>
    </dgm:pt>
    <dgm:pt modelId="{81506DB4-F9F1-4241-8172-AE2B799F734D}">
      <dgm:prSet/>
      <dgm:spPr/>
      <dgm:t>
        <a:bodyPr/>
        <a:lstStyle/>
        <a:p>
          <a:r>
            <a:rPr lang="hr-HR"/>
            <a:t>Preporučuje se izbjegavati zadavati zadatke s vremenskim ograničenjem i koristiti metode ispitivanja koje se ne zasnivaju na brzini rješavanja (npr. diktati).</a:t>
          </a:r>
          <a:endParaRPr lang="en-US"/>
        </a:p>
      </dgm:t>
    </dgm:pt>
    <dgm:pt modelId="{5733D218-F8E2-4180-A716-91B975BB451B}" type="parTrans" cxnId="{5F3F258E-B7D4-4EED-93FC-34A4E2CF9EA2}">
      <dgm:prSet/>
      <dgm:spPr/>
      <dgm:t>
        <a:bodyPr/>
        <a:lstStyle/>
        <a:p>
          <a:endParaRPr lang="en-US"/>
        </a:p>
      </dgm:t>
    </dgm:pt>
    <dgm:pt modelId="{47ADC675-071F-4288-AF3F-06DBC5BD592D}" type="sibTrans" cxnId="{5F3F258E-B7D4-4EED-93FC-34A4E2CF9EA2}">
      <dgm:prSet/>
      <dgm:spPr/>
      <dgm:t>
        <a:bodyPr/>
        <a:lstStyle/>
        <a:p>
          <a:endParaRPr lang="en-US"/>
        </a:p>
      </dgm:t>
    </dgm:pt>
    <dgm:pt modelId="{7C13C750-4B82-4AD7-B714-C3FAA4933C02}">
      <dgm:prSet/>
      <dgm:spPr/>
      <dgm:t>
        <a:bodyPr/>
        <a:lstStyle/>
        <a:p>
          <a:r>
            <a:rPr lang="hr-HR"/>
            <a:t>Od učenika ne bi trebalo tražiti da zadatke prepisuje (primjerice, u matematici prepisivanje s ploče ili prepisivanje dijela zadatka), već formular testa treba sadržavati pisani zadatak, a iza svakog zadatka treba ostaviti dovoljno širok prored da se u njemu može pisati, računati i sl. </a:t>
          </a:r>
          <a:endParaRPr lang="en-US"/>
        </a:p>
      </dgm:t>
    </dgm:pt>
    <dgm:pt modelId="{8FE0EB7C-4484-46C4-9D57-C821731A08BD}" type="parTrans" cxnId="{B171C872-8A3B-4F8E-90F2-2B8901B4E05F}">
      <dgm:prSet/>
      <dgm:spPr/>
      <dgm:t>
        <a:bodyPr/>
        <a:lstStyle/>
        <a:p>
          <a:endParaRPr lang="en-US"/>
        </a:p>
      </dgm:t>
    </dgm:pt>
    <dgm:pt modelId="{B5A8653A-B02F-4C98-A390-3A1080A73675}" type="sibTrans" cxnId="{B171C872-8A3B-4F8E-90F2-2B8901B4E05F}">
      <dgm:prSet/>
      <dgm:spPr/>
      <dgm:t>
        <a:bodyPr/>
        <a:lstStyle/>
        <a:p>
          <a:endParaRPr lang="en-US"/>
        </a:p>
      </dgm:t>
    </dgm:pt>
    <dgm:pt modelId="{84841DF4-0D93-443F-913D-FFBA3515514E}" type="pres">
      <dgm:prSet presAssocID="{B4A47380-8044-481B-92B6-DCE3EBFD1174}" presName="diagram" presStyleCnt="0">
        <dgm:presLayoutVars>
          <dgm:dir/>
          <dgm:resizeHandles val="exact"/>
        </dgm:presLayoutVars>
      </dgm:prSet>
      <dgm:spPr/>
      <dgm:t>
        <a:bodyPr/>
        <a:lstStyle/>
        <a:p>
          <a:endParaRPr lang="hr-HR"/>
        </a:p>
      </dgm:t>
    </dgm:pt>
    <dgm:pt modelId="{5F0CBC53-CB3E-4163-B0FE-884709231844}" type="pres">
      <dgm:prSet presAssocID="{3EA62862-B511-44B9-BC9C-3D6D7C4E81FC}" presName="node" presStyleLbl="node1" presStyleIdx="0" presStyleCnt="10">
        <dgm:presLayoutVars>
          <dgm:bulletEnabled val="1"/>
        </dgm:presLayoutVars>
      </dgm:prSet>
      <dgm:spPr/>
      <dgm:t>
        <a:bodyPr/>
        <a:lstStyle/>
        <a:p>
          <a:endParaRPr lang="hr-HR"/>
        </a:p>
      </dgm:t>
    </dgm:pt>
    <dgm:pt modelId="{748724B2-7796-4D1D-AF33-BE40DC79A9AD}" type="pres">
      <dgm:prSet presAssocID="{225E6CE0-7942-47AC-B1F4-70D6212F5C99}" presName="sibTrans" presStyleCnt="0"/>
      <dgm:spPr/>
    </dgm:pt>
    <dgm:pt modelId="{6DC1713A-F92A-4471-AF66-27C508CD74C7}" type="pres">
      <dgm:prSet presAssocID="{721D63F2-30A6-479C-B60D-1FCB02C836E5}" presName="node" presStyleLbl="node1" presStyleIdx="1" presStyleCnt="10">
        <dgm:presLayoutVars>
          <dgm:bulletEnabled val="1"/>
        </dgm:presLayoutVars>
      </dgm:prSet>
      <dgm:spPr/>
      <dgm:t>
        <a:bodyPr/>
        <a:lstStyle/>
        <a:p>
          <a:endParaRPr lang="hr-HR"/>
        </a:p>
      </dgm:t>
    </dgm:pt>
    <dgm:pt modelId="{E526B769-938A-4AD3-B90D-40A2FD5D8985}" type="pres">
      <dgm:prSet presAssocID="{AD54EACA-0FFD-45E0-B387-299A5D31E159}" presName="sibTrans" presStyleCnt="0"/>
      <dgm:spPr/>
    </dgm:pt>
    <dgm:pt modelId="{628C5018-85CA-4D3D-B082-A25B4396CF09}" type="pres">
      <dgm:prSet presAssocID="{364442B0-9B2E-440B-B77B-40060AA18D8F}" presName="node" presStyleLbl="node1" presStyleIdx="2" presStyleCnt="10">
        <dgm:presLayoutVars>
          <dgm:bulletEnabled val="1"/>
        </dgm:presLayoutVars>
      </dgm:prSet>
      <dgm:spPr/>
      <dgm:t>
        <a:bodyPr/>
        <a:lstStyle/>
        <a:p>
          <a:endParaRPr lang="hr-HR"/>
        </a:p>
      </dgm:t>
    </dgm:pt>
    <dgm:pt modelId="{B4B5A409-FF21-4160-B0D7-5C4534BBF786}" type="pres">
      <dgm:prSet presAssocID="{1C569E0D-FE16-4894-8FC7-3E290C3FF27C}" presName="sibTrans" presStyleCnt="0"/>
      <dgm:spPr/>
    </dgm:pt>
    <dgm:pt modelId="{5705D657-240F-4748-A5B6-001A20878F12}" type="pres">
      <dgm:prSet presAssocID="{CE85CA63-6C01-488D-AE42-3B4F2B53BAD9}" presName="node" presStyleLbl="node1" presStyleIdx="3" presStyleCnt="10">
        <dgm:presLayoutVars>
          <dgm:bulletEnabled val="1"/>
        </dgm:presLayoutVars>
      </dgm:prSet>
      <dgm:spPr/>
      <dgm:t>
        <a:bodyPr/>
        <a:lstStyle/>
        <a:p>
          <a:endParaRPr lang="hr-HR"/>
        </a:p>
      </dgm:t>
    </dgm:pt>
    <dgm:pt modelId="{3A10CB6A-1C0B-4E5A-84B3-4E130A27405B}" type="pres">
      <dgm:prSet presAssocID="{970AA574-26C2-44F2-A335-7C7A8DDE6EAA}" presName="sibTrans" presStyleCnt="0"/>
      <dgm:spPr/>
    </dgm:pt>
    <dgm:pt modelId="{138B4037-7C59-4AE5-8A65-BE15C8698518}" type="pres">
      <dgm:prSet presAssocID="{292BBD09-2B89-4B29-B8E2-3CF53C25E453}" presName="node" presStyleLbl="node1" presStyleIdx="4" presStyleCnt="10">
        <dgm:presLayoutVars>
          <dgm:bulletEnabled val="1"/>
        </dgm:presLayoutVars>
      </dgm:prSet>
      <dgm:spPr/>
      <dgm:t>
        <a:bodyPr/>
        <a:lstStyle/>
        <a:p>
          <a:endParaRPr lang="hr-HR"/>
        </a:p>
      </dgm:t>
    </dgm:pt>
    <dgm:pt modelId="{2A0D6C77-753C-438D-8FFB-15B7D823CEA9}" type="pres">
      <dgm:prSet presAssocID="{2A532DFE-5F82-4B7D-905B-767F315F2F25}" presName="sibTrans" presStyleCnt="0"/>
      <dgm:spPr/>
    </dgm:pt>
    <dgm:pt modelId="{482F38F9-A764-48E1-8BBB-194605CA9774}" type="pres">
      <dgm:prSet presAssocID="{EAF42985-483B-4773-AFD4-5F221B8C0911}" presName="node" presStyleLbl="node1" presStyleIdx="5" presStyleCnt="10">
        <dgm:presLayoutVars>
          <dgm:bulletEnabled val="1"/>
        </dgm:presLayoutVars>
      </dgm:prSet>
      <dgm:spPr/>
      <dgm:t>
        <a:bodyPr/>
        <a:lstStyle/>
        <a:p>
          <a:endParaRPr lang="hr-HR"/>
        </a:p>
      </dgm:t>
    </dgm:pt>
    <dgm:pt modelId="{C5B76253-A6CF-4520-AD42-ACD7CD7822A9}" type="pres">
      <dgm:prSet presAssocID="{A46193B5-099A-487D-A528-B0C90196140A}" presName="sibTrans" presStyleCnt="0"/>
      <dgm:spPr/>
    </dgm:pt>
    <dgm:pt modelId="{AF43AFCB-B6F0-4035-B0BC-0B7FE018BF17}" type="pres">
      <dgm:prSet presAssocID="{CA029BA9-AC19-4974-A499-D9B42721E3D5}" presName="node" presStyleLbl="node1" presStyleIdx="6" presStyleCnt="10">
        <dgm:presLayoutVars>
          <dgm:bulletEnabled val="1"/>
        </dgm:presLayoutVars>
      </dgm:prSet>
      <dgm:spPr/>
      <dgm:t>
        <a:bodyPr/>
        <a:lstStyle/>
        <a:p>
          <a:endParaRPr lang="hr-HR"/>
        </a:p>
      </dgm:t>
    </dgm:pt>
    <dgm:pt modelId="{D9015956-2915-4794-9D03-F7C8B43332CA}" type="pres">
      <dgm:prSet presAssocID="{642F7F61-06BA-45DE-AB7F-11427494307F}" presName="sibTrans" presStyleCnt="0"/>
      <dgm:spPr/>
    </dgm:pt>
    <dgm:pt modelId="{F1486289-6354-433B-A23F-C7C3256C3ACF}" type="pres">
      <dgm:prSet presAssocID="{EC091C38-385A-47CE-A8A0-55B6A75B62F6}" presName="node" presStyleLbl="node1" presStyleIdx="7" presStyleCnt="10">
        <dgm:presLayoutVars>
          <dgm:bulletEnabled val="1"/>
        </dgm:presLayoutVars>
      </dgm:prSet>
      <dgm:spPr/>
      <dgm:t>
        <a:bodyPr/>
        <a:lstStyle/>
        <a:p>
          <a:endParaRPr lang="hr-HR"/>
        </a:p>
      </dgm:t>
    </dgm:pt>
    <dgm:pt modelId="{496A8429-36F6-427E-A130-68510BD002C7}" type="pres">
      <dgm:prSet presAssocID="{7F3FB000-C7CE-443B-B0EC-6D3E6BEED16D}" presName="sibTrans" presStyleCnt="0"/>
      <dgm:spPr/>
    </dgm:pt>
    <dgm:pt modelId="{D5C3F39C-73E6-4BA8-8E78-3D795DDB1940}" type="pres">
      <dgm:prSet presAssocID="{81506DB4-F9F1-4241-8172-AE2B799F734D}" presName="node" presStyleLbl="node1" presStyleIdx="8" presStyleCnt="10">
        <dgm:presLayoutVars>
          <dgm:bulletEnabled val="1"/>
        </dgm:presLayoutVars>
      </dgm:prSet>
      <dgm:spPr/>
      <dgm:t>
        <a:bodyPr/>
        <a:lstStyle/>
        <a:p>
          <a:endParaRPr lang="hr-HR"/>
        </a:p>
      </dgm:t>
    </dgm:pt>
    <dgm:pt modelId="{6C399927-7A25-48BE-8DE5-643C2DA8B452}" type="pres">
      <dgm:prSet presAssocID="{47ADC675-071F-4288-AF3F-06DBC5BD592D}" presName="sibTrans" presStyleCnt="0"/>
      <dgm:spPr/>
    </dgm:pt>
    <dgm:pt modelId="{D810F80D-4E5B-474E-BF6E-B06347C6D65E}" type="pres">
      <dgm:prSet presAssocID="{7C13C750-4B82-4AD7-B714-C3FAA4933C02}" presName="node" presStyleLbl="node1" presStyleIdx="9" presStyleCnt="10">
        <dgm:presLayoutVars>
          <dgm:bulletEnabled val="1"/>
        </dgm:presLayoutVars>
      </dgm:prSet>
      <dgm:spPr/>
      <dgm:t>
        <a:bodyPr/>
        <a:lstStyle/>
        <a:p>
          <a:endParaRPr lang="hr-HR"/>
        </a:p>
      </dgm:t>
    </dgm:pt>
  </dgm:ptLst>
  <dgm:cxnLst>
    <dgm:cxn modelId="{C41CA9A3-FF26-4F9C-9D66-8F3773F2AF85}" srcId="{B4A47380-8044-481B-92B6-DCE3EBFD1174}" destId="{721D63F2-30A6-479C-B60D-1FCB02C836E5}" srcOrd="1" destOrd="0" parTransId="{1CBBB7B6-4ACB-42CB-92D4-B8B243A7F7AF}" sibTransId="{AD54EACA-0FFD-45E0-B387-299A5D31E159}"/>
    <dgm:cxn modelId="{42487733-72BE-4DEA-B0D3-3EFDE6461918}" type="presOf" srcId="{EC091C38-385A-47CE-A8A0-55B6A75B62F6}" destId="{F1486289-6354-433B-A23F-C7C3256C3ACF}" srcOrd="0" destOrd="0" presId="urn:microsoft.com/office/officeart/2005/8/layout/default"/>
    <dgm:cxn modelId="{9DC66F06-583C-4BA2-BDE7-F53EB95CC2F6}" srcId="{B4A47380-8044-481B-92B6-DCE3EBFD1174}" destId="{292BBD09-2B89-4B29-B8E2-3CF53C25E453}" srcOrd="4" destOrd="0" parTransId="{7B5BBAD6-3789-4563-856F-E4D5D3BA46E3}" sibTransId="{2A532DFE-5F82-4B7D-905B-767F315F2F25}"/>
    <dgm:cxn modelId="{BC37A8FE-7749-418F-B1CF-F8E262FCA82F}" srcId="{B4A47380-8044-481B-92B6-DCE3EBFD1174}" destId="{EC091C38-385A-47CE-A8A0-55B6A75B62F6}" srcOrd="7" destOrd="0" parTransId="{C11E2DF9-A44D-4946-92C7-2BCACCC015C6}" sibTransId="{7F3FB000-C7CE-443B-B0EC-6D3E6BEED16D}"/>
    <dgm:cxn modelId="{56D96098-2C94-424C-B942-5724D4FB4823}" type="presOf" srcId="{3EA62862-B511-44B9-BC9C-3D6D7C4E81FC}" destId="{5F0CBC53-CB3E-4163-B0FE-884709231844}" srcOrd="0" destOrd="0" presId="urn:microsoft.com/office/officeart/2005/8/layout/default"/>
    <dgm:cxn modelId="{367BA2E9-D67D-49E3-9437-067FE06727E3}" type="presOf" srcId="{292BBD09-2B89-4B29-B8E2-3CF53C25E453}" destId="{138B4037-7C59-4AE5-8A65-BE15C8698518}" srcOrd="0" destOrd="0" presId="urn:microsoft.com/office/officeart/2005/8/layout/default"/>
    <dgm:cxn modelId="{CDE9E3BC-152A-43C1-BC12-482D021FF814}" type="presOf" srcId="{B4A47380-8044-481B-92B6-DCE3EBFD1174}" destId="{84841DF4-0D93-443F-913D-FFBA3515514E}" srcOrd="0" destOrd="0" presId="urn:microsoft.com/office/officeart/2005/8/layout/default"/>
    <dgm:cxn modelId="{84254E87-44CB-4C5B-8E78-67F44BE0FB0D}" type="presOf" srcId="{EAF42985-483B-4773-AFD4-5F221B8C0911}" destId="{482F38F9-A764-48E1-8BBB-194605CA9774}" srcOrd="0" destOrd="0" presId="urn:microsoft.com/office/officeart/2005/8/layout/default"/>
    <dgm:cxn modelId="{AA2CE922-0461-4FC2-A53B-0AECBCFF2842}" srcId="{B4A47380-8044-481B-92B6-DCE3EBFD1174}" destId="{CA029BA9-AC19-4974-A499-D9B42721E3D5}" srcOrd="6" destOrd="0" parTransId="{1D763D2E-C117-4A64-AC61-1DED88D9A3BA}" sibTransId="{642F7F61-06BA-45DE-AB7F-11427494307F}"/>
    <dgm:cxn modelId="{F402C3F5-2211-4050-8A27-E532594ACE10}" type="presOf" srcId="{CE85CA63-6C01-488D-AE42-3B4F2B53BAD9}" destId="{5705D657-240F-4748-A5B6-001A20878F12}" srcOrd="0" destOrd="0" presId="urn:microsoft.com/office/officeart/2005/8/layout/default"/>
    <dgm:cxn modelId="{A58A0A4C-7716-493E-99EA-8C1236850E01}" type="presOf" srcId="{721D63F2-30A6-479C-B60D-1FCB02C836E5}" destId="{6DC1713A-F92A-4471-AF66-27C508CD74C7}" srcOrd="0" destOrd="0" presId="urn:microsoft.com/office/officeart/2005/8/layout/default"/>
    <dgm:cxn modelId="{3B7CDC06-CE77-423F-9C2B-18D9D629BAD3}" type="presOf" srcId="{364442B0-9B2E-440B-B77B-40060AA18D8F}" destId="{628C5018-85CA-4D3D-B082-A25B4396CF09}" srcOrd="0" destOrd="0" presId="urn:microsoft.com/office/officeart/2005/8/layout/default"/>
    <dgm:cxn modelId="{9DB6E3EB-4BEA-411D-9C95-40C7A81C0A7A}" type="presOf" srcId="{CA029BA9-AC19-4974-A499-D9B42721E3D5}" destId="{AF43AFCB-B6F0-4035-B0BC-0B7FE018BF17}" srcOrd="0" destOrd="0" presId="urn:microsoft.com/office/officeart/2005/8/layout/default"/>
    <dgm:cxn modelId="{881062AD-78BD-405E-898A-32BAEB1CDBB6}" srcId="{B4A47380-8044-481B-92B6-DCE3EBFD1174}" destId="{3EA62862-B511-44B9-BC9C-3D6D7C4E81FC}" srcOrd="0" destOrd="0" parTransId="{7836940D-F05A-4162-AED4-DA3ADDEC9223}" sibTransId="{225E6CE0-7942-47AC-B1F4-70D6212F5C99}"/>
    <dgm:cxn modelId="{C5A16604-ED01-459F-BFF7-C7BDEA44A596}" srcId="{B4A47380-8044-481B-92B6-DCE3EBFD1174}" destId="{CE85CA63-6C01-488D-AE42-3B4F2B53BAD9}" srcOrd="3" destOrd="0" parTransId="{8D2B8C96-ADF5-49D3-BF97-8AF9DE902571}" sibTransId="{970AA574-26C2-44F2-A335-7C7A8DDE6EAA}"/>
    <dgm:cxn modelId="{E8783CEC-3910-49AB-9E6E-68D364AFC626}" type="presOf" srcId="{7C13C750-4B82-4AD7-B714-C3FAA4933C02}" destId="{D810F80D-4E5B-474E-BF6E-B06347C6D65E}" srcOrd="0" destOrd="0" presId="urn:microsoft.com/office/officeart/2005/8/layout/default"/>
    <dgm:cxn modelId="{AFB12770-01CB-4CF9-BECE-C31FDCBF568B}" srcId="{B4A47380-8044-481B-92B6-DCE3EBFD1174}" destId="{364442B0-9B2E-440B-B77B-40060AA18D8F}" srcOrd="2" destOrd="0" parTransId="{626501BB-122D-4DC8-8E89-BEA5F8EE3CC3}" sibTransId="{1C569E0D-FE16-4894-8FC7-3E290C3FF27C}"/>
    <dgm:cxn modelId="{B7F4E0C1-F72E-49BF-99DE-A5CC7D5529B7}" srcId="{B4A47380-8044-481B-92B6-DCE3EBFD1174}" destId="{EAF42985-483B-4773-AFD4-5F221B8C0911}" srcOrd="5" destOrd="0" parTransId="{CED94677-AB94-4750-8BB6-DF48FB542CAE}" sibTransId="{A46193B5-099A-487D-A528-B0C90196140A}"/>
    <dgm:cxn modelId="{5F3F258E-B7D4-4EED-93FC-34A4E2CF9EA2}" srcId="{B4A47380-8044-481B-92B6-DCE3EBFD1174}" destId="{81506DB4-F9F1-4241-8172-AE2B799F734D}" srcOrd="8" destOrd="0" parTransId="{5733D218-F8E2-4180-A716-91B975BB451B}" sibTransId="{47ADC675-071F-4288-AF3F-06DBC5BD592D}"/>
    <dgm:cxn modelId="{B171C872-8A3B-4F8E-90F2-2B8901B4E05F}" srcId="{B4A47380-8044-481B-92B6-DCE3EBFD1174}" destId="{7C13C750-4B82-4AD7-B714-C3FAA4933C02}" srcOrd="9" destOrd="0" parTransId="{8FE0EB7C-4484-46C4-9D57-C821731A08BD}" sibTransId="{B5A8653A-B02F-4C98-A390-3A1080A73675}"/>
    <dgm:cxn modelId="{51C1B5C2-6EAB-4CB9-B52C-FC5194121F70}" type="presOf" srcId="{81506DB4-F9F1-4241-8172-AE2B799F734D}" destId="{D5C3F39C-73E6-4BA8-8E78-3D795DDB1940}" srcOrd="0" destOrd="0" presId="urn:microsoft.com/office/officeart/2005/8/layout/default"/>
    <dgm:cxn modelId="{DB1DE9DC-0A31-48F1-928C-CC97CC833307}" type="presParOf" srcId="{84841DF4-0D93-443F-913D-FFBA3515514E}" destId="{5F0CBC53-CB3E-4163-B0FE-884709231844}" srcOrd="0" destOrd="0" presId="urn:microsoft.com/office/officeart/2005/8/layout/default"/>
    <dgm:cxn modelId="{4DFA1A17-B3BF-478A-8518-1BE190D63D64}" type="presParOf" srcId="{84841DF4-0D93-443F-913D-FFBA3515514E}" destId="{748724B2-7796-4D1D-AF33-BE40DC79A9AD}" srcOrd="1" destOrd="0" presId="urn:microsoft.com/office/officeart/2005/8/layout/default"/>
    <dgm:cxn modelId="{A3BF00FB-34A8-49C8-BD66-AFD1EEE004E0}" type="presParOf" srcId="{84841DF4-0D93-443F-913D-FFBA3515514E}" destId="{6DC1713A-F92A-4471-AF66-27C508CD74C7}" srcOrd="2" destOrd="0" presId="urn:microsoft.com/office/officeart/2005/8/layout/default"/>
    <dgm:cxn modelId="{4465CC22-BD28-4B72-B8B7-9ADBA368D7A7}" type="presParOf" srcId="{84841DF4-0D93-443F-913D-FFBA3515514E}" destId="{E526B769-938A-4AD3-B90D-40A2FD5D8985}" srcOrd="3" destOrd="0" presId="urn:microsoft.com/office/officeart/2005/8/layout/default"/>
    <dgm:cxn modelId="{0B880F53-9E9E-4AD8-B37A-0ECC2426B63B}" type="presParOf" srcId="{84841DF4-0D93-443F-913D-FFBA3515514E}" destId="{628C5018-85CA-4D3D-B082-A25B4396CF09}" srcOrd="4" destOrd="0" presId="urn:microsoft.com/office/officeart/2005/8/layout/default"/>
    <dgm:cxn modelId="{0DFCFE13-7A8F-44BB-8F3B-D7583657FE2D}" type="presParOf" srcId="{84841DF4-0D93-443F-913D-FFBA3515514E}" destId="{B4B5A409-FF21-4160-B0D7-5C4534BBF786}" srcOrd="5" destOrd="0" presId="urn:microsoft.com/office/officeart/2005/8/layout/default"/>
    <dgm:cxn modelId="{FFA267AF-78C9-41BA-9053-C1600AEC6CD6}" type="presParOf" srcId="{84841DF4-0D93-443F-913D-FFBA3515514E}" destId="{5705D657-240F-4748-A5B6-001A20878F12}" srcOrd="6" destOrd="0" presId="urn:microsoft.com/office/officeart/2005/8/layout/default"/>
    <dgm:cxn modelId="{5911D706-55FE-42CF-B88A-F7667D8C3475}" type="presParOf" srcId="{84841DF4-0D93-443F-913D-FFBA3515514E}" destId="{3A10CB6A-1C0B-4E5A-84B3-4E130A27405B}" srcOrd="7" destOrd="0" presId="urn:microsoft.com/office/officeart/2005/8/layout/default"/>
    <dgm:cxn modelId="{63C3FA3A-7206-4892-B7C1-0A37E14429BD}" type="presParOf" srcId="{84841DF4-0D93-443F-913D-FFBA3515514E}" destId="{138B4037-7C59-4AE5-8A65-BE15C8698518}" srcOrd="8" destOrd="0" presId="urn:microsoft.com/office/officeart/2005/8/layout/default"/>
    <dgm:cxn modelId="{CC0FA725-29EE-4AC6-88EC-19FA42D36663}" type="presParOf" srcId="{84841DF4-0D93-443F-913D-FFBA3515514E}" destId="{2A0D6C77-753C-438D-8FFB-15B7D823CEA9}" srcOrd="9" destOrd="0" presId="urn:microsoft.com/office/officeart/2005/8/layout/default"/>
    <dgm:cxn modelId="{E5F4F023-F018-406F-9267-C71C706BABB1}" type="presParOf" srcId="{84841DF4-0D93-443F-913D-FFBA3515514E}" destId="{482F38F9-A764-48E1-8BBB-194605CA9774}" srcOrd="10" destOrd="0" presId="urn:microsoft.com/office/officeart/2005/8/layout/default"/>
    <dgm:cxn modelId="{D7D85BAF-0203-4B6B-AEDE-2E44D385EAEC}" type="presParOf" srcId="{84841DF4-0D93-443F-913D-FFBA3515514E}" destId="{C5B76253-A6CF-4520-AD42-ACD7CD7822A9}" srcOrd="11" destOrd="0" presId="urn:microsoft.com/office/officeart/2005/8/layout/default"/>
    <dgm:cxn modelId="{EF287BD5-7BB8-4069-AE59-F4CBF4C5D8A6}" type="presParOf" srcId="{84841DF4-0D93-443F-913D-FFBA3515514E}" destId="{AF43AFCB-B6F0-4035-B0BC-0B7FE018BF17}" srcOrd="12" destOrd="0" presId="urn:microsoft.com/office/officeart/2005/8/layout/default"/>
    <dgm:cxn modelId="{B1D7428D-C2F3-42BD-970A-65953AB78E7C}" type="presParOf" srcId="{84841DF4-0D93-443F-913D-FFBA3515514E}" destId="{D9015956-2915-4794-9D03-F7C8B43332CA}" srcOrd="13" destOrd="0" presId="urn:microsoft.com/office/officeart/2005/8/layout/default"/>
    <dgm:cxn modelId="{F212E850-07EF-48E9-9451-8A90B2D566C6}" type="presParOf" srcId="{84841DF4-0D93-443F-913D-FFBA3515514E}" destId="{F1486289-6354-433B-A23F-C7C3256C3ACF}" srcOrd="14" destOrd="0" presId="urn:microsoft.com/office/officeart/2005/8/layout/default"/>
    <dgm:cxn modelId="{B2FAAC8D-8408-4281-AA60-469B883C5748}" type="presParOf" srcId="{84841DF4-0D93-443F-913D-FFBA3515514E}" destId="{496A8429-36F6-427E-A130-68510BD002C7}" srcOrd="15" destOrd="0" presId="urn:microsoft.com/office/officeart/2005/8/layout/default"/>
    <dgm:cxn modelId="{6BA7A903-496B-4BE2-8B7D-A7AEF8B9C189}" type="presParOf" srcId="{84841DF4-0D93-443F-913D-FFBA3515514E}" destId="{D5C3F39C-73E6-4BA8-8E78-3D795DDB1940}" srcOrd="16" destOrd="0" presId="urn:microsoft.com/office/officeart/2005/8/layout/default"/>
    <dgm:cxn modelId="{1FEA8275-03F7-44FD-8BD0-25C1E58EE72A}" type="presParOf" srcId="{84841DF4-0D93-443F-913D-FFBA3515514E}" destId="{6C399927-7A25-48BE-8DE5-643C2DA8B452}" srcOrd="17" destOrd="0" presId="urn:microsoft.com/office/officeart/2005/8/layout/default"/>
    <dgm:cxn modelId="{3302B140-45DB-48BA-AA7D-C84DDC67992B}" type="presParOf" srcId="{84841DF4-0D93-443F-913D-FFBA3515514E}" destId="{D810F80D-4E5B-474E-BF6E-B06347C6D65E}"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729CFB-480F-4AE6-AD75-49B5AC525216}" type="doc">
      <dgm:prSet loTypeId="urn:microsoft.com/office/officeart/2005/8/layout/vProcess5" loCatId="process" qsTypeId="urn:microsoft.com/office/officeart/2005/8/quickstyle/simple4" qsCatId="simple" csTypeId="urn:microsoft.com/office/officeart/2005/8/colors/colorful2" csCatId="colorful"/>
      <dgm:spPr/>
      <dgm:t>
        <a:bodyPr/>
        <a:lstStyle/>
        <a:p>
          <a:endParaRPr lang="en-US"/>
        </a:p>
      </dgm:t>
    </dgm:pt>
    <dgm:pt modelId="{F1193C66-B094-4F71-B37A-9076B7EE1433}">
      <dgm:prSet/>
      <dgm:spPr/>
      <dgm:t>
        <a:bodyPr/>
        <a:lstStyle/>
        <a:p>
          <a:r>
            <a:rPr lang="hr-HR"/>
            <a:t>Svako dijete na spektru samo je za sebe, figurativno i doslovno te kao takvo i traži takav pristup</a:t>
          </a:r>
          <a:endParaRPr lang="en-US"/>
        </a:p>
      </dgm:t>
    </dgm:pt>
    <dgm:pt modelId="{C481401D-50F0-4E78-9105-9E79E88D2B97}" type="parTrans" cxnId="{872CB3C3-3282-4805-8D03-EA40126EAB75}">
      <dgm:prSet/>
      <dgm:spPr/>
      <dgm:t>
        <a:bodyPr/>
        <a:lstStyle/>
        <a:p>
          <a:endParaRPr lang="en-US"/>
        </a:p>
      </dgm:t>
    </dgm:pt>
    <dgm:pt modelId="{210FFDF8-2EE3-4FCE-8EB2-3B38B6544F70}" type="sibTrans" cxnId="{872CB3C3-3282-4805-8D03-EA40126EAB75}">
      <dgm:prSet/>
      <dgm:spPr/>
      <dgm:t>
        <a:bodyPr/>
        <a:lstStyle/>
        <a:p>
          <a:endParaRPr lang="en-US"/>
        </a:p>
      </dgm:t>
    </dgm:pt>
    <dgm:pt modelId="{25D3C90A-417E-4D27-892B-4775576F4A22}">
      <dgm:prSet/>
      <dgm:spPr/>
      <dgm:t>
        <a:bodyPr/>
        <a:lstStyle/>
        <a:p>
          <a:r>
            <a:rPr lang="hr-HR"/>
            <a:t>Ne postoji „kuharica”</a:t>
          </a:r>
          <a:endParaRPr lang="en-US"/>
        </a:p>
      </dgm:t>
    </dgm:pt>
    <dgm:pt modelId="{AB24FD21-480C-411C-B440-892695E8E201}" type="parTrans" cxnId="{B87690CE-0DB4-4D32-8634-4214A2441E83}">
      <dgm:prSet/>
      <dgm:spPr/>
      <dgm:t>
        <a:bodyPr/>
        <a:lstStyle/>
        <a:p>
          <a:endParaRPr lang="en-US"/>
        </a:p>
      </dgm:t>
    </dgm:pt>
    <dgm:pt modelId="{5F6616C6-707D-4111-9C68-32FE16CD9BE3}" type="sibTrans" cxnId="{B87690CE-0DB4-4D32-8634-4214A2441E83}">
      <dgm:prSet/>
      <dgm:spPr/>
      <dgm:t>
        <a:bodyPr/>
        <a:lstStyle/>
        <a:p>
          <a:endParaRPr lang="en-US"/>
        </a:p>
      </dgm:t>
    </dgm:pt>
    <dgm:pt modelId="{0DF42F72-EDA3-4BC3-95D6-79B33579215C}">
      <dgm:prSet/>
      <dgm:spPr/>
      <dgm:t>
        <a:bodyPr/>
        <a:lstStyle/>
        <a:p>
          <a:r>
            <a:rPr lang="hr-HR"/>
            <a:t>Način rada koji funkcionira za jedno dijete neće i za drugo</a:t>
          </a:r>
          <a:endParaRPr lang="en-US"/>
        </a:p>
      </dgm:t>
    </dgm:pt>
    <dgm:pt modelId="{16FF6258-56C7-494B-ABAB-C63BDBA1BB55}" type="parTrans" cxnId="{55C87555-A51F-4A70-8F0F-54EEC53A93A0}">
      <dgm:prSet/>
      <dgm:spPr/>
      <dgm:t>
        <a:bodyPr/>
        <a:lstStyle/>
        <a:p>
          <a:endParaRPr lang="en-US"/>
        </a:p>
      </dgm:t>
    </dgm:pt>
    <dgm:pt modelId="{EB874935-D5CB-4A29-83E0-545F8B819A04}" type="sibTrans" cxnId="{55C87555-A51F-4A70-8F0F-54EEC53A93A0}">
      <dgm:prSet/>
      <dgm:spPr/>
      <dgm:t>
        <a:bodyPr/>
        <a:lstStyle/>
        <a:p>
          <a:endParaRPr lang="en-US"/>
        </a:p>
      </dgm:t>
    </dgm:pt>
    <dgm:pt modelId="{7BA5854B-11C3-4314-BCF5-100D5BED94F2}">
      <dgm:prSet/>
      <dgm:spPr/>
      <dgm:t>
        <a:bodyPr/>
        <a:lstStyle/>
        <a:p>
          <a:r>
            <a:rPr lang="hr-HR"/>
            <a:t>Svi učimo u hodu, ispipavmo, tažimo, dokle god mijenjamo strategiju koja na „pali” i osmišljavamo novu, sve će biti dobro</a:t>
          </a:r>
          <a:endParaRPr lang="en-US"/>
        </a:p>
      </dgm:t>
    </dgm:pt>
    <dgm:pt modelId="{46EE52CF-5FA0-4F51-8790-2499D5CE9B26}" type="parTrans" cxnId="{98D3C856-F340-4AFE-B625-B19F43158E03}">
      <dgm:prSet/>
      <dgm:spPr/>
      <dgm:t>
        <a:bodyPr/>
        <a:lstStyle/>
        <a:p>
          <a:endParaRPr lang="en-US"/>
        </a:p>
      </dgm:t>
    </dgm:pt>
    <dgm:pt modelId="{A642C948-724F-4E01-8F1B-C7EB041635AA}" type="sibTrans" cxnId="{98D3C856-F340-4AFE-B625-B19F43158E03}">
      <dgm:prSet/>
      <dgm:spPr/>
      <dgm:t>
        <a:bodyPr/>
        <a:lstStyle/>
        <a:p>
          <a:endParaRPr lang="en-US"/>
        </a:p>
      </dgm:t>
    </dgm:pt>
    <dgm:pt modelId="{67F6BA8C-08AC-4AF8-B3A3-7F892547B2A2}" type="pres">
      <dgm:prSet presAssocID="{D1729CFB-480F-4AE6-AD75-49B5AC525216}" presName="outerComposite" presStyleCnt="0">
        <dgm:presLayoutVars>
          <dgm:chMax val="5"/>
          <dgm:dir/>
          <dgm:resizeHandles val="exact"/>
        </dgm:presLayoutVars>
      </dgm:prSet>
      <dgm:spPr/>
      <dgm:t>
        <a:bodyPr/>
        <a:lstStyle/>
        <a:p>
          <a:endParaRPr lang="hr-HR"/>
        </a:p>
      </dgm:t>
    </dgm:pt>
    <dgm:pt modelId="{D2ACA4EB-8913-4DC3-8F56-3F30321F5D38}" type="pres">
      <dgm:prSet presAssocID="{D1729CFB-480F-4AE6-AD75-49B5AC525216}" presName="dummyMaxCanvas" presStyleCnt="0">
        <dgm:presLayoutVars/>
      </dgm:prSet>
      <dgm:spPr/>
    </dgm:pt>
    <dgm:pt modelId="{05A31562-E7B9-4F29-8995-3D9B5F754A69}" type="pres">
      <dgm:prSet presAssocID="{D1729CFB-480F-4AE6-AD75-49B5AC525216}" presName="FourNodes_1" presStyleLbl="node1" presStyleIdx="0" presStyleCnt="4">
        <dgm:presLayoutVars>
          <dgm:bulletEnabled val="1"/>
        </dgm:presLayoutVars>
      </dgm:prSet>
      <dgm:spPr/>
      <dgm:t>
        <a:bodyPr/>
        <a:lstStyle/>
        <a:p>
          <a:endParaRPr lang="hr-HR"/>
        </a:p>
      </dgm:t>
    </dgm:pt>
    <dgm:pt modelId="{53AF74BD-6D6A-40A0-BFFE-D4CAF0EBAD88}" type="pres">
      <dgm:prSet presAssocID="{D1729CFB-480F-4AE6-AD75-49B5AC525216}" presName="FourNodes_2" presStyleLbl="node1" presStyleIdx="1" presStyleCnt="4">
        <dgm:presLayoutVars>
          <dgm:bulletEnabled val="1"/>
        </dgm:presLayoutVars>
      </dgm:prSet>
      <dgm:spPr/>
      <dgm:t>
        <a:bodyPr/>
        <a:lstStyle/>
        <a:p>
          <a:endParaRPr lang="hr-HR"/>
        </a:p>
      </dgm:t>
    </dgm:pt>
    <dgm:pt modelId="{348A505C-2B7A-4FCA-960A-FA03E7DF110F}" type="pres">
      <dgm:prSet presAssocID="{D1729CFB-480F-4AE6-AD75-49B5AC525216}" presName="FourNodes_3" presStyleLbl="node1" presStyleIdx="2" presStyleCnt="4">
        <dgm:presLayoutVars>
          <dgm:bulletEnabled val="1"/>
        </dgm:presLayoutVars>
      </dgm:prSet>
      <dgm:spPr/>
      <dgm:t>
        <a:bodyPr/>
        <a:lstStyle/>
        <a:p>
          <a:endParaRPr lang="hr-HR"/>
        </a:p>
      </dgm:t>
    </dgm:pt>
    <dgm:pt modelId="{1711140E-1BCF-4A78-A10A-9C9632B83324}" type="pres">
      <dgm:prSet presAssocID="{D1729CFB-480F-4AE6-AD75-49B5AC525216}" presName="FourNodes_4" presStyleLbl="node1" presStyleIdx="3" presStyleCnt="4">
        <dgm:presLayoutVars>
          <dgm:bulletEnabled val="1"/>
        </dgm:presLayoutVars>
      </dgm:prSet>
      <dgm:spPr/>
      <dgm:t>
        <a:bodyPr/>
        <a:lstStyle/>
        <a:p>
          <a:endParaRPr lang="hr-HR"/>
        </a:p>
      </dgm:t>
    </dgm:pt>
    <dgm:pt modelId="{51867294-4834-42C8-89DC-AFB78FA61A95}" type="pres">
      <dgm:prSet presAssocID="{D1729CFB-480F-4AE6-AD75-49B5AC525216}" presName="FourConn_1-2" presStyleLbl="fgAccFollowNode1" presStyleIdx="0" presStyleCnt="3">
        <dgm:presLayoutVars>
          <dgm:bulletEnabled val="1"/>
        </dgm:presLayoutVars>
      </dgm:prSet>
      <dgm:spPr/>
      <dgm:t>
        <a:bodyPr/>
        <a:lstStyle/>
        <a:p>
          <a:endParaRPr lang="hr-HR"/>
        </a:p>
      </dgm:t>
    </dgm:pt>
    <dgm:pt modelId="{5DAA0FC7-7C57-49DB-8686-9DBF74BEC8DE}" type="pres">
      <dgm:prSet presAssocID="{D1729CFB-480F-4AE6-AD75-49B5AC525216}" presName="FourConn_2-3" presStyleLbl="fgAccFollowNode1" presStyleIdx="1" presStyleCnt="3">
        <dgm:presLayoutVars>
          <dgm:bulletEnabled val="1"/>
        </dgm:presLayoutVars>
      </dgm:prSet>
      <dgm:spPr/>
      <dgm:t>
        <a:bodyPr/>
        <a:lstStyle/>
        <a:p>
          <a:endParaRPr lang="hr-HR"/>
        </a:p>
      </dgm:t>
    </dgm:pt>
    <dgm:pt modelId="{1C270ABC-2BC3-43F3-8DD9-7C5C52A31C43}" type="pres">
      <dgm:prSet presAssocID="{D1729CFB-480F-4AE6-AD75-49B5AC525216}" presName="FourConn_3-4" presStyleLbl="fgAccFollowNode1" presStyleIdx="2" presStyleCnt="3">
        <dgm:presLayoutVars>
          <dgm:bulletEnabled val="1"/>
        </dgm:presLayoutVars>
      </dgm:prSet>
      <dgm:spPr/>
      <dgm:t>
        <a:bodyPr/>
        <a:lstStyle/>
        <a:p>
          <a:endParaRPr lang="hr-HR"/>
        </a:p>
      </dgm:t>
    </dgm:pt>
    <dgm:pt modelId="{3AFDFAE4-CED7-4695-8C39-72ADC8AB9B99}" type="pres">
      <dgm:prSet presAssocID="{D1729CFB-480F-4AE6-AD75-49B5AC525216}" presName="FourNodes_1_text" presStyleLbl="node1" presStyleIdx="3" presStyleCnt="4">
        <dgm:presLayoutVars>
          <dgm:bulletEnabled val="1"/>
        </dgm:presLayoutVars>
      </dgm:prSet>
      <dgm:spPr/>
      <dgm:t>
        <a:bodyPr/>
        <a:lstStyle/>
        <a:p>
          <a:endParaRPr lang="hr-HR"/>
        </a:p>
      </dgm:t>
    </dgm:pt>
    <dgm:pt modelId="{0DA0DD13-4401-4B6C-A76F-517E97CCC15D}" type="pres">
      <dgm:prSet presAssocID="{D1729CFB-480F-4AE6-AD75-49B5AC525216}" presName="FourNodes_2_text" presStyleLbl="node1" presStyleIdx="3" presStyleCnt="4">
        <dgm:presLayoutVars>
          <dgm:bulletEnabled val="1"/>
        </dgm:presLayoutVars>
      </dgm:prSet>
      <dgm:spPr/>
      <dgm:t>
        <a:bodyPr/>
        <a:lstStyle/>
        <a:p>
          <a:endParaRPr lang="hr-HR"/>
        </a:p>
      </dgm:t>
    </dgm:pt>
    <dgm:pt modelId="{A1BE51A5-DA2E-4DBF-8DB3-80EC344AE5BF}" type="pres">
      <dgm:prSet presAssocID="{D1729CFB-480F-4AE6-AD75-49B5AC525216}" presName="FourNodes_3_text" presStyleLbl="node1" presStyleIdx="3" presStyleCnt="4">
        <dgm:presLayoutVars>
          <dgm:bulletEnabled val="1"/>
        </dgm:presLayoutVars>
      </dgm:prSet>
      <dgm:spPr/>
      <dgm:t>
        <a:bodyPr/>
        <a:lstStyle/>
        <a:p>
          <a:endParaRPr lang="hr-HR"/>
        </a:p>
      </dgm:t>
    </dgm:pt>
    <dgm:pt modelId="{F34D4229-BAE5-4EAC-AFB1-30484B39B056}" type="pres">
      <dgm:prSet presAssocID="{D1729CFB-480F-4AE6-AD75-49B5AC525216}" presName="FourNodes_4_text" presStyleLbl="node1" presStyleIdx="3" presStyleCnt="4">
        <dgm:presLayoutVars>
          <dgm:bulletEnabled val="1"/>
        </dgm:presLayoutVars>
      </dgm:prSet>
      <dgm:spPr/>
      <dgm:t>
        <a:bodyPr/>
        <a:lstStyle/>
        <a:p>
          <a:endParaRPr lang="hr-HR"/>
        </a:p>
      </dgm:t>
    </dgm:pt>
  </dgm:ptLst>
  <dgm:cxnLst>
    <dgm:cxn modelId="{5620728F-31C2-4DA4-A7E9-8C9C46896727}" type="presOf" srcId="{25D3C90A-417E-4D27-892B-4775576F4A22}" destId="{53AF74BD-6D6A-40A0-BFFE-D4CAF0EBAD88}" srcOrd="0" destOrd="0" presId="urn:microsoft.com/office/officeart/2005/8/layout/vProcess5"/>
    <dgm:cxn modelId="{C18D19D6-290A-4669-8F48-6B0D9EDEBD54}" type="presOf" srcId="{D1729CFB-480F-4AE6-AD75-49B5AC525216}" destId="{67F6BA8C-08AC-4AF8-B3A3-7F892547B2A2}" srcOrd="0" destOrd="0" presId="urn:microsoft.com/office/officeart/2005/8/layout/vProcess5"/>
    <dgm:cxn modelId="{98D3C856-F340-4AFE-B625-B19F43158E03}" srcId="{D1729CFB-480F-4AE6-AD75-49B5AC525216}" destId="{7BA5854B-11C3-4314-BCF5-100D5BED94F2}" srcOrd="3" destOrd="0" parTransId="{46EE52CF-5FA0-4F51-8790-2499D5CE9B26}" sibTransId="{A642C948-724F-4E01-8F1B-C7EB041635AA}"/>
    <dgm:cxn modelId="{D79F7FB3-1BDB-4289-B685-B2E623004E4A}" type="presOf" srcId="{F1193C66-B094-4F71-B37A-9076B7EE1433}" destId="{3AFDFAE4-CED7-4695-8C39-72ADC8AB9B99}" srcOrd="1" destOrd="0" presId="urn:microsoft.com/office/officeart/2005/8/layout/vProcess5"/>
    <dgm:cxn modelId="{A637FF20-349A-4473-8E91-01D35658E481}" type="presOf" srcId="{0DF42F72-EDA3-4BC3-95D6-79B33579215C}" destId="{A1BE51A5-DA2E-4DBF-8DB3-80EC344AE5BF}" srcOrd="1" destOrd="0" presId="urn:microsoft.com/office/officeart/2005/8/layout/vProcess5"/>
    <dgm:cxn modelId="{872CB3C3-3282-4805-8D03-EA40126EAB75}" srcId="{D1729CFB-480F-4AE6-AD75-49B5AC525216}" destId="{F1193C66-B094-4F71-B37A-9076B7EE1433}" srcOrd="0" destOrd="0" parTransId="{C481401D-50F0-4E78-9105-9E79E88D2B97}" sibTransId="{210FFDF8-2EE3-4FCE-8EB2-3B38B6544F70}"/>
    <dgm:cxn modelId="{FC4A351F-2218-42FA-88A9-18B1E342F2A4}" type="presOf" srcId="{7BA5854B-11C3-4314-BCF5-100D5BED94F2}" destId="{1711140E-1BCF-4A78-A10A-9C9632B83324}" srcOrd="0" destOrd="0" presId="urn:microsoft.com/office/officeart/2005/8/layout/vProcess5"/>
    <dgm:cxn modelId="{17C7B2BB-0DAA-428E-8E3B-DA7CFE7B5E0C}" type="presOf" srcId="{210FFDF8-2EE3-4FCE-8EB2-3B38B6544F70}" destId="{51867294-4834-42C8-89DC-AFB78FA61A95}" srcOrd="0" destOrd="0" presId="urn:microsoft.com/office/officeart/2005/8/layout/vProcess5"/>
    <dgm:cxn modelId="{9C55B2F6-E356-43CB-86F0-02A1E879E969}" type="presOf" srcId="{0DF42F72-EDA3-4BC3-95D6-79B33579215C}" destId="{348A505C-2B7A-4FCA-960A-FA03E7DF110F}" srcOrd="0" destOrd="0" presId="urn:microsoft.com/office/officeart/2005/8/layout/vProcess5"/>
    <dgm:cxn modelId="{55C87555-A51F-4A70-8F0F-54EEC53A93A0}" srcId="{D1729CFB-480F-4AE6-AD75-49B5AC525216}" destId="{0DF42F72-EDA3-4BC3-95D6-79B33579215C}" srcOrd="2" destOrd="0" parTransId="{16FF6258-56C7-494B-ABAB-C63BDBA1BB55}" sibTransId="{EB874935-D5CB-4A29-83E0-545F8B819A04}"/>
    <dgm:cxn modelId="{38A2B505-107D-4F26-9208-47290096CB73}" type="presOf" srcId="{25D3C90A-417E-4D27-892B-4775576F4A22}" destId="{0DA0DD13-4401-4B6C-A76F-517E97CCC15D}" srcOrd="1" destOrd="0" presId="urn:microsoft.com/office/officeart/2005/8/layout/vProcess5"/>
    <dgm:cxn modelId="{89ECCD40-9823-44AE-A030-A8E6262E8F49}" type="presOf" srcId="{F1193C66-B094-4F71-B37A-9076B7EE1433}" destId="{05A31562-E7B9-4F29-8995-3D9B5F754A69}" srcOrd="0" destOrd="0" presId="urn:microsoft.com/office/officeart/2005/8/layout/vProcess5"/>
    <dgm:cxn modelId="{B87690CE-0DB4-4D32-8634-4214A2441E83}" srcId="{D1729CFB-480F-4AE6-AD75-49B5AC525216}" destId="{25D3C90A-417E-4D27-892B-4775576F4A22}" srcOrd="1" destOrd="0" parTransId="{AB24FD21-480C-411C-B440-892695E8E201}" sibTransId="{5F6616C6-707D-4111-9C68-32FE16CD9BE3}"/>
    <dgm:cxn modelId="{61025F0A-4A1F-4C41-9359-6B3CC82ACA60}" type="presOf" srcId="{5F6616C6-707D-4111-9C68-32FE16CD9BE3}" destId="{5DAA0FC7-7C57-49DB-8686-9DBF74BEC8DE}" srcOrd="0" destOrd="0" presId="urn:microsoft.com/office/officeart/2005/8/layout/vProcess5"/>
    <dgm:cxn modelId="{87FDE70C-8EDC-4A55-BE45-83A81A655A62}" type="presOf" srcId="{EB874935-D5CB-4A29-83E0-545F8B819A04}" destId="{1C270ABC-2BC3-43F3-8DD9-7C5C52A31C43}" srcOrd="0" destOrd="0" presId="urn:microsoft.com/office/officeart/2005/8/layout/vProcess5"/>
    <dgm:cxn modelId="{1F98DB22-907D-4690-9316-22E17326EDFA}" type="presOf" srcId="{7BA5854B-11C3-4314-BCF5-100D5BED94F2}" destId="{F34D4229-BAE5-4EAC-AFB1-30484B39B056}" srcOrd="1" destOrd="0" presId="urn:microsoft.com/office/officeart/2005/8/layout/vProcess5"/>
    <dgm:cxn modelId="{CAE9351D-09BB-4605-B5CB-5F9C5FB4A97C}" type="presParOf" srcId="{67F6BA8C-08AC-4AF8-B3A3-7F892547B2A2}" destId="{D2ACA4EB-8913-4DC3-8F56-3F30321F5D38}" srcOrd="0" destOrd="0" presId="urn:microsoft.com/office/officeart/2005/8/layout/vProcess5"/>
    <dgm:cxn modelId="{2303C1A0-D756-41F0-9A65-97E65ABB27F3}" type="presParOf" srcId="{67F6BA8C-08AC-4AF8-B3A3-7F892547B2A2}" destId="{05A31562-E7B9-4F29-8995-3D9B5F754A69}" srcOrd="1" destOrd="0" presId="urn:microsoft.com/office/officeart/2005/8/layout/vProcess5"/>
    <dgm:cxn modelId="{E81D14FB-0FC6-462D-8EBF-39F103A39355}" type="presParOf" srcId="{67F6BA8C-08AC-4AF8-B3A3-7F892547B2A2}" destId="{53AF74BD-6D6A-40A0-BFFE-D4CAF0EBAD88}" srcOrd="2" destOrd="0" presId="urn:microsoft.com/office/officeart/2005/8/layout/vProcess5"/>
    <dgm:cxn modelId="{14C3123D-D3AE-4A50-A62C-544F75137C87}" type="presParOf" srcId="{67F6BA8C-08AC-4AF8-B3A3-7F892547B2A2}" destId="{348A505C-2B7A-4FCA-960A-FA03E7DF110F}" srcOrd="3" destOrd="0" presId="urn:microsoft.com/office/officeart/2005/8/layout/vProcess5"/>
    <dgm:cxn modelId="{EAD8DC0F-0808-4860-BC62-BD1373DBC80A}" type="presParOf" srcId="{67F6BA8C-08AC-4AF8-B3A3-7F892547B2A2}" destId="{1711140E-1BCF-4A78-A10A-9C9632B83324}" srcOrd="4" destOrd="0" presId="urn:microsoft.com/office/officeart/2005/8/layout/vProcess5"/>
    <dgm:cxn modelId="{CB751578-5F0B-495F-89EB-BBAB4CA090A9}" type="presParOf" srcId="{67F6BA8C-08AC-4AF8-B3A3-7F892547B2A2}" destId="{51867294-4834-42C8-89DC-AFB78FA61A95}" srcOrd="5" destOrd="0" presId="urn:microsoft.com/office/officeart/2005/8/layout/vProcess5"/>
    <dgm:cxn modelId="{3E714880-1550-48DB-8097-E420D4AA8816}" type="presParOf" srcId="{67F6BA8C-08AC-4AF8-B3A3-7F892547B2A2}" destId="{5DAA0FC7-7C57-49DB-8686-9DBF74BEC8DE}" srcOrd="6" destOrd="0" presId="urn:microsoft.com/office/officeart/2005/8/layout/vProcess5"/>
    <dgm:cxn modelId="{1BA2ECB0-182E-4F01-B8BF-A554BDBDC758}" type="presParOf" srcId="{67F6BA8C-08AC-4AF8-B3A3-7F892547B2A2}" destId="{1C270ABC-2BC3-43F3-8DD9-7C5C52A31C43}" srcOrd="7" destOrd="0" presId="urn:microsoft.com/office/officeart/2005/8/layout/vProcess5"/>
    <dgm:cxn modelId="{F952B460-F4E0-44FC-8F59-4BA902BA44C4}" type="presParOf" srcId="{67F6BA8C-08AC-4AF8-B3A3-7F892547B2A2}" destId="{3AFDFAE4-CED7-4695-8C39-72ADC8AB9B99}" srcOrd="8" destOrd="0" presId="urn:microsoft.com/office/officeart/2005/8/layout/vProcess5"/>
    <dgm:cxn modelId="{C495C641-1D23-4BB5-8739-58556C991CA3}" type="presParOf" srcId="{67F6BA8C-08AC-4AF8-B3A3-7F892547B2A2}" destId="{0DA0DD13-4401-4B6C-A76F-517E97CCC15D}" srcOrd="9" destOrd="0" presId="urn:microsoft.com/office/officeart/2005/8/layout/vProcess5"/>
    <dgm:cxn modelId="{B67D6EB1-7A0D-42E4-B527-7EDA22CC65A1}" type="presParOf" srcId="{67F6BA8C-08AC-4AF8-B3A3-7F892547B2A2}" destId="{A1BE51A5-DA2E-4DBF-8DB3-80EC344AE5BF}" srcOrd="10" destOrd="0" presId="urn:microsoft.com/office/officeart/2005/8/layout/vProcess5"/>
    <dgm:cxn modelId="{08FB66BF-B4BA-41BC-912F-B26DF7FA7EC3}" type="presParOf" srcId="{67F6BA8C-08AC-4AF8-B3A3-7F892547B2A2}" destId="{F34D4229-BAE5-4EAC-AFB1-30484B39B056}"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4CECAF-E51E-4067-91E0-57845DE5F421}">
      <dsp:nvSpPr>
        <dsp:cNvPr id="0" name=""/>
        <dsp:cNvSpPr/>
      </dsp:nvSpPr>
      <dsp:spPr>
        <a:xfrm>
          <a:off x="0" y="98303"/>
          <a:ext cx="6391275" cy="95471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hr-HR" sz="2400" b="0" i="0" kern="1200" baseline="0"/>
            <a:t>Može biti verbalno dijete urednog razumijevanja i produkcije govora</a:t>
          </a:r>
          <a:endParaRPr lang="en-US" sz="2400" kern="1200"/>
        </a:p>
      </dsp:txBody>
      <dsp:txXfrm>
        <a:off x="46606" y="144909"/>
        <a:ext cx="6298063" cy="861507"/>
      </dsp:txXfrm>
    </dsp:sp>
    <dsp:sp modelId="{9BE0F5F3-D062-47A3-9403-BF427C94AE37}">
      <dsp:nvSpPr>
        <dsp:cNvPr id="0" name=""/>
        <dsp:cNvSpPr/>
      </dsp:nvSpPr>
      <dsp:spPr>
        <a:xfrm>
          <a:off x="0" y="1122143"/>
          <a:ext cx="6391275" cy="954719"/>
        </a:xfrm>
        <a:prstGeom prst="roundRect">
          <a:avLst/>
        </a:prstGeom>
        <a:solidFill>
          <a:schemeClr val="accent2">
            <a:hueOff val="338703"/>
            <a:satOff val="-1658"/>
            <a:lumOff val="93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hr-HR" sz="2400" b="0" i="0" kern="1200" baseline="0"/>
            <a:t>Može biti neverbalno bez teškoća razumijevanja jezika</a:t>
          </a:r>
          <a:endParaRPr lang="en-US" sz="2400" kern="1200"/>
        </a:p>
      </dsp:txBody>
      <dsp:txXfrm>
        <a:off x="46606" y="1168749"/>
        <a:ext cx="6298063" cy="861507"/>
      </dsp:txXfrm>
    </dsp:sp>
    <dsp:sp modelId="{8B438D8F-8773-4E29-ACA1-A7517E7D9706}">
      <dsp:nvSpPr>
        <dsp:cNvPr id="0" name=""/>
        <dsp:cNvSpPr/>
      </dsp:nvSpPr>
      <dsp:spPr>
        <a:xfrm>
          <a:off x="0" y="2145983"/>
          <a:ext cx="6391275" cy="954719"/>
        </a:xfrm>
        <a:prstGeom prst="roundRect">
          <a:avLst/>
        </a:prstGeom>
        <a:solidFill>
          <a:schemeClr val="accent2">
            <a:hueOff val="677407"/>
            <a:satOff val="-3316"/>
            <a:lumOff val="186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hr-HR" sz="2400" b="0" i="0" kern="1200" baseline="0"/>
            <a:t>Može biti verbalno ali sa značajnim teškoćama razumijevanja </a:t>
          </a:r>
          <a:endParaRPr lang="en-US" sz="2400" kern="1200"/>
        </a:p>
      </dsp:txBody>
      <dsp:txXfrm>
        <a:off x="46606" y="2192589"/>
        <a:ext cx="6298063" cy="861507"/>
      </dsp:txXfrm>
    </dsp:sp>
    <dsp:sp modelId="{61737D7D-3C5E-42DD-B922-F88D420BBC6E}">
      <dsp:nvSpPr>
        <dsp:cNvPr id="0" name=""/>
        <dsp:cNvSpPr/>
      </dsp:nvSpPr>
      <dsp:spPr>
        <a:xfrm>
          <a:off x="0" y="3169823"/>
          <a:ext cx="6391275" cy="954719"/>
        </a:xfrm>
        <a:prstGeom prst="roundRect">
          <a:avLst/>
        </a:prstGeom>
        <a:solidFill>
          <a:schemeClr val="accent2">
            <a:hueOff val="1016110"/>
            <a:satOff val="-4974"/>
            <a:lumOff val="279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hr-HR" sz="2400" b="0" i="0" kern="1200" baseline="0"/>
            <a:t>Može biti verbalno ali sa značajnim teškoćama jezične produkcije</a:t>
          </a:r>
          <a:endParaRPr lang="en-US" sz="2400" kern="1200"/>
        </a:p>
      </dsp:txBody>
      <dsp:txXfrm>
        <a:off x="46606" y="3216429"/>
        <a:ext cx="6298063" cy="861507"/>
      </dsp:txXfrm>
    </dsp:sp>
    <dsp:sp modelId="{6C9D7FF1-1731-410A-9015-CB09FAA1FA39}">
      <dsp:nvSpPr>
        <dsp:cNvPr id="0" name=""/>
        <dsp:cNvSpPr/>
      </dsp:nvSpPr>
      <dsp:spPr>
        <a:xfrm>
          <a:off x="0" y="4193663"/>
          <a:ext cx="6391275" cy="954719"/>
        </a:xfrm>
        <a:prstGeom prst="roundRect">
          <a:avLst/>
        </a:prstGeom>
        <a:solidFill>
          <a:schemeClr val="accent2">
            <a:hueOff val="1354814"/>
            <a:satOff val="-6632"/>
            <a:lumOff val="3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hr-HR" sz="2400" b="0" i="0" kern="1200" baseline="0"/>
            <a:t>Može biti neverbalno sa značajnim teškoćama razumijevanja</a:t>
          </a:r>
          <a:endParaRPr lang="en-US" sz="2400" kern="1200"/>
        </a:p>
      </dsp:txBody>
      <dsp:txXfrm>
        <a:off x="46606" y="4240269"/>
        <a:ext cx="6298063" cy="8615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B58DAD-6694-492C-9259-183B82222DC3}">
      <dsp:nvSpPr>
        <dsp:cNvPr id="0" name=""/>
        <dsp:cNvSpPr/>
      </dsp:nvSpPr>
      <dsp:spPr>
        <a:xfrm>
          <a:off x="2621" y="18367"/>
          <a:ext cx="2079513" cy="124770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hr-HR" sz="800" kern="1200" dirty="0"/>
            <a:t>Važno je što češće koristiti pohvalu za trud i poštivanje dogovora te konkretno navesti situacije za koje ga se pohvaljuje.</a:t>
          </a:r>
          <a:endParaRPr lang="en-US" sz="800" kern="1200" dirty="0"/>
        </a:p>
      </dsp:txBody>
      <dsp:txXfrm>
        <a:off x="2621" y="18367"/>
        <a:ext cx="2079513" cy="1247708"/>
      </dsp:txXfrm>
    </dsp:sp>
    <dsp:sp modelId="{7A77DBFA-BC78-4459-8C4D-D3E052EE3998}">
      <dsp:nvSpPr>
        <dsp:cNvPr id="0" name=""/>
        <dsp:cNvSpPr/>
      </dsp:nvSpPr>
      <dsp:spPr>
        <a:xfrm>
          <a:off x="2290085" y="18367"/>
          <a:ext cx="2079513" cy="124770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hr-HR" sz="800" kern="1200"/>
            <a:t>Poželjno je češće kratko potaknuti dječaka na rad kako bi mu se privukla pažnja, ako dječak ima podršku pomoćnika to je njegova uloga, uz uvažavanje bioloških ograničenja (omogućiti predah, nije dobro neprestano „pritiskati“ dječaka na usmjeravanje pažnje).</a:t>
          </a:r>
          <a:endParaRPr lang="en-US" sz="800" kern="1200"/>
        </a:p>
      </dsp:txBody>
      <dsp:txXfrm>
        <a:off x="2290085" y="18367"/>
        <a:ext cx="2079513" cy="1247708"/>
      </dsp:txXfrm>
    </dsp:sp>
    <dsp:sp modelId="{E5442B56-C51A-43EB-A1A0-BA81DFEFFBAC}">
      <dsp:nvSpPr>
        <dsp:cNvPr id="0" name=""/>
        <dsp:cNvSpPr/>
      </dsp:nvSpPr>
      <dsp:spPr>
        <a:xfrm>
          <a:off x="4577550" y="18367"/>
          <a:ext cx="2079513" cy="124770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hr-HR" sz="800" kern="1200"/>
            <a:t>Uvažiti poteškoće u organizaciji zbog čega ga je potrebno potaknuti da npr. izvadi pribor za rad ili da ga spremi (to je važna podrška pomoćnika). </a:t>
          </a:r>
          <a:endParaRPr lang="en-US" sz="800" kern="1200"/>
        </a:p>
      </dsp:txBody>
      <dsp:txXfrm>
        <a:off x="4577550" y="18367"/>
        <a:ext cx="2079513" cy="1247708"/>
      </dsp:txXfrm>
    </dsp:sp>
    <dsp:sp modelId="{9D1F5E1B-2390-4CAF-B89B-39D2C80E74B7}">
      <dsp:nvSpPr>
        <dsp:cNvPr id="0" name=""/>
        <dsp:cNvSpPr/>
      </dsp:nvSpPr>
      <dsp:spPr>
        <a:xfrm>
          <a:off x="6865015" y="18367"/>
          <a:ext cx="2079513" cy="124770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hr-HR" sz="800" kern="1200"/>
            <a:t>Prije davanja upute potrebno je privući pažnju učenika, izbjegavati davanje više verbalnih uputa u isto vrijeme.</a:t>
          </a:r>
          <a:endParaRPr lang="en-US" sz="800" kern="1200"/>
        </a:p>
      </dsp:txBody>
      <dsp:txXfrm>
        <a:off x="6865015" y="18367"/>
        <a:ext cx="2079513" cy="1247708"/>
      </dsp:txXfrm>
    </dsp:sp>
    <dsp:sp modelId="{00938974-920A-48D4-A4C3-2A24401B8DA1}">
      <dsp:nvSpPr>
        <dsp:cNvPr id="0" name=""/>
        <dsp:cNvSpPr/>
      </dsp:nvSpPr>
      <dsp:spPr>
        <a:xfrm>
          <a:off x="2621" y="1474026"/>
          <a:ext cx="2079513" cy="124770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hr-HR" sz="800" kern="1200"/>
            <a:t>Provjeriti je li učenik zabilježio obaveze (npr. domaću zadaću), potaknuti ga da zabilježi ili pomoćnik može zabilježiti.</a:t>
          </a:r>
          <a:endParaRPr lang="en-US" sz="800" kern="1200"/>
        </a:p>
      </dsp:txBody>
      <dsp:txXfrm>
        <a:off x="2621" y="1474026"/>
        <a:ext cx="2079513" cy="1247708"/>
      </dsp:txXfrm>
    </dsp:sp>
    <dsp:sp modelId="{A8CED03F-491A-44F9-B7A7-05DFF742C840}">
      <dsp:nvSpPr>
        <dsp:cNvPr id="0" name=""/>
        <dsp:cNvSpPr/>
      </dsp:nvSpPr>
      <dsp:spPr>
        <a:xfrm>
          <a:off x="2290085" y="1474026"/>
          <a:ext cx="2079513" cy="124770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hr-HR" sz="800" kern="1200"/>
            <a:t>Učenik može postići dobre rezultate ako se zahtijeva usmjerenost samo na jedno područje, odnosno ako se ne zahtijeva da se pažnja dijeli na više situacija, ako je za to područje ili sadržaj motiviran te ako se smanji ometanje iz okoline.</a:t>
          </a:r>
          <a:endParaRPr lang="en-US" sz="800" kern="1200"/>
        </a:p>
      </dsp:txBody>
      <dsp:txXfrm>
        <a:off x="2290085" y="1474026"/>
        <a:ext cx="2079513" cy="1247708"/>
      </dsp:txXfrm>
    </dsp:sp>
    <dsp:sp modelId="{214DE2C2-C58F-495E-9AFA-FBB72BCC66C5}">
      <dsp:nvSpPr>
        <dsp:cNvPr id="0" name=""/>
        <dsp:cNvSpPr/>
      </dsp:nvSpPr>
      <dsp:spPr>
        <a:xfrm>
          <a:off x="4577550" y="1474026"/>
          <a:ext cx="2079513" cy="124770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hr-HR" sz="800" kern="1200"/>
            <a:t>Uvažiti teškoće kod prepisivanja s ploče, odnosno situacija gdje se pažnja dijeli u isto vrijeme na više zadataka te dogovoriti načine da se učeniku osigura materijal s nastavnim gradivom koje nije uspio do kraja prepisati (npr. isprintati plan ploče koji će zalijepiti u bilježnicu) ili pomoćnik može pomoći kod prepisivanja.</a:t>
          </a:r>
          <a:endParaRPr lang="en-US" sz="800" kern="1200"/>
        </a:p>
      </dsp:txBody>
      <dsp:txXfrm>
        <a:off x="4577550" y="1474026"/>
        <a:ext cx="2079513" cy="1247708"/>
      </dsp:txXfrm>
    </dsp:sp>
    <dsp:sp modelId="{0BE8953B-C705-4885-89ED-56D5059CEF84}">
      <dsp:nvSpPr>
        <dsp:cNvPr id="0" name=""/>
        <dsp:cNvSpPr/>
      </dsp:nvSpPr>
      <dsp:spPr>
        <a:xfrm>
          <a:off x="6865015" y="1474026"/>
          <a:ext cx="2079513" cy="124770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hr-HR" sz="800" kern="1200"/>
            <a:t>Zbog primijećene povremene brzopletosti savjetuje se potaknuti učenika da za vrijeme rada provjeri urađeno. </a:t>
          </a:r>
          <a:endParaRPr lang="en-US" sz="800" kern="1200"/>
        </a:p>
      </dsp:txBody>
      <dsp:txXfrm>
        <a:off x="6865015" y="1474026"/>
        <a:ext cx="2079513" cy="1247708"/>
      </dsp:txXfrm>
    </dsp:sp>
    <dsp:sp modelId="{8A58A0F9-61BC-42C8-A469-6C96A1470507}">
      <dsp:nvSpPr>
        <dsp:cNvPr id="0" name=""/>
        <dsp:cNvSpPr/>
      </dsp:nvSpPr>
      <dsp:spPr>
        <a:xfrm>
          <a:off x="1146353" y="2929686"/>
          <a:ext cx="2079513" cy="124770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hr-HR" sz="800" kern="1200"/>
            <a:t>Ako se ocjene usmenog i pismenog dijela ispita bitno razlikuju, uvažiti bolju ocjenu; upozoriti na greške iz brzopletosti </a:t>
          </a:r>
          <a:endParaRPr lang="en-US" sz="800" kern="1200"/>
        </a:p>
      </dsp:txBody>
      <dsp:txXfrm>
        <a:off x="1146353" y="2929686"/>
        <a:ext cx="2079513" cy="1247708"/>
      </dsp:txXfrm>
    </dsp:sp>
    <dsp:sp modelId="{034529C1-F475-48ED-B270-29EAB922C180}">
      <dsp:nvSpPr>
        <dsp:cNvPr id="0" name=""/>
        <dsp:cNvSpPr/>
      </dsp:nvSpPr>
      <dsp:spPr>
        <a:xfrm>
          <a:off x="3433818" y="2929686"/>
          <a:ext cx="2079513" cy="124770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hr-HR" sz="800" kern="1200"/>
            <a:t>Izbjegavati ocjenjivati urednost bilježnice i rukopis.</a:t>
          </a:r>
          <a:endParaRPr lang="en-US" sz="800" kern="1200"/>
        </a:p>
      </dsp:txBody>
      <dsp:txXfrm>
        <a:off x="3433818" y="2929686"/>
        <a:ext cx="2079513" cy="1247708"/>
      </dsp:txXfrm>
    </dsp:sp>
    <dsp:sp modelId="{65382DA2-4817-4B63-B2AD-6DE1B27A2EBB}">
      <dsp:nvSpPr>
        <dsp:cNvPr id="0" name=""/>
        <dsp:cNvSpPr/>
      </dsp:nvSpPr>
      <dsp:spPr>
        <a:xfrm>
          <a:off x="5721283" y="2929686"/>
          <a:ext cx="2079513" cy="124770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hr-HR" sz="800" kern="1200"/>
            <a:t>Omogućiti duže vrijeme rada na pismenim zadacima i kod usmenog odgovaranja.</a:t>
          </a:r>
          <a:endParaRPr lang="en-US" sz="800" kern="1200"/>
        </a:p>
      </dsp:txBody>
      <dsp:txXfrm>
        <a:off x="5721283" y="2929686"/>
        <a:ext cx="2079513" cy="12477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CBC53-CB3E-4163-B0FE-884709231844}">
      <dsp:nvSpPr>
        <dsp:cNvPr id="0" name=""/>
        <dsp:cNvSpPr/>
      </dsp:nvSpPr>
      <dsp:spPr>
        <a:xfrm>
          <a:off x="2621" y="18367"/>
          <a:ext cx="2079513" cy="124770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hr-HR" sz="800" kern="1200"/>
            <a:t>Kod usmenog odgovaranja omogućiti učeniku odgovaranje prema dogovoru (po manje cjeline) i pridržavati se dogovorenog.</a:t>
          </a:r>
          <a:endParaRPr lang="en-US" sz="800" kern="1200"/>
        </a:p>
      </dsp:txBody>
      <dsp:txXfrm>
        <a:off x="2621" y="18367"/>
        <a:ext cx="2079513" cy="1247708"/>
      </dsp:txXfrm>
    </dsp:sp>
    <dsp:sp modelId="{6DC1713A-F92A-4471-AF66-27C508CD74C7}">
      <dsp:nvSpPr>
        <dsp:cNvPr id="0" name=""/>
        <dsp:cNvSpPr/>
      </dsp:nvSpPr>
      <dsp:spPr>
        <a:xfrm>
          <a:off x="2290085" y="18367"/>
          <a:ext cx="2079513" cy="124770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hr-HR" sz="800" kern="1200"/>
            <a:t>Treba mu omogućiti dovoljno vremena i prilikom usmenog odgovaranja te ga usmjeravati pod pitanjima (prema potrebi).</a:t>
          </a:r>
          <a:endParaRPr lang="en-US" sz="800" kern="1200"/>
        </a:p>
      </dsp:txBody>
      <dsp:txXfrm>
        <a:off x="2290085" y="18367"/>
        <a:ext cx="2079513" cy="1247708"/>
      </dsp:txXfrm>
    </dsp:sp>
    <dsp:sp modelId="{628C5018-85CA-4D3D-B082-A25B4396CF09}">
      <dsp:nvSpPr>
        <dsp:cNvPr id="0" name=""/>
        <dsp:cNvSpPr/>
      </dsp:nvSpPr>
      <dsp:spPr>
        <a:xfrm>
          <a:off x="4577550" y="18367"/>
          <a:ext cx="2079513" cy="124770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hr-HR" sz="800" kern="1200"/>
            <a:t>Potrebno mu je omogućiti kod grafomotoričkih zadataka duže vrijeme rada (u slučaju pisanja diktata, potrebno je više puta ponoviti riječ po riječ, ne zahtijevati da učenik pamti i piše cijele rečenice ili više riječi odjednom, polaganije govoriti).</a:t>
          </a:r>
          <a:endParaRPr lang="en-US" sz="800" kern="1200"/>
        </a:p>
      </dsp:txBody>
      <dsp:txXfrm>
        <a:off x="4577550" y="18367"/>
        <a:ext cx="2079513" cy="1247708"/>
      </dsp:txXfrm>
    </dsp:sp>
    <dsp:sp modelId="{5705D657-240F-4748-A5B6-001A20878F12}">
      <dsp:nvSpPr>
        <dsp:cNvPr id="0" name=""/>
        <dsp:cNvSpPr/>
      </dsp:nvSpPr>
      <dsp:spPr>
        <a:xfrm>
          <a:off x="6865015" y="18367"/>
          <a:ext cx="2079513" cy="124770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hr-HR" sz="800" kern="1200"/>
            <a:t>Kod pismene provjere znanja smanjiti broj zadataka (ali sadržajno ne olakšati) i usmjeravati dječaka, zbog deficita pažnje može preskočiti zadatak ili ga krivo prepisati (ako je prisutan pomoćnik njegova je uloga da dječaka upozori na to) te mu pojasni pitanja/uputu ako ih ne razumije (to ne znači da mu pomoćnik odgovara na pitanja već mu time pomaže u razumijevanju pitanja/upute).</a:t>
          </a:r>
          <a:endParaRPr lang="en-US" sz="800" kern="1200"/>
        </a:p>
      </dsp:txBody>
      <dsp:txXfrm>
        <a:off x="6865015" y="18367"/>
        <a:ext cx="2079513" cy="1247708"/>
      </dsp:txXfrm>
    </dsp:sp>
    <dsp:sp modelId="{138B4037-7C59-4AE5-8A65-BE15C8698518}">
      <dsp:nvSpPr>
        <dsp:cNvPr id="0" name=""/>
        <dsp:cNvSpPr/>
      </dsp:nvSpPr>
      <dsp:spPr>
        <a:xfrm>
          <a:off x="2621" y="1474026"/>
          <a:ext cx="2079513" cy="124770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hr-HR" sz="800" kern="1200"/>
            <a:t>Dozvoliti podsjetnike u radu (i dok piše test) </a:t>
          </a:r>
          <a:endParaRPr lang="en-US" sz="800" kern="1200"/>
        </a:p>
      </dsp:txBody>
      <dsp:txXfrm>
        <a:off x="2621" y="1474026"/>
        <a:ext cx="2079513" cy="1247708"/>
      </dsp:txXfrm>
    </dsp:sp>
    <dsp:sp modelId="{482F38F9-A764-48E1-8BBB-194605CA9774}">
      <dsp:nvSpPr>
        <dsp:cNvPr id="0" name=""/>
        <dsp:cNvSpPr/>
      </dsp:nvSpPr>
      <dsp:spPr>
        <a:xfrm>
          <a:off x="2290085" y="1474026"/>
          <a:ext cx="2079513" cy="124770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hr-HR" sz="800" kern="1200"/>
            <a:t>Omogućiti korištenje kalkulatora ili formula kod rješavanja zadataka u matematici, fizici i kemiji ili šablona u hrvatskom jeziku u gramatici</a:t>
          </a:r>
          <a:endParaRPr lang="en-US" sz="800" kern="1200"/>
        </a:p>
      </dsp:txBody>
      <dsp:txXfrm>
        <a:off x="2290085" y="1474026"/>
        <a:ext cx="2079513" cy="1247708"/>
      </dsp:txXfrm>
    </dsp:sp>
    <dsp:sp modelId="{AF43AFCB-B6F0-4035-B0BC-0B7FE018BF17}">
      <dsp:nvSpPr>
        <dsp:cNvPr id="0" name=""/>
        <dsp:cNvSpPr/>
      </dsp:nvSpPr>
      <dsp:spPr>
        <a:xfrm>
          <a:off x="4577550" y="1474026"/>
          <a:ext cx="2079513" cy="124770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hr-HR" sz="800" kern="1200"/>
            <a:t>Kod zadataka koji uključuju veći kapacitet radnog pamćenja (poput množenja višeznamenkastih brojeva ili rješavanja jednadžbi) imati podsjetnik s koracima i zapisivati sve ono što bi trebalo pamtiti</a:t>
          </a:r>
          <a:endParaRPr lang="en-US" sz="800" kern="1200"/>
        </a:p>
      </dsp:txBody>
      <dsp:txXfrm>
        <a:off x="4577550" y="1474026"/>
        <a:ext cx="2079513" cy="1247708"/>
      </dsp:txXfrm>
    </dsp:sp>
    <dsp:sp modelId="{F1486289-6354-433B-A23F-C7C3256C3ACF}">
      <dsp:nvSpPr>
        <dsp:cNvPr id="0" name=""/>
        <dsp:cNvSpPr/>
      </dsp:nvSpPr>
      <dsp:spPr>
        <a:xfrm>
          <a:off x="6865015" y="1474026"/>
          <a:ext cx="2079513" cy="124770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hr-HR" sz="800" kern="1200"/>
            <a:t>Smanjiti broj matematičkih zadataka pisanih riječima ili omogućiti duže vrijeme rješavanja</a:t>
          </a:r>
          <a:endParaRPr lang="en-US" sz="800" kern="1200"/>
        </a:p>
      </dsp:txBody>
      <dsp:txXfrm>
        <a:off x="6865015" y="1474026"/>
        <a:ext cx="2079513" cy="1247708"/>
      </dsp:txXfrm>
    </dsp:sp>
    <dsp:sp modelId="{D5C3F39C-73E6-4BA8-8E78-3D795DDB1940}">
      <dsp:nvSpPr>
        <dsp:cNvPr id="0" name=""/>
        <dsp:cNvSpPr/>
      </dsp:nvSpPr>
      <dsp:spPr>
        <a:xfrm>
          <a:off x="2290085" y="2929686"/>
          <a:ext cx="2079513" cy="124770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hr-HR" sz="800" kern="1200"/>
            <a:t>Preporučuje se izbjegavati zadavati zadatke s vremenskim ograničenjem i koristiti metode ispitivanja koje se ne zasnivaju na brzini rješavanja (npr. diktati).</a:t>
          </a:r>
          <a:endParaRPr lang="en-US" sz="800" kern="1200"/>
        </a:p>
      </dsp:txBody>
      <dsp:txXfrm>
        <a:off x="2290085" y="2929686"/>
        <a:ext cx="2079513" cy="1247708"/>
      </dsp:txXfrm>
    </dsp:sp>
    <dsp:sp modelId="{D810F80D-4E5B-474E-BF6E-B06347C6D65E}">
      <dsp:nvSpPr>
        <dsp:cNvPr id="0" name=""/>
        <dsp:cNvSpPr/>
      </dsp:nvSpPr>
      <dsp:spPr>
        <a:xfrm>
          <a:off x="4577550" y="2929686"/>
          <a:ext cx="2079513" cy="124770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hr-HR" sz="800" kern="1200"/>
            <a:t>Od učenika ne bi trebalo tražiti da zadatke prepisuje (primjerice, u matematici prepisivanje s ploče ili prepisivanje dijela zadatka), već formular testa treba sadržavati pisani zadatak, a iza svakog zadatka treba ostaviti dovoljno širok prored da se u njemu može pisati, računati i sl. </a:t>
          </a:r>
          <a:endParaRPr lang="en-US" sz="800" kern="1200"/>
        </a:p>
      </dsp:txBody>
      <dsp:txXfrm>
        <a:off x="4577550" y="2929686"/>
        <a:ext cx="2079513" cy="12477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A31562-E7B9-4F29-8995-3D9B5F754A69}">
      <dsp:nvSpPr>
        <dsp:cNvPr id="0" name=""/>
        <dsp:cNvSpPr/>
      </dsp:nvSpPr>
      <dsp:spPr>
        <a:xfrm>
          <a:off x="0" y="0"/>
          <a:ext cx="7157720" cy="923067"/>
        </a:xfrm>
        <a:prstGeom prst="roundRect">
          <a:avLst>
            <a:gd name="adj" fmla="val 1000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hr-HR" sz="1700" kern="1200"/>
            <a:t>Svako dijete na spektru samo je za sebe, figurativno i doslovno te kao takvo i traži takav pristup</a:t>
          </a:r>
          <a:endParaRPr lang="en-US" sz="1700" kern="1200"/>
        </a:p>
      </dsp:txBody>
      <dsp:txXfrm>
        <a:off x="27036" y="27036"/>
        <a:ext cx="6083658" cy="868995"/>
      </dsp:txXfrm>
    </dsp:sp>
    <dsp:sp modelId="{53AF74BD-6D6A-40A0-BFFE-D4CAF0EBAD88}">
      <dsp:nvSpPr>
        <dsp:cNvPr id="0" name=""/>
        <dsp:cNvSpPr/>
      </dsp:nvSpPr>
      <dsp:spPr>
        <a:xfrm>
          <a:off x="599459" y="1090898"/>
          <a:ext cx="7157720" cy="923067"/>
        </a:xfrm>
        <a:prstGeom prst="roundRect">
          <a:avLst>
            <a:gd name="adj" fmla="val 10000"/>
          </a:avLst>
        </a:prstGeom>
        <a:gradFill rotWithShape="0">
          <a:gsLst>
            <a:gs pos="0">
              <a:schemeClr val="accent2">
                <a:hueOff val="451605"/>
                <a:satOff val="-2211"/>
                <a:lumOff val="1242"/>
                <a:alphaOff val="0"/>
                <a:tint val="98000"/>
                <a:lumMod val="114000"/>
              </a:schemeClr>
            </a:gs>
            <a:gs pos="100000">
              <a:schemeClr val="accent2">
                <a:hueOff val="451605"/>
                <a:satOff val="-2211"/>
                <a:lumOff val="1242"/>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hr-HR" sz="1700" kern="1200"/>
            <a:t>Ne postoji „kuharica”</a:t>
          </a:r>
          <a:endParaRPr lang="en-US" sz="1700" kern="1200"/>
        </a:p>
      </dsp:txBody>
      <dsp:txXfrm>
        <a:off x="626495" y="1117934"/>
        <a:ext cx="5904194" cy="868995"/>
      </dsp:txXfrm>
    </dsp:sp>
    <dsp:sp modelId="{348A505C-2B7A-4FCA-960A-FA03E7DF110F}">
      <dsp:nvSpPr>
        <dsp:cNvPr id="0" name=""/>
        <dsp:cNvSpPr/>
      </dsp:nvSpPr>
      <dsp:spPr>
        <a:xfrm>
          <a:off x="1189970" y="2181796"/>
          <a:ext cx="7157720" cy="923067"/>
        </a:xfrm>
        <a:prstGeom prst="roundRect">
          <a:avLst>
            <a:gd name="adj" fmla="val 10000"/>
          </a:avLst>
        </a:prstGeom>
        <a:gradFill rotWithShape="0">
          <a:gsLst>
            <a:gs pos="0">
              <a:schemeClr val="accent2">
                <a:hueOff val="903209"/>
                <a:satOff val="-4421"/>
                <a:lumOff val="2483"/>
                <a:alphaOff val="0"/>
                <a:tint val="98000"/>
                <a:lumMod val="114000"/>
              </a:schemeClr>
            </a:gs>
            <a:gs pos="100000">
              <a:schemeClr val="accent2">
                <a:hueOff val="903209"/>
                <a:satOff val="-4421"/>
                <a:lumOff val="2483"/>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hr-HR" sz="1700" kern="1200"/>
            <a:t>Način rada koji funkcionira za jedno dijete neće i za drugo</a:t>
          </a:r>
          <a:endParaRPr lang="en-US" sz="1700" kern="1200"/>
        </a:p>
      </dsp:txBody>
      <dsp:txXfrm>
        <a:off x="1217006" y="2208832"/>
        <a:ext cx="5913142" cy="868995"/>
      </dsp:txXfrm>
    </dsp:sp>
    <dsp:sp modelId="{1711140E-1BCF-4A78-A10A-9C9632B83324}">
      <dsp:nvSpPr>
        <dsp:cNvPr id="0" name=""/>
        <dsp:cNvSpPr/>
      </dsp:nvSpPr>
      <dsp:spPr>
        <a:xfrm>
          <a:off x="1789429" y="3272694"/>
          <a:ext cx="7157720" cy="923067"/>
        </a:xfrm>
        <a:prstGeom prst="roundRect">
          <a:avLst>
            <a:gd name="adj" fmla="val 10000"/>
          </a:avLst>
        </a:prstGeom>
        <a:gradFill rotWithShape="0">
          <a:gsLst>
            <a:gs pos="0">
              <a:schemeClr val="accent2">
                <a:hueOff val="1354814"/>
                <a:satOff val="-6632"/>
                <a:lumOff val="3725"/>
                <a:alphaOff val="0"/>
                <a:tint val="98000"/>
                <a:lumMod val="114000"/>
              </a:schemeClr>
            </a:gs>
            <a:gs pos="100000">
              <a:schemeClr val="accent2">
                <a:hueOff val="1354814"/>
                <a:satOff val="-6632"/>
                <a:lumOff val="372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hr-HR" sz="1700" kern="1200"/>
            <a:t>Svi učimo u hodu, ispipavmo, tažimo, dokle god mijenjamo strategiju koja na „pali” i osmišljavamo novu, sve će biti dobro</a:t>
          </a:r>
          <a:endParaRPr lang="en-US" sz="1700" kern="1200"/>
        </a:p>
      </dsp:txBody>
      <dsp:txXfrm>
        <a:off x="1816465" y="3299730"/>
        <a:ext cx="5904194" cy="868995"/>
      </dsp:txXfrm>
    </dsp:sp>
    <dsp:sp modelId="{51867294-4834-42C8-89DC-AFB78FA61A95}">
      <dsp:nvSpPr>
        <dsp:cNvPr id="0" name=""/>
        <dsp:cNvSpPr/>
      </dsp:nvSpPr>
      <dsp:spPr>
        <a:xfrm>
          <a:off x="6557726" y="706985"/>
          <a:ext cx="599993" cy="599993"/>
        </a:xfrm>
        <a:prstGeom prst="downArrow">
          <a:avLst>
            <a:gd name="adj1" fmla="val 55000"/>
            <a:gd name="adj2" fmla="val 45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a:p>
      </dsp:txBody>
      <dsp:txXfrm>
        <a:off x="6692724" y="706985"/>
        <a:ext cx="329997" cy="451495"/>
      </dsp:txXfrm>
    </dsp:sp>
    <dsp:sp modelId="{5DAA0FC7-7C57-49DB-8686-9DBF74BEC8DE}">
      <dsp:nvSpPr>
        <dsp:cNvPr id="0" name=""/>
        <dsp:cNvSpPr/>
      </dsp:nvSpPr>
      <dsp:spPr>
        <a:xfrm>
          <a:off x="7157185" y="1797884"/>
          <a:ext cx="599993" cy="599993"/>
        </a:xfrm>
        <a:prstGeom prst="downArrow">
          <a:avLst>
            <a:gd name="adj1" fmla="val 55000"/>
            <a:gd name="adj2" fmla="val 45000"/>
          </a:avLst>
        </a:prstGeom>
        <a:solidFill>
          <a:schemeClr val="accent2">
            <a:tint val="40000"/>
            <a:alpha val="90000"/>
            <a:hueOff val="814885"/>
            <a:satOff val="-2356"/>
            <a:lumOff val="-50"/>
            <a:alphaOff val="0"/>
          </a:schemeClr>
        </a:solidFill>
        <a:ln w="9525" cap="rnd" cmpd="sng" algn="ctr">
          <a:solidFill>
            <a:schemeClr val="accent2">
              <a:tint val="40000"/>
              <a:alpha val="90000"/>
              <a:hueOff val="814885"/>
              <a:satOff val="-2356"/>
              <a:lumOff val="-5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a:p>
      </dsp:txBody>
      <dsp:txXfrm>
        <a:off x="7292183" y="1797884"/>
        <a:ext cx="329997" cy="451495"/>
      </dsp:txXfrm>
    </dsp:sp>
    <dsp:sp modelId="{1C270ABC-2BC3-43F3-8DD9-7C5C52A31C43}">
      <dsp:nvSpPr>
        <dsp:cNvPr id="0" name=""/>
        <dsp:cNvSpPr/>
      </dsp:nvSpPr>
      <dsp:spPr>
        <a:xfrm>
          <a:off x="7747696" y="2888782"/>
          <a:ext cx="599993" cy="599993"/>
        </a:xfrm>
        <a:prstGeom prst="downArrow">
          <a:avLst>
            <a:gd name="adj1" fmla="val 55000"/>
            <a:gd name="adj2" fmla="val 45000"/>
          </a:avLst>
        </a:prstGeom>
        <a:solidFill>
          <a:schemeClr val="accent2">
            <a:tint val="40000"/>
            <a:alpha val="90000"/>
            <a:hueOff val="1629769"/>
            <a:satOff val="-4713"/>
            <a:lumOff val="-100"/>
            <a:alphaOff val="0"/>
          </a:schemeClr>
        </a:solidFill>
        <a:ln w="9525" cap="rnd" cmpd="sng" algn="ctr">
          <a:solidFill>
            <a:schemeClr val="accent2">
              <a:tint val="40000"/>
              <a:alpha val="90000"/>
              <a:hueOff val="1629769"/>
              <a:satOff val="-4713"/>
              <a:lumOff val="-10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a:p>
      </dsp:txBody>
      <dsp:txXfrm>
        <a:off x="7882694" y="2888782"/>
        <a:ext cx="329997" cy="45149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08C7AE-5E40-4FA2-A086-4E9E6ED6D3F0}" type="datetimeFigureOut">
              <a:rPr lang="hr-HR" smtClean="0"/>
              <a:t>18.5.2023.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401B546-2946-4809-A435-BE09C1C29D97}" type="slidenum">
              <a:rPr lang="hr-HR" smtClean="0"/>
              <a:t>‹#›</a:t>
            </a:fld>
            <a:endParaRPr lang="hr-HR"/>
          </a:p>
        </p:txBody>
      </p:sp>
    </p:spTree>
    <p:extLst>
      <p:ext uri="{BB962C8B-B14F-4D97-AF65-F5344CB8AC3E}">
        <p14:creationId xmlns:p14="http://schemas.microsoft.com/office/powerpoint/2010/main" val="544056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08C7AE-5E40-4FA2-A086-4E9E6ED6D3F0}" type="datetimeFigureOut">
              <a:rPr lang="hr-HR" smtClean="0"/>
              <a:t>18.5.2023.</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2401B546-2946-4809-A435-BE09C1C29D97}" type="slidenum">
              <a:rPr lang="hr-HR" smtClean="0"/>
              <a:t>‹#›</a:t>
            </a:fld>
            <a:endParaRPr lang="hr-HR"/>
          </a:p>
        </p:txBody>
      </p:sp>
    </p:spTree>
    <p:extLst>
      <p:ext uri="{BB962C8B-B14F-4D97-AF65-F5344CB8AC3E}">
        <p14:creationId xmlns:p14="http://schemas.microsoft.com/office/powerpoint/2010/main" val="368736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608C7AE-5E40-4FA2-A086-4E9E6ED6D3F0}" type="datetimeFigureOut">
              <a:rPr lang="hr-HR" smtClean="0"/>
              <a:t>18.5.2023.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401B546-2946-4809-A435-BE09C1C29D97}" type="slidenum">
              <a:rPr lang="hr-HR" smtClean="0"/>
              <a:t>‹#›</a:t>
            </a:fld>
            <a:endParaRPr lang="hr-HR"/>
          </a:p>
        </p:txBody>
      </p:sp>
    </p:spTree>
    <p:extLst>
      <p:ext uri="{BB962C8B-B14F-4D97-AF65-F5344CB8AC3E}">
        <p14:creationId xmlns:p14="http://schemas.microsoft.com/office/powerpoint/2010/main" val="147904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608C7AE-5E40-4FA2-A086-4E9E6ED6D3F0}" type="datetimeFigureOut">
              <a:rPr lang="hr-HR" smtClean="0"/>
              <a:t>18.5.2023.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401B546-2946-4809-A435-BE09C1C29D97}" type="slidenum">
              <a:rPr lang="hr-HR" smtClean="0"/>
              <a:t>‹#›</a:t>
            </a:fld>
            <a:endParaRPr lang="hr-H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044557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08C7AE-5E40-4FA2-A086-4E9E6ED6D3F0}" type="datetimeFigureOut">
              <a:rPr lang="hr-HR" smtClean="0"/>
              <a:t>18.5.2023.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401B546-2946-4809-A435-BE09C1C29D97}" type="slidenum">
              <a:rPr lang="hr-HR" smtClean="0"/>
              <a:t>‹#›</a:t>
            </a:fld>
            <a:endParaRPr lang="hr-HR"/>
          </a:p>
        </p:txBody>
      </p:sp>
    </p:spTree>
    <p:extLst>
      <p:ext uri="{BB962C8B-B14F-4D97-AF65-F5344CB8AC3E}">
        <p14:creationId xmlns:p14="http://schemas.microsoft.com/office/powerpoint/2010/main" val="378631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608C7AE-5E40-4FA2-A086-4E9E6ED6D3F0}" type="datetimeFigureOut">
              <a:rPr lang="hr-HR" smtClean="0"/>
              <a:t>18.5.2023.</a:t>
            </a:fld>
            <a:endParaRPr lang="hr-HR"/>
          </a:p>
        </p:txBody>
      </p:sp>
      <p:sp>
        <p:nvSpPr>
          <p:cNvPr id="4"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401B546-2946-4809-A435-BE09C1C29D97}" type="slidenum">
              <a:rPr lang="hr-HR" smtClean="0"/>
              <a:t>‹#›</a:t>
            </a:fld>
            <a:endParaRPr lang="hr-HR"/>
          </a:p>
        </p:txBody>
      </p:sp>
    </p:spTree>
    <p:extLst>
      <p:ext uri="{BB962C8B-B14F-4D97-AF65-F5344CB8AC3E}">
        <p14:creationId xmlns:p14="http://schemas.microsoft.com/office/powerpoint/2010/main" val="2260721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608C7AE-5E40-4FA2-A086-4E9E6ED6D3F0}" type="datetimeFigureOut">
              <a:rPr lang="hr-HR" smtClean="0"/>
              <a:t>18.5.2023.</a:t>
            </a:fld>
            <a:endParaRPr lang="hr-HR"/>
          </a:p>
        </p:txBody>
      </p:sp>
      <p:sp>
        <p:nvSpPr>
          <p:cNvPr id="4"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401B546-2946-4809-A435-BE09C1C29D97}" type="slidenum">
              <a:rPr lang="hr-HR" smtClean="0"/>
              <a:t>‹#›</a:t>
            </a:fld>
            <a:endParaRPr lang="hr-HR"/>
          </a:p>
        </p:txBody>
      </p:sp>
    </p:spTree>
    <p:extLst>
      <p:ext uri="{BB962C8B-B14F-4D97-AF65-F5344CB8AC3E}">
        <p14:creationId xmlns:p14="http://schemas.microsoft.com/office/powerpoint/2010/main" val="993094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08C7AE-5E40-4FA2-A086-4E9E6ED6D3F0}" type="datetimeFigureOut">
              <a:rPr lang="hr-HR" smtClean="0"/>
              <a:t>18.5.2023.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401B546-2946-4809-A435-BE09C1C29D97}" type="slidenum">
              <a:rPr lang="hr-HR" smtClean="0"/>
              <a:t>‹#›</a:t>
            </a:fld>
            <a:endParaRPr lang="hr-HR"/>
          </a:p>
        </p:txBody>
      </p:sp>
    </p:spTree>
    <p:extLst>
      <p:ext uri="{BB962C8B-B14F-4D97-AF65-F5344CB8AC3E}">
        <p14:creationId xmlns:p14="http://schemas.microsoft.com/office/powerpoint/2010/main" val="4006034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08C7AE-5E40-4FA2-A086-4E9E6ED6D3F0}" type="datetimeFigureOut">
              <a:rPr lang="hr-HR" smtClean="0"/>
              <a:t>18.5.2023.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401B546-2946-4809-A435-BE09C1C29D97}" type="slidenum">
              <a:rPr lang="hr-HR" smtClean="0"/>
              <a:t>‹#›</a:t>
            </a:fld>
            <a:endParaRPr lang="hr-HR"/>
          </a:p>
        </p:txBody>
      </p:sp>
    </p:spTree>
    <p:extLst>
      <p:ext uri="{BB962C8B-B14F-4D97-AF65-F5344CB8AC3E}">
        <p14:creationId xmlns:p14="http://schemas.microsoft.com/office/powerpoint/2010/main" val="735947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8608C7AE-5E40-4FA2-A086-4E9E6ED6D3F0}" type="datetimeFigureOut">
              <a:rPr lang="hr-HR" smtClean="0"/>
              <a:t>18.5.2023.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401B546-2946-4809-A435-BE09C1C29D97}" type="slidenum">
              <a:rPr lang="hr-HR" smtClean="0"/>
              <a:t>‹#›</a:t>
            </a:fld>
            <a:endParaRPr lang="hr-HR"/>
          </a:p>
        </p:txBody>
      </p:sp>
    </p:spTree>
    <p:extLst>
      <p:ext uri="{BB962C8B-B14F-4D97-AF65-F5344CB8AC3E}">
        <p14:creationId xmlns:p14="http://schemas.microsoft.com/office/powerpoint/2010/main" val="2609345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08C7AE-5E40-4FA2-A086-4E9E6ED6D3F0}" type="datetimeFigureOut">
              <a:rPr lang="hr-HR" smtClean="0"/>
              <a:t>18.5.2023.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401B546-2946-4809-A435-BE09C1C29D97}" type="slidenum">
              <a:rPr lang="hr-HR" smtClean="0"/>
              <a:t>‹#›</a:t>
            </a:fld>
            <a:endParaRPr lang="hr-HR"/>
          </a:p>
        </p:txBody>
      </p:sp>
    </p:spTree>
    <p:extLst>
      <p:ext uri="{BB962C8B-B14F-4D97-AF65-F5344CB8AC3E}">
        <p14:creationId xmlns:p14="http://schemas.microsoft.com/office/powerpoint/2010/main" val="3209132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08C7AE-5E40-4FA2-A086-4E9E6ED6D3F0}" type="datetimeFigureOut">
              <a:rPr lang="hr-HR" smtClean="0"/>
              <a:t>18.5.2023.</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2401B546-2946-4809-A435-BE09C1C29D97}" type="slidenum">
              <a:rPr lang="hr-HR" smtClean="0"/>
              <a:t>‹#›</a:t>
            </a:fld>
            <a:endParaRPr lang="hr-HR"/>
          </a:p>
        </p:txBody>
      </p:sp>
    </p:spTree>
    <p:extLst>
      <p:ext uri="{BB962C8B-B14F-4D97-AF65-F5344CB8AC3E}">
        <p14:creationId xmlns:p14="http://schemas.microsoft.com/office/powerpoint/2010/main" val="563264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08C7AE-5E40-4FA2-A086-4E9E6ED6D3F0}" type="datetimeFigureOut">
              <a:rPr lang="hr-HR" smtClean="0"/>
              <a:t>18.5.2023.</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2401B546-2946-4809-A435-BE09C1C29D97}" type="slidenum">
              <a:rPr lang="hr-HR" smtClean="0"/>
              <a:t>‹#›</a:t>
            </a:fld>
            <a:endParaRPr lang="hr-HR"/>
          </a:p>
        </p:txBody>
      </p:sp>
    </p:spTree>
    <p:extLst>
      <p:ext uri="{BB962C8B-B14F-4D97-AF65-F5344CB8AC3E}">
        <p14:creationId xmlns:p14="http://schemas.microsoft.com/office/powerpoint/2010/main" val="765012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608C7AE-5E40-4FA2-A086-4E9E6ED6D3F0}" type="datetimeFigureOut">
              <a:rPr lang="hr-HR" smtClean="0"/>
              <a:t>18.5.2023.</a:t>
            </a:fld>
            <a:endParaRPr lang="hr-HR"/>
          </a:p>
        </p:txBody>
      </p:sp>
      <p:sp>
        <p:nvSpPr>
          <p:cNvPr id="5" name="Footer Placeholder 3"/>
          <p:cNvSpPr>
            <a:spLocks noGrp="1"/>
          </p:cNvSpPr>
          <p:nvPr>
            <p:ph type="ftr" sz="quarter" idx="11"/>
          </p:nvPr>
        </p:nvSpPr>
        <p:spPr/>
        <p:txBody>
          <a:bodyPr/>
          <a:lstStyle/>
          <a:p>
            <a:endParaRPr lang="hr-HR"/>
          </a:p>
        </p:txBody>
      </p:sp>
      <p:sp>
        <p:nvSpPr>
          <p:cNvPr id="6" name="Slide Number Placeholder 4"/>
          <p:cNvSpPr>
            <a:spLocks noGrp="1"/>
          </p:cNvSpPr>
          <p:nvPr>
            <p:ph type="sldNum" sz="quarter" idx="12"/>
          </p:nvPr>
        </p:nvSpPr>
        <p:spPr/>
        <p:txBody>
          <a:bodyPr/>
          <a:lstStyle/>
          <a:p>
            <a:fld id="{2401B546-2946-4809-A435-BE09C1C29D97}" type="slidenum">
              <a:rPr lang="hr-HR" smtClean="0"/>
              <a:t>‹#›</a:t>
            </a:fld>
            <a:endParaRPr lang="hr-HR"/>
          </a:p>
        </p:txBody>
      </p:sp>
    </p:spTree>
    <p:extLst>
      <p:ext uri="{BB962C8B-B14F-4D97-AF65-F5344CB8AC3E}">
        <p14:creationId xmlns:p14="http://schemas.microsoft.com/office/powerpoint/2010/main" val="212692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608C7AE-5E40-4FA2-A086-4E9E6ED6D3F0}" type="datetimeFigureOut">
              <a:rPr lang="hr-HR" smtClean="0"/>
              <a:t>18.5.2023.</a:t>
            </a:fld>
            <a:endParaRPr lang="hr-HR"/>
          </a:p>
        </p:txBody>
      </p:sp>
      <p:sp>
        <p:nvSpPr>
          <p:cNvPr id="5" name="Footer Placeholder 2"/>
          <p:cNvSpPr>
            <a:spLocks noGrp="1"/>
          </p:cNvSpPr>
          <p:nvPr>
            <p:ph type="ftr" sz="quarter" idx="11"/>
          </p:nvPr>
        </p:nvSpPr>
        <p:spPr/>
        <p:txBody>
          <a:bodyPr/>
          <a:lstStyle/>
          <a:p>
            <a:endParaRPr lang="hr-HR"/>
          </a:p>
        </p:txBody>
      </p:sp>
      <p:sp>
        <p:nvSpPr>
          <p:cNvPr id="6" name="Slide Number Placeholder 3"/>
          <p:cNvSpPr>
            <a:spLocks noGrp="1"/>
          </p:cNvSpPr>
          <p:nvPr>
            <p:ph type="sldNum" sz="quarter" idx="12"/>
          </p:nvPr>
        </p:nvSpPr>
        <p:spPr/>
        <p:txBody>
          <a:bodyPr/>
          <a:lstStyle/>
          <a:p>
            <a:fld id="{2401B546-2946-4809-A435-BE09C1C29D97}" type="slidenum">
              <a:rPr lang="hr-HR" smtClean="0"/>
              <a:t>‹#›</a:t>
            </a:fld>
            <a:endParaRPr lang="hr-HR"/>
          </a:p>
        </p:txBody>
      </p:sp>
    </p:spTree>
    <p:extLst>
      <p:ext uri="{BB962C8B-B14F-4D97-AF65-F5344CB8AC3E}">
        <p14:creationId xmlns:p14="http://schemas.microsoft.com/office/powerpoint/2010/main" val="21430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8608C7AE-5E40-4FA2-A086-4E9E6ED6D3F0}" type="datetimeFigureOut">
              <a:rPr lang="hr-HR" smtClean="0"/>
              <a:t>18.5.2023.</a:t>
            </a:fld>
            <a:endParaRPr lang="hr-HR"/>
          </a:p>
        </p:txBody>
      </p:sp>
      <p:sp>
        <p:nvSpPr>
          <p:cNvPr id="5" name="Footer Placeholder 5"/>
          <p:cNvSpPr>
            <a:spLocks noGrp="1"/>
          </p:cNvSpPr>
          <p:nvPr>
            <p:ph type="ftr" sz="quarter" idx="11"/>
          </p:nvPr>
        </p:nvSpPr>
        <p:spPr/>
        <p:txBody>
          <a:bodyPr/>
          <a:lstStyle/>
          <a:p>
            <a:endParaRPr lang="hr-HR"/>
          </a:p>
        </p:txBody>
      </p:sp>
      <p:sp>
        <p:nvSpPr>
          <p:cNvPr id="6" name="Slide Number Placeholder 6"/>
          <p:cNvSpPr>
            <a:spLocks noGrp="1"/>
          </p:cNvSpPr>
          <p:nvPr>
            <p:ph type="sldNum" sz="quarter" idx="12"/>
          </p:nvPr>
        </p:nvSpPr>
        <p:spPr/>
        <p:txBody>
          <a:bodyPr/>
          <a:lstStyle/>
          <a:p>
            <a:fld id="{2401B546-2946-4809-A435-BE09C1C29D97}" type="slidenum">
              <a:rPr lang="hr-HR" smtClean="0"/>
              <a:t>‹#›</a:t>
            </a:fld>
            <a:endParaRPr lang="hr-HR"/>
          </a:p>
        </p:txBody>
      </p:sp>
    </p:spTree>
    <p:extLst>
      <p:ext uri="{BB962C8B-B14F-4D97-AF65-F5344CB8AC3E}">
        <p14:creationId xmlns:p14="http://schemas.microsoft.com/office/powerpoint/2010/main" val="4269148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08C7AE-5E40-4FA2-A086-4E9E6ED6D3F0}" type="datetimeFigureOut">
              <a:rPr lang="hr-HR" smtClean="0"/>
              <a:t>18.5.2023.</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2401B546-2946-4809-A435-BE09C1C29D97}" type="slidenum">
              <a:rPr lang="hr-HR" smtClean="0"/>
              <a:t>‹#›</a:t>
            </a:fld>
            <a:endParaRPr lang="hr-HR"/>
          </a:p>
        </p:txBody>
      </p:sp>
    </p:spTree>
    <p:extLst>
      <p:ext uri="{BB962C8B-B14F-4D97-AF65-F5344CB8AC3E}">
        <p14:creationId xmlns:p14="http://schemas.microsoft.com/office/powerpoint/2010/main" val="335351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608C7AE-5E40-4FA2-A086-4E9E6ED6D3F0}" type="datetimeFigureOut">
              <a:rPr lang="hr-HR" smtClean="0"/>
              <a:t>18.5.2023.</a:t>
            </a:fld>
            <a:endParaRPr lang="hr-H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hr-H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401B546-2946-4809-A435-BE09C1C29D97}" type="slidenum">
              <a:rPr lang="hr-HR" smtClean="0"/>
              <a:t>‹#›</a:t>
            </a:fld>
            <a:endParaRPr lang="hr-HR"/>
          </a:p>
        </p:txBody>
      </p:sp>
    </p:spTree>
    <p:extLst>
      <p:ext uri="{BB962C8B-B14F-4D97-AF65-F5344CB8AC3E}">
        <p14:creationId xmlns:p14="http://schemas.microsoft.com/office/powerpoint/2010/main" val="3997649832"/>
      </p:ext>
    </p:extLst>
  </p:cSld>
  <p:clrMap bg1="dk1" tx1="lt1" bg2="dk2" tx2="lt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 id="2147483910"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jpeg"/><Relationship Id="rId7" Type="http://schemas.openxmlformats.org/officeDocument/2006/relationships/diagramColors" Target="../diagrams/colors4.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B1549E-29DA-7C4F-DDB9-ABAF6F75377A}"/>
              </a:ext>
            </a:extLst>
          </p:cNvPr>
          <p:cNvSpPr>
            <a:spLocks noGrp="1"/>
          </p:cNvSpPr>
          <p:nvPr>
            <p:ph type="ctrTitle"/>
          </p:nvPr>
        </p:nvSpPr>
        <p:spPr/>
        <p:txBody>
          <a:bodyPr>
            <a:normAutofit fontScale="90000"/>
          </a:bodyPr>
          <a:lstStyle/>
          <a:p>
            <a:r>
              <a:rPr lang="hr-HR" dirty="0"/>
              <a:t>UČENICI S POREMEĆAJEM IZ SPEKTRA AUTIZMA U REDOVNOM SUSTAVU </a:t>
            </a:r>
          </a:p>
        </p:txBody>
      </p:sp>
      <p:sp>
        <p:nvSpPr>
          <p:cNvPr id="3" name="Subtitle 2">
            <a:extLst>
              <a:ext uri="{FF2B5EF4-FFF2-40B4-BE49-F238E27FC236}">
                <a16:creationId xmlns="" xmlns:a16="http://schemas.microsoft.com/office/drawing/2014/main" id="{0514BF49-4484-848B-B0BE-5CAB4E905945}"/>
              </a:ext>
            </a:extLst>
          </p:cNvPr>
          <p:cNvSpPr>
            <a:spLocks noGrp="1"/>
          </p:cNvSpPr>
          <p:nvPr>
            <p:ph type="subTitle" idx="1"/>
          </p:nvPr>
        </p:nvSpPr>
        <p:spPr/>
        <p:txBody>
          <a:bodyPr/>
          <a:lstStyle/>
          <a:p>
            <a:r>
              <a:rPr lang="hr-HR" dirty="0"/>
              <a:t>Procjena i podrška</a:t>
            </a:r>
          </a:p>
        </p:txBody>
      </p:sp>
    </p:spTree>
    <p:extLst>
      <p:ext uri="{BB962C8B-B14F-4D97-AF65-F5344CB8AC3E}">
        <p14:creationId xmlns:p14="http://schemas.microsoft.com/office/powerpoint/2010/main" val="38661856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BA072D-EBB8-71A2-77FB-C6F12490447F}"/>
              </a:ext>
            </a:extLst>
          </p:cNvPr>
          <p:cNvSpPr>
            <a:spLocks noGrp="1"/>
          </p:cNvSpPr>
          <p:nvPr>
            <p:ph type="title"/>
          </p:nvPr>
        </p:nvSpPr>
        <p:spPr/>
        <p:txBody>
          <a:bodyPr>
            <a:normAutofit/>
          </a:bodyPr>
          <a:lstStyle/>
          <a:p>
            <a:r>
              <a:rPr lang="hr-HR" dirty="0"/>
              <a:t>Instrumenti koji se koriste za procjenu učenika s PSA</a:t>
            </a:r>
          </a:p>
        </p:txBody>
      </p:sp>
      <p:sp>
        <p:nvSpPr>
          <p:cNvPr id="3" name="Content Placeholder 2">
            <a:extLst>
              <a:ext uri="{FF2B5EF4-FFF2-40B4-BE49-F238E27FC236}">
                <a16:creationId xmlns="" xmlns:a16="http://schemas.microsoft.com/office/drawing/2014/main" id="{22469A15-235E-17AB-3425-150E25039DB1}"/>
              </a:ext>
            </a:extLst>
          </p:cNvPr>
          <p:cNvSpPr>
            <a:spLocks noGrp="1"/>
          </p:cNvSpPr>
          <p:nvPr>
            <p:ph idx="1"/>
          </p:nvPr>
        </p:nvSpPr>
        <p:spPr/>
        <p:txBody>
          <a:bodyPr>
            <a:normAutofit lnSpcReduction="10000"/>
          </a:bodyPr>
          <a:lstStyle/>
          <a:p>
            <a:r>
              <a:rPr lang="hr-HR" dirty="0"/>
              <a:t>PEP-3 (</a:t>
            </a:r>
            <a:r>
              <a:rPr lang="hr-HR" dirty="0" err="1"/>
              <a:t>Psihoedukacijski</a:t>
            </a:r>
            <a:r>
              <a:rPr lang="hr-HR" dirty="0"/>
              <a:t> profil) – prilagođen i napravljen za procjenu djece s PSA (zahtijeva kit)</a:t>
            </a:r>
          </a:p>
          <a:p>
            <a:r>
              <a:rPr lang="hr-HR" dirty="0"/>
              <a:t>procjenjuje razvojna područja: </a:t>
            </a:r>
            <a:r>
              <a:rPr lang="hr-HR" dirty="0" err="1"/>
              <a:t>preverbalno</a:t>
            </a:r>
            <a:r>
              <a:rPr lang="hr-HR" dirty="0"/>
              <a:t> funkcioniranje, ekspresivni jezik, receptivni jezik, fina motorika, gruba motorika</a:t>
            </a:r>
          </a:p>
          <a:p>
            <a:r>
              <a:rPr lang="hr-HR" dirty="0"/>
              <a:t>Daje ukupan skor, ali i pojedinačan po razvojnim područjima</a:t>
            </a:r>
          </a:p>
          <a:p>
            <a:r>
              <a:rPr lang="hr-HR" dirty="0"/>
              <a:t>Uključuje ljestvice adaptivnog ponašanja tj. </a:t>
            </a:r>
            <a:r>
              <a:rPr lang="hr-HR" dirty="0" err="1"/>
              <a:t>parent</a:t>
            </a:r>
            <a:r>
              <a:rPr lang="hr-HR" dirty="0"/>
              <a:t> </a:t>
            </a:r>
            <a:r>
              <a:rPr lang="hr-HR" dirty="0" err="1"/>
              <a:t>report</a:t>
            </a:r>
            <a:r>
              <a:rPr lang="hr-HR" dirty="0"/>
              <a:t> </a:t>
            </a:r>
            <a:r>
              <a:rPr lang="hr-HR" dirty="0" err="1"/>
              <a:t>of</a:t>
            </a:r>
            <a:r>
              <a:rPr lang="hr-HR" dirty="0"/>
              <a:t> </a:t>
            </a:r>
            <a:r>
              <a:rPr lang="hr-HR" dirty="0" err="1"/>
              <a:t>disturbing</a:t>
            </a:r>
            <a:r>
              <a:rPr lang="hr-HR" dirty="0"/>
              <a:t> </a:t>
            </a:r>
            <a:r>
              <a:rPr lang="hr-HR" dirty="0" err="1"/>
              <a:t>behaviours</a:t>
            </a:r>
            <a:endParaRPr lang="hr-HR" dirty="0"/>
          </a:p>
          <a:p>
            <a:r>
              <a:rPr lang="hr-HR" dirty="0"/>
              <a:t>Određene čestice procjenjuju „autistična ponašanja” tj. ukazuju na njih</a:t>
            </a:r>
          </a:p>
          <a:p>
            <a:r>
              <a:rPr lang="hr-HR" dirty="0"/>
              <a:t>Izuzetno dobar za procjenu učenika osnovnoškolske dobi do 8. godine</a:t>
            </a:r>
          </a:p>
          <a:p>
            <a:r>
              <a:rPr lang="hr-HR" dirty="0"/>
              <a:t>Brz je za bodovanje i jednostavan a točan</a:t>
            </a:r>
          </a:p>
          <a:p>
            <a:endParaRPr lang="hr-HR" dirty="0"/>
          </a:p>
        </p:txBody>
      </p:sp>
    </p:spTree>
    <p:extLst>
      <p:ext uri="{BB962C8B-B14F-4D97-AF65-F5344CB8AC3E}">
        <p14:creationId xmlns:p14="http://schemas.microsoft.com/office/powerpoint/2010/main" val="980587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B857A9-3AEF-96CE-0445-D7DAF5AED77A}"/>
              </a:ext>
            </a:extLst>
          </p:cNvPr>
          <p:cNvSpPr>
            <a:spLocks noGrp="1"/>
          </p:cNvSpPr>
          <p:nvPr>
            <p:ph type="title"/>
          </p:nvPr>
        </p:nvSpPr>
        <p:spPr/>
        <p:txBody>
          <a:bodyPr/>
          <a:lstStyle/>
          <a:p>
            <a:r>
              <a:rPr lang="hr-HR" dirty="0"/>
              <a:t>Procjena učenika sa sumnjom na PSA</a:t>
            </a:r>
          </a:p>
        </p:txBody>
      </p:sp>
      <p:sp>
        <p:nvSpPr>
          <p:cNvPr id="3" name="Content Placeholder 2">
            <a:extLst>
              <a:ext uri="{FF2B5EF4-FFF2-40B4-BE49-F238E27FC236}">
                <a16:creationId xmlns="" xmlns:a16="http://schemas.microsoft.com/office/drawing/2014/main" id="{E428D933-52F2-1FF2-1173-DB4A8067C0DB}"/>
              </a:ext>
            </a:extLst>
          </p:cNvPr>
          <p:cNvSpPr>
            <a:spLocks noGrp="1"/>
          </p:cNvSpPr>
          <p:nvPr>
            <p:ph idx="1"/>
          </p:nvPr>
        </p:nvSpPr>
        <p:spPr>
          <a:xfrm>
            <a:off x="838200" y="1577050"/>
            <a:ext cx="10515600" cy="4351338"/>
          </a:xfrm>
        </p:spPr>
        <p:txBody>
          <a:bodyPr>
            <a:normAutofit/>
          </a:bodyPr>
          <a:lstStyle/>
          <a:p>
            <a:r>
              <a:rPr lang="hr-HR" dirty="0" err="1"/>
              <a:t>Vineland</a:t>
            </a:r>
            <a:r>
              <a:rPr lang="hr-HR" dirty="0"/>
              <a:t>  - </a:t>
            </a:r>
            <a:r>
              <a:rPr lang="hr-HR" dirty="0" err="1"/>
              <a:t>Vinelandske</a:t>
            </a:r>
            <a:r>
              <a:rPr lang="hr-HR" dirty="0"/>
              <a:t> ljestvice prilagođenog ponašanja  (u prijevodu)</a:t>
            </a:r>
          </a:p>
          <a:p>
            <a:r>
              <a:rPr lang="hr-HR" dirty="0"/>
              <a:t>Bazira se na izvještaju roditelja – nema direktnog provođenja s djetetom</a:t>
            </a:r>
          </a:p>
          <a:p>
            <a:r>
              <a:rPr lang="hr-HR" dirty="0"/>
              <a:t>Od 0-99 godina</a:t>
            </a:r>
          </a:p>
          <a:p>
            <a:r>
              <a:rPr lang="hr-HR" dirty="0"/>
              <a:t>Uključuje područja svakodnevnih vještina, adaptivnih vještina, motoričkog ponašanja, komunikacijskih vještina, socijalnih vještina</a:t>
            </a:r>
          </a:p>
          <a:p>
            <a:r>
              <a:rPr lang="hr-HR" dirty="0"/>
              <a:t>Daje kognitivni skor iako ne </a:t>
            </a:r>
            <a:r>
              <a:rPr lang="hr-HR"/>
              <a:t>smije se interpretirati </a:t>
            </a:r>
            <a:r>
              <a:rPr lang="hr-HR" dirty="0"/>
              <a:t>bez psihološkog testiranja  ( iako nosi veću težinu)</a:t>
            </a:r>
          </a:p>
          <a:p>
            <a:r>
              <a:rPr lang="hr-HR" dirty="0"/>
              <a:t>Kompleksan za bodovanje, iziskuje puno vremena ali jedini pogodan za učenike iznad 8 godina.</a:t>
            </a:r>
          </a:p>
          <a:p>
            <a:r>
              <a:rPr lang="hr-HR" dirty="0"/>
              <a:t>Preporuka odraditi intervju s roditeljem bez da on sam ispuni upitnik</a:t>
            </a:r>
          </a:p>
          <a:p>
            <a:endParaRPr lang="hr-HR" dirty="0"/>
          </a:p>
          <a:p>
            <a:endParaRPr lang="hr-HR" dirty="0"/>
          </a:p>
        </p:txBody>
      </p:sp>
    </p:spTree>
    <p:extLst>
      <p:ext uri="{BB962C8B-B14F-4D97-AF65-F5344CB8AC3E}">
        <p14:creationId xmlns:p14="http://schemas.microsoft.com/office/powerpoint/2010/main" val="3010362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77BE13-D144-2687-53CE-748D56B951DD}"/>
              </a:ext>
            </a:extLst>
          </p:cNvPr>
          <p:cNvSpPr>
            <a:spLocks noGrp="1"/>
          </p:cNvSpPr>
          <p:nvPr>
            <p:ph type="title"/>
          </p:nvPr>
        </p:nvSpPr>
        <p:spPr/>
        <p:txBody>
          <a:bodyPr/>
          <a:lstStyle/>
          <a:p>
            <a:r>
              <a:rPr lang="hr-HR" dirty="0"/>
              <a:t>Ciljevi za učenika s PSA</a:t>
            </a:r>
          </a:p>
        </p:txBody>
      </p:sp>
      <p:sp>
        <p:nvSpPr>
          <p:cNvPr id="3" name="Content Placeholder 2">
            <a:extLst>
              <a:ext uri="{FF2B5EF4-FFF2-40B4-BE49-F238E27FC236}">
                <a16:creationId xmlns="" xmlns:a16="http://schemas.microsoft.com/office/drawing/2014/main" id="{F8E8AD51-E5C2-1958-5BE4-DFCCBE488531}"/>
              </a:ext>
            </a:extLst>
          </p:cNvPr>
          <p:cNvSpPr>
            <a:spLocks noGrp="1"/>
          </p:cNvSpPr>
          <p:nvPr>
            <p:ph idx="1"/>
          </p:nvPr>
        </p:nvSpPr>
        <p:spPr/>
        <p:txBody>
          <a:bodyPr>
            <a:normAutofit fontScale="92500" lnSpcReduction="20000"/>
          </a:bodyPr>
          <a:lstStyle/>
          <a:p>
            <a:r>
              <a:rPr lang="hr-HR" sz="2800" dirty="0"/>
              <a:t>Manje su obrazovni više su iskustveni, adaptivni, priprema za realan život sa svim izazovima koje nosi</a:t>
            </a:r>
          </a:p>
          <a:p>
            <a:r>
              <a:rPr lang="hr-HR" sz="2800" dirty="0"/>
              <a:t>Osamostaliti se</a:t>
            </a:r>
          </a:p>
          <a:p>
            <a:r>
              <a:rPr lang="hr-HR" sz="2800" dirty="0"/>
              <a:t>Funkcionirati u grupi </a:t>
            </a:r>
          </a:p>
          <a:p>
            <a:r>
              <a:rPr lang="hr-HR" sz="2800" dirty="0" err="1"/>
              <a:t>Izregulirati</a:t>
            </a:r>
            <a:r>
              <a:rPr lang="hr-HR" sz="2800" dirty="0"/>
              <a:t> trenutnu nelagodu, neugodu</a:t>
            </a:r>
          </a:p>
          <a:p>
            <a:r>
              <a:rPr lang="hr-HR" sz="2800" dirty="0"/>
              <a:t>Odgoditi trenutnu potrebu i fokusirati se na ono što se u tom trenutku traži</a:t>
            </a:r>
          </a:p>
          <a:p>
            <a:r>
              <a:rPr lang="hr-HR" sz="2800" dirty="0"/>
              <a:t>Uz drugu djecu naučiti „protokole” funkcioniranja u grupi i udovoljiti socijalnim normama i očekivanjima u </a:t>
            </a:r>
            <a:r>
              <a:rPr lang="hr-HR" sz="2800" dirty="0" smtClean="0"/>
              <a:t>određenom kontekstu </a:t>
            </a:r>
            <a:r>
              <a:rPr lang="hr-HR" sz="2800" dirty="0"/>
              <a:t>(školskom)</a:t>
            </a:r>
          </a:p>
          <a:p>
            <a:endParaRPr lang="hr-HR" dirty="0"/>
          </a:p>
        </p:txBody>
      </p:sp>
    </p:spTree>
    <p:extLst>
      <p:ext uri="{BB962C8B-B14F-4D97-AF65-F5344CB8AC3E}">
        <p14:creationId xmlns:p14="http://schemas.microsoft.com/office/powerpoint/2010/main" val="2216325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72009B-4A27-06A6-9C05-1B01DA68B6B0}"/>
              </a:ext>
            </a:extLst>
          </p:cNvPr>
          <p:cNvSpPr>
            <a:spLocks noGrp="1"/>
          </p:cNvSpPr>
          <p:nvPr>
            <p:ph type="title"/>
          </p:nvPr>
        </p:nvSpPr>
        <p:spPr/>
        <p:txBody>
          <a:bodyPr>
            <a:normAutofit/>
          </a:bodyPr>
          <a:lstStyle/>
          <a:p>
            <a:r>
              <a:rPr lang="hr-HR"/>
              <a:t>Generalni postupci individualizacije:</a:t>
            </a:r>
            <a:endParaRPr lang="hr-HR" dirty="0"/>
          </a:p>
        </p:txBody>
      </p:sp>
      <p:graphicFrame>
        <p:nvGraphicFramePr>
          <p:cNvPr id="5" name="Content Placeholder 2">
            <a:extLst>
              <a:ext uri="{FF2B5EF4-FFF2-40B4-BE49-F238E27FC236}">
                <a16:creationId xmlns="" xmlns:a16="http://schemas.microsoft.com/office/drawing/2014/main" id="{AD2BD4B7-EBC7-25E9-7543-86BF10217859}"/>
              </a:ext>
            </a:extLst>
          </p:cNvPr>
          <p:cNvGraphicFramePr>
            <a:graphicFrameLocks noGrp="1"/>
          </p:cNvGraphicFramePr>
          <p:nvPr>
            <p:ph idx="1"/>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4596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853F26-18D9-2D45-D954-100097CD622F}"/>
              </a:ext>
            </a:extLst>
          </p:cNvPr>
          <p:cNvSpPr>
            <a:spLocks noGrp="1"/>
          </p:cNvSpPr>
          <p:nvPr>
            <p:ph type="title"/>
          </p:nvPr>
        </p:nvSpPr>
        <p:spPr/>
        <p:txBody>
          <a:bodyPr/>
          <a:lstStyle/>
          <a:p>
            <a:endParaRPr lang="hr-HR" dirty="0"/>
          </a:p>
        </p:txBody>
      </p:sp>
      <p:graphicFrame>
        <p:nvGraphicFramePr>
          <p:cNvPr id="8" name="Content Placeholder 2">
            <a:extLst>
              <a:ext uri="{FF2B5EF4-FFF2-40B4-BE49-F238E27FC236}">
                <a16:creationId xmlns="" xmlns:a16="http://schemas.microsoft.com/office/drawing/2014/main" id="{D8756CB7-BEAD-73E2-3DAC-21859B31557F}"/>
              </a:ext>
            </a:extLst>
          </p:cNvPr>
          <p:cNvGraphicFramePr>
            <a:graphicFrameLocks noGrp="1"/>
          </p:cNvGraphicFramePr>
          <p:nvPr>
            <p:ph idx="1"/>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5198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771D0D41-ACA3-26A3-7A30-4609DF81F2D7}"/>
              </a:ext>
            </a:extLst>
          </p:cNvPr>
          <p:cNvPicPr>
            <a:picLocks noChangeAspect="1"/>
          </p:cNvPicPr>
          <p:nvPr/>
        </p:nvPicPr>
        <p:blipFill rotWithShape="1">
          <a:blip r:embed="rId3">
            <a:duotone>
              <a:prstClr val="black"/>
              <a:prstClr val="white"/>
            </a:duotone>
          </a:blip>
          <a:srcRect t="15730"/>
          <a:stretch/>
        </p:blipFill>
        <p:spPr>
          <a:xfrm>
            <a:off x="20" y="10"/>
            <a:ext cx="12191980" cy="6857990"/>
          </a:xfrm>
          <a:prstGeom prst="rect">
            <a:avLst/>
          </a:prstGeom>
        </p:spPr>
      </p:pic>
      <p:sp>
        <p:nvSpPr>
          <p:cNvPr id="2" name="Title 1">
            <a:extLst>
              <a:ext uri="{FF2B5EF4-FFF2-40B4-BE49-F238E27FC236}">
                <a16:creationId xmlns="" xmlns:a16="http://schemas.microsoft.com/office/drawing/2014/main" id="{4A9567DD-41D3-20A6-06EF-9F27E3DED999}"/>
              </a:ext>
            </a:extLst>
          </p:cNvPr>
          <p:cNvSpPr>
            <a:spLocks noGrp="1"/>
          </p:cNvSpPr>
          <p:nvPr>
            <p:ph type="title"/>
          </p:nvPr>
        </p:nvSpPr>
        <p:spPr/>
        <p:txBody>
          <a:bodyPr>
            <a:normAutofit/>
          </a:bodyPr>
          <a:lstStyle/>
          <a:p>
            <a:r>
              <a:rPr lang="hr-HR"/>
              <a:t>Ključne riječi</a:t>
            </a:r>
          </a:p>
        </p:txBody>
      </p:sp>
      <p:graphicFrame>
        <p:nvGraphicFramePr>
          <p:cNvPr id="5" name="Content Placeholder 2">
            <a:extLst>
              <a:ext uri="{FF2B5EF4-FFF2-40B4-BE49-F238E27FC236}">
                <a16:creationId xmlns="" xmlns:a16="http://schemas.microsoft.com/office/drawing/2014/main" id="{97B8D678-746B-B882-D98F-4113F26BCC02}"/>
              </a:ext>
            </a:extLst>
          </p:cNvPr>
          <p:cNvGraphicFramePr>
            <a:graphicFrameLocks noGrp="1"/>
          </p:cNvGraphicFramePr>
          <p:nvPr>
            <p:ph idx="1"/>
            <p:extLst>
              <p:ext uri="{D42A27DB-BD31-4B8C-83A1-F6EECF244321}">
                <p14:modId xmlns:p14="http://schemas.microsoft.com/office/powerpoint/2010/main" val="3874284316"/>
              </p:ext>
            </p:extLst>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71513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F962AD-EABF-5B76-0C53-C1256A01F887}"/>
              </a:ext>
            </a:extLst>
          </p:cNvPr>
          <p:cNvSpPr>
            <a:spLocks noGrp="1"/>
          </p:cNvSpPr>
          <p:nvPr>
            <p:ph type="title"/>
          </p:nvPr>
        </p:nvSpPr>
        <p:spPr/>
        <p:txBody>
          <a:bodyPr/>
          <a:lstStyle/>
          <a:p>
            <a:r>
              <a:rPr lang="hr-HR" dirty="0"/>
              <a:t>Što je PSA</a:t>
            </a:r>
          </a:p>
        </p:txBody>
      </p:sp>
      <p:sp>
        <p:nvSpPr>
          <p:cNvPr id="3" name="Content Placeholder 2">
            <a:extLst>
              <a:ext uri="{FF2B5EF4-FFF2-40B4-BE49-F238E27FC236}">
                <a16:creationId xmlns="" xmlns:a16="http://schemas.microsoft.com/office/drawing/2014/main" id="{26047239-5A7B-CDE4-ED4A-4216A3C96ACB}"/>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r-HR" sz="2000" b="0" i="0" u="none" strike="noStrike" kern="1200" cap="none" spc="0" normalizeH="0" baseline="0" noProof="0" dirty="0">
                <a:ln>
                  <a:noFill/>
                </a:ln>
                <a:solidFill>
                  <a:prstClr val="black">
                    <a:alpha val="80000"/>
                  </a:prstClr>
                </a:solidFill>
                <a:effectLst/>
                <a:uLnTx/>
                <a:uFillTx/>
                <a:latin typeface="Calibri" panose="020F0502020204030204"/>
                <a:ea typeface="+mn-ea"/>
                <a:cs typeface="+mn-cs"/>
              </a:rPr>
              <a:t>Spektar poremećaja koji nastaje prije 3. godine života i uključuje primarna odstupanja u vještinama razvoja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r-HR" sz="2000" b="0" i="0" u="none" strike="noStrike" kern="1200" cap="none" spc="0" normalizeH="0" baseline="0" noProof="0" dirty="0">
                <a:ln>
                  <a:noFill/>
                </a:ln>
                <a:solidFill>
                  <a:prstClr val="black">
                    <a:alpha val="80000"/>
                  </a:prstClr>
                </a:solidFill>
                <a:effectLst/>
                <a:uLnTx/>
                <a:uFillTx/>
                <a:latin typeface="Calibri" panose="020F0502020204030204"/>
                <a:ea typeface="+mn-ea"/>
                <a:cs typeface="+mn-cs"/>
              </a:rPr>
              <a:t>KOMUNIKACIJE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r-HR" sz="2000" b="0" i="0" u="none" strike="noStrike" kern="1200" cap="none" spc="0" normalizeH="0" baseline="0" noProof="0" dirty="0">
                <a:ln>
                  <a:noFill/>
                </a:ln>
                <a:solidFill>
                  <a:prstClr val="black">
                    <a:alpha val="80000"/>
                  </a:prstClr>
                </a:solidFill>
                <a:effectLst/>
                <a:uLnTx/>
                <a:uFillTx/>
                <a:latin typeface="Calibri" panose="020F0502020204030204"/>
                <a:ea typeface="+mn-ea"/>
                <a:cs typeface="+mn-cs"/>
              </a:rPr>
              <a:t>SOCIJALNIH INTERAKCIJA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r-HR" sz="2000" b="0" i="0" u="none" strike="noStrike" kern="1200" cap="none" spc="0" normalizeH="0" baseline="0" noProof="0" dirty="0">
                <a:ln>
                  <a:noFill/>
                </a:ln>
                <a:solidFill>
                  <a:prstClr val="black">
                    <a:alpha val="80000"/>
                  </a:prstClr>
                </a:solidFill>
                <a:effectLst/>
                <a:uLnTx/>
                <a:uFillTx/>
                <a:latin typeface="Calibri" panose="020F0502020204030204"/>
                <a:ea typeface="+mn-ea"/>
                <a:cs typeface="+mn-cs"/>
              </a:rPr>
              <a:t>NEUOBIČAJENIH PRETJERANIH INTERESA I PONAŠANJA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hr-HR" sz="2000" b="0" i="0" u="none" strike="noStrike" kern="1200" cap="none" spc="0" normalizeH="0" baseline="0" noProof="0" dirty="0">
              <a:ln>
                <a:noFill/>
              </a:ln>
              <a:solidFill>
                <a:prstClr val="black">
                  <a:alpha val="80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r-HR" sz="2000" b="0" i="0" u="none" strike="noStrike" kern="1200" cap="none" spc="0" normalizeH="0" baseline="0" noProof="0" dirty="0">
                <a:ln>
                  <a:noFill/>
                </a:ln>
                <a:solidFill>
                  <a:prstClr val="black">
                    <a:alpha val="80000"/>
                  </a:prstClr>
                </a:solidFill>
                <a:effectLst/>
                <a:uLnTx/>
                <a:uFillTx/>
                <a:latin typeface="Calibri" panose="020F0502020204030204"/>
                <a:ea typeface="+mn-ea"/>
                <a:cs typeface="+mn-cs"/>
              </a:rPr>
              <a:t>Prema DSM V.  - uključuje dijapazon različitih stupnjeva teškoća, na svakom od navedenih područja ali za dijagnozu moraju biti sva 3. navedena područja razvoja u značajnom odstupanju u odnosu na dob</a:t>
            </a:r>
          </a:p>
          <a:p>
            <a:endParaRPr lang="hr-HR" dirty="0"/>
          </a:p>
        </p:txBody>
      </p:sp>
    </p:spTree>
    <p:extLst>
      <p:ext uri="{BB962C8B-B14F-4D97-AF65-F5344CB8AC3E}">
        <p14:creationId xmlns:p14="http://schemas.microsoft.com/office/powerpoint/2010/main" val="970393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256962-89F2-85FA-FC71-9DA0C11EFB9C}"/>
              </a:ext>
            </a:extLst>
          </p:cNvPr>
          <p:cNvSpPr>
            <a:spLocks noGrp="1"/>
          </p:cNvSpPr>
          <p:nvPr>
            <p:ph type="title"/>
          </p:nvPr>
        </p:nvSpPr>
        <p:spPr>
          <a:xfrm>
            <a:off x="1154955" y="973667"/>
            <a:ext cx="2942210" cy="4833745"/>
          </a:xfrm>
        </p:spPr>
        <p:txBody>
          <a:bodyPr>
            <a:normAutofit/>
          </a:bodyPr>
          <a:lstStyle/>
          <a:p>
            <a:r>
              <a:rPr lang="hr-HR">
                <a:solidFill>
                  <a:srgbClr val="EBEBEB"/>
                </a:solidFill>
              </a:rPr>
              <a:t>Spektar</a:t>
            </a:r>
          </a:p>
        </p:txBody>
      </p:sp>
      <p:graphicFrame>
        <p:nvGraphicFramePr>
          <p:cNvPr id="5" name="Content Placeholder 2">
            <a:extLst>
              <a:ext uri="{FF2B5EF4-FFF2-40B4-BE49-F238E27FC236}">
                <a16:creationId xmlns="" xmlns:a16="http://schemas.microsoft.com/office/drawing/2014/main" id="{A2EE04CE-3FB8-BA5F-AEE4-4FC29873EB58}"/>
              </a:ext>
            </a:extLst>
          </p:cNvPr>
          <p:cNvGraphicFramePr>
            <a:graphicFrameLocks noGrp="1"/>
          </p:cNvGraphicFramePr>
          <p:nvPr>
            <p:ph idx="1"/>
            <p:extLst>
              <p:ext uri="{D42A27DB-BD31-4B8C-83A1-F6EECF244321}">
                <p14:modId xmlns:p14="http://schemas.microsoft.com/office/powerpoint/2010/main" val="3706866968"/>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3099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10AEFF-6CDF-F97A-6CB6-2DF5FAF9163F}"/>
              </a:ext>
            </a:extLst>
          </p:cNvPr>
          <p:cNvSpPr>
            <a:spLocks noGrp="1"/>
          </p:cNvSpPr>
          <p:nvPr>
            <p:ph type="title"/>
          </p:nvPr>
        </p:nvSpPr>
        <p:spPr/>
        <p:txBody>
          <a:bodyPr>
            <a:normAutofit/>
          </a:bodyPr>
          <a:lstStyle/>
          <a:p>
            <a:r>
              <a:rPr lang="hr-HR" dirty="0"/>
              <a:t>Tko su učenici s poremećajem iz spektra autizma PSA</a:t>
            </a:r>
          </a:p>
        </p:txBody>
      </p:sp>
      <p:sp>
        <p:nvSpPr>
          <p:cNvPr id="3" name="Content Placeholder 2">
            <a:extLst>
              <a:ext uri="{FF2B5EF4-FFF2-40B4-BE49-F238E27FC236}">
                <a16:creationId xmlns="" xmlns:a16="http://schemas.microsoft.com/office/drawing/2014/main" id="{7B88110C-1EDB-603C-D6AD-65AC4E11F210}"/>
              </a:ext>
            </a:extLst>
          </p:cNvPr>
          <p:cNvSpPr>
            <a:spLocks noGrp="1"/>
          </p:cNvSpPr>
          <p:nvPr>
            <p:ph idx="1"/>
          </p:nvPr>
        </p:nvSpPr>
        <p:spPr/>
        <p:txBody>
          <a:bodyPr>
            <a:normAutofit/>
          </a:bodyPr>
          <a:lstStyle/>
          <a:p>
            <a:r>
              <a:rPr lang="hr-HR" dirty="0"/>
              <a:t>Djeca s odstupanjima u tri razvojna područja: socijalnim interakcijama, komunikaciji te specifičnostima u ponašanju (rutine rituali + adaptivno ponašanje, teškoće izvršnog funkcioniranja)</a:t>
            </a:r>
          </a:p>
          <a:p>
            <a:r>
              <a:rPr lang="hr-HR" dirty="0"/>
              <a:t>Spektar poremećaja: </a:t>
            </a:r>
            <a:r>
              <a:rPr lang="hr-HR" dirty="0" err="1"/>
              <a:t>visokofunkcionalni</a:t>
            </a:r>
            <a:r>
              <a:rPr lang="hr-HR" dirty="0"/>
              <a:t> – </a:t>
            </a:r>
            <a:r>
              <a:rPr lang="hr-HR" dirty="0" err="1"/>
              <a:t>niskofunkcionalni</a:t>
            </a:r>
            <a:r>
              <a:rPr lang="hr-HR" dirty="0"/>
              <a:t> (kriteriji su kognitivne sposobnosti + adaptivne vještine)</a:t>
            </a:r>
          </a:p>
          <a:p>
            <a:r>
              <a:rPr lang="hr-HR" dirty="0"/>
              <a:t>80% djece s PSA imaju jezično-govorne teškoće, ostalih 20% teškoće pragmatike (sva djeca s PSA pokazuju odstupanja u nekom dijelu razumijevanja jezika)</a:t>
            </a:r>
          </a:p>
          <a:p>
            <a:r>
              <a:rPr lang="hr-HR" dirty="0"/>
              <a:t>Jezik i teškoće pragmatike uz adaptivne teškoće najčešći problem općeg funkcioniranja</a:t>
            </a:r>
          </a:p>
          <a:p>
            <a:r>
              <a:rPr lang="hr-HR" dirty="0"/>
              <a:t>Neverbalno dijete ne znači i </a:t>
            </a:r>
            <a:r>
              <a:rPr lang="hr-HR" dirty="0" err="1"/>
              <a:t>niskofunkcionalno</a:t>
            </a:r>
            <a:r>
              <a:rPr lang="hr-HR" dirty="0"/>
              <a:t> dijete</a:t>
            </a:r>
          </a:p>
        </p:txBody>
      </p:sp>
    </p:spTree>
    <p:extLst>
      <p:ext uri="{BB962C8B-B14F-4D97-AF65-F5344CB8AC3E}">
        <p14:creationId xmlns:p14="http://schemas.microsoft.com/office/powerpoint/2010/main" val="849689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AF4627-8800-0E7C-08F7-7EE94AAC443E}"/>
              </a:ext>
            </a:extLst>
          </p:cNvPr>
          <p:cNvSpPr>
            <a:spLocks noGrp="1"/>
          </p:cNvSpPr>
          <p:nvPr>
            <p:ph type="title"/>
          </p:nvPr>
        </p:nvSpPr>
        <p:spPr/>
        <p:txBody>
          <a:bodyPr>
            <a:normAutofit/>
          </a:bodyPr>
          <a:lstStyle/>
          <a:p>
            <a:r>
              <a:rPr lang="hr-HR" dirty="0"/>
              <a:t>Učenici s PSA – Preporuke struke za uključivanje u redovne programe</a:t>
            </a:r>
          </a:p>
        </p:txBody>
      </p:sp>
      <p:sp>
        <p:nvSpPr>
          <p:cNvPr id="3" name="Content Placeholder 2">
            <a:extLst>
              <a:ext uri="{FF2B5EF4-FFF2-40B4-BE49-F238E27FC236}">
                <a16:creationId xmlns="" xmlns:a16="http://schemas.microsoft.com/office/drawing/2014/main" id="{8879034C-768A-51B9-E3E0-26FE78462701}"/>
              </a:ext>
            </a:extLst>
          </p:cNvPr>
          <p:cNvSpPr>
            <a:spLocks noGrp="1"/>
          </p:cNvSpPr>
          <p:nvPr>
            <p:ph idx="1"/>
          </p:nvPr>
        </p:nvSpPr>
        <p:spPr/>
        <p:txBody>
          <a:bodyPr>
            <a:normAutofit lnSpcReduction="10000"/>
          </a:bodyPr>
          <a:lstStyle/>
          <a:p>
            <a:r>
              <a:rPr lang="hr-HR" dirty="0"/>
              <a:t>Procjena kognitivnog statusa uz procjenu adaptivnog ponašanja</a:t>
            </a:r>
          </a:p>
          <a:p>
            <a:r>
              <a:rPr lang="hr-HR" dirty="0"/>
              <a:t>Opće kognitivno funkcioniranje= verbalno, neverbalno, procesuiranje te brzina obrade</a:t>
            </a:r>
          </a:p>
          <a:p>
            <a:r>
              <a:rPr lang="hr-HR" dirty="0"/>
              <a:t>Postojanje jezično-govornog odstupanja uz uredan kognitivan status zahtjeva specifične modifikacije u metodici poučavanja nastavnog sadržaja(*</a:t>
            </a:r>
            <a:r>
              <a:rPr lang="hr-HR" dirty="0" err="1"/>
              <a:t>japanac</a:t>
            </a:r>
            <a:r>
              <a:rPr lang="hr-HR" dirty="0"/>
              <a:t> u razredu)</a:t>
            </a:r>
          </a:p>
          <a:p>
            <a:r>
              <a:rPr lang="hr-HR" dirty="0"/>
              <a:t>Učenici s PSA – u većem postotku ostvaruju uredne neverbalne sposobnosti kognitivnog funkcioniranja ali radi značajnog jezičnog odstupanja „padaju” na verbalnom dijelu testa</a:t>
            </a:r>
          </a:p>
          <a:p>
            <a:r>
              <a:rPr lang="hr-HR" dirty="0"/>
              <a:t>Najbolje rezultate ostvaruju u </a:t>
            </a:r>
            <a:r>
              <a:rPr lang="hr-HR" dirty="0" err="1"/>
              <a:t>podljestvici</a:t>
            </a:r>
            <a:r>
              <a:rPr lang="hr-HR" dirty="0"/>
              <a:t> </a:t>
            </a:r>
            <a:r>
              <a:rPr lang="hr-HR" dirty="0" err="1"/>
              <a:t>vizuoperceptivnog</a:t>
            </a:r>
            <a:r>
              <a:rPr lang="hr-HR" dirty="0"/>
              <a:t> procesuiranja – </a:t>
            </a:r>
            <a:r>
              <a:rPr lang="hr-HR" i="1" u="sng" dirty="0" err="1"/>
              <a:t>thinking</a:t>
            </a:r>
            <a:r>
              <a:rPr lang="hr-HR" i="1" u="sng" dirty="0"/>
              <a:t> </a:t>
            </a:r>
            <a:r>
              <a:rPr lang="hr-HR" i="1" u="sng" dirty="0" err="1"/>
              <a:t>in</a:t>
            </a:r>
            <a:r>
              <a:rPr lang="hr-HR" i="1" u="sng" dirty="0"/>
              <a:t> </a:t>
            </a:r>
            <a:r>
              <a:rPr lang="hr-HR" i="1" u="sng" dirty="0" err="1"/>
              <a:t>pictures</a:t>
            </a:r>
            <a:r>
              <a:rPr lang="hr-HR" i="1" u="sng" dirty="0"/>
              <a:t>, najbrže uče kroz vizualnu podršku</a:t>
            </a:r>
          </a:p>
        </p:txBody>
      </p:sp>
    </p:spTree>
    <p:extLst>
      <p:ext uri="{BB962C8B-B14F-4D97-AF65-F5344CB8AC3E}">
        <p14:creationId xmlns:p14="http://schemas.microsoft.com/office/powerpoint/2010/main" val="346552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196388-9409-E8C2-0614-AEE83BF3A2BE}"/>
              </a:ext>
            </a:extLst>
          </p:cNvPr>
          <p:cNvSpPr>
            <a:spLocks noGrp="1"/>
          </p:cNvSpPr>
          <p:nvPr>
            <p:ph type="title"/>
          </p:nvPr>
        </p:nvSpPr>
        <p:spPr/>
        <p:txBody>
          <a:bodyPr/>
          <a:lstStyle/>
          <a:p>
            <a:r>
              <a:rPr lang="hr-HR" dirty="0"/>
              <a:t>Preporuke struke za uključivanje</a:t>
            </a:r>
          </a:p>
        </p:txBody>
      </p:sp>
      <p:sp>
        <p:nvSpPr>
          <p:cNvPr id="3" name="Content Placeholder 2">
            <a:extLst>
              <a:ext uri="{FF2B5EF4-FFF2-40B4-BE49-F238E27FC236}">
                <a16:creationId xmlns="" xmlns:a16="http://schemas.microsoft.com/office/drawing/2014/main" id="{B8541D71-C347-1649-F32B-1A5AF81890BB}"/>
              </a:ext>
            </a:extLst>
          </p:cNvPr>
          <p:cNvSpPr>
            <a:spLocks noGrp="1"/>
          </p:cNvSpPr>
          <p:nvPr>
            <p:ph idx="1"/>
          </p:nvPr>
        </p:nvSpPr>
        <p:spPr/>
        <p:txBody>
          <a:bodyPr/>
          <a:lstStyle/>
          <a:p>
            <a:r>
              <a:rPr lang="hr-HR" dirty="0"/>
              <a:t>Uredan kognitivni status uz dobre adaptivne vještine</a:t>
            </a:r>
          </a:p>
          <a:p>
            <a:r>
              <a:rPr lang="hr-HR" dirty="0"/>
              <a:t>Ukoliko učenik ostvaruje </a:t>
            </a:r>
            <a:r>
              <a:rPr lang="hr-HR" dirty="0" err="1" smtClean="0"/>
              <a:t>prosjećne</a:t>
            </a:r>
            <a:r>
              <a:rPr lang="hr-HR" dirty="0" smtClean="0"/>
              <a:t> </a:t>
            </a:r>
            <a:r>
              <a:rPr lang="hr-HR" dirty="0"/>
              <a:t>ili </a:t>
            </a:r>
            <a:r>
              <a:rPr lang="hr-HR" dirty="0" smtClean="0"/>
              <a:t>nadprosječne </a:t>
            </a:r>
            <a:r>
              <a:rPr lang="hr-HR" dirty="0"/>
              <a:t>kognitivne rezultate ali uz značajno narušeno adaptivno funkcioniranje radi se analiza ponašanja te ukoliko u redovnom okruženju nije moguće eliminirati „</a:t>
            </a:r>
            <a:r>
              <a:rPr lang="hr-HR" dirty="0" err="1"/>
              <a:t>trigere</a:t>
            </a:r>
            <a:r>
              <a:rPr lang="hr-HR" dirty="0"/>
              <a:t>” tada se preporuča posebno razredno odjeljenje po redovnom programu </a:t>
            </a:r>
          </a:p>
          <a:p>
            <a:r>
              <a:rPr lang="hr-HR" dirty="0"/>
              <a:t>Sniženo intelektualno funkcioniranje NIJE </a:t>
            </a:r>
            <a:r>
              <a:rPr lang="hr-HR" dirty="0" err="1"/>
              <a:t>isključujuć</a:t>
            </a:r>
            <a:r>
              <a:rPr lang="hr-HR" dirty="0"/>
              <a:t> faktor za redovan sustav obrazovanja</a:t>
            </a:r>
          </a:p>
        </p:txBody>
      </p:sp>
    </p:spTree>
    <p:extLst>
      <p:ext uri="{BB962C8B-B14F-4D97-AF65-F5344CB8AC3E}">
        <p14:creationId xmlns:p14="http://schemas.microsoft.com/office/powerpoint/2010/main" val="1434911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A360FB-0F10-681C-58E5-2B340B1CD6DB}"/>
              </a:ext>
            </a:extLst>
          </p:cNvPr>
          <p:cNvSpPr>
            <a:spLocks noGrp="1"/>
          </p:cNvSpPr>
          <p:nvPr>
            <p:ph type="title"/>
          </p:nvPr>
        </p:nvSpPr>
        <p:spPr/>
        <p:txBody>
          <a:bodyPr/>
          <a:lstStyle/>
          <a:p>
            <a:r>
              <a:rPr lang="hr-HR" dirty="0"/>
              <a:t>Kako prepoznati učenike s PSA</a:t>
            </a:r>
          </a:p>
        </p:txBody>
      </p:sp>
      <p:sp>
        <p:nvSpPr>
          <p:cNvPr id="3" name="Content Placeholder 2">
            <a:extLst>
              <a:ext uri="{FF2B5EF4-FFF2-40B4-BE49-F238E27FC236}">
                <a16:creationId xmlns="" xmlns:a16="http://schemas.microsoft.com/office/drawing/2014/main" id="{528DF128-6459-F6A8-8BDC-E706BFBFFE8E}"/>
              </a:ext>
            </a:extLst>
          </p:cNvPr>
          <p:cNvSpPr>
            <a:spLocks noGrp="1"/>
          </p:cNvSpPr>
          <p:nvPr>
            <p:ph idx="1"/>
          </p:nvPr>
        </p:nvSpPr>
        <p:spPr/>
        <p:txBody>
          <a:bodyPr>
            <a:normAutofit fontScale="62500" lnSpcReduction="20000"/>
          </a:bodyPr>
          <a:lstStyle/>
          <a:p>
            <a:r>
              <a:rPr lang="hr-HR" dirty="0" err="1"/>
              <a:t>Visokofunkcionalni</a:t>
            </a:r>
            <a:r>
              <a:rPr lang="hr-HR" dirty="0"/>
              <a:t> učenici s PSA – dobri u jednom području (najčešće matematika, konkretni zadaci, ili specifični interes za povijest ili druge predmete koje onda znaju do detalja)</a:t>
            </a:r>
          </a:p>
          <a:p>
            <a:r>
              <a:rPr lang="hr-HR" dirty="0"/>
              <a:t>Malo ulaze u vršnjačke grupe, teško surađuju u grupnim zadacima</a:t>
            </a:r>
          </a:p>
          <a:p>
            <a:r>
              <a:rPr lang="hr-HR" dirty="0"/>
              <a:t>Otežano započinju razgovor i rijeko ga sami iniciraju a kada ga iniciraju drugi ili govore o svojim zaokupljenostima ili daju jednostavne šture odgovore</a:t>
            </a:r>
          </a:p>
          <a:p>
            <a:r>
              <a:rPr lang="hr-HR" dirty="0"/>
              <a:t>Teško se brzo prebacuju sa zadatka na zadatak</a:t>
            </a:r>
          </a:p>
          <a:p>
            <a:r>
              <a:rPr lang="hr-HR" dirty="0"/>
              <a:t>Ocijene im ništa ne znače ili pokazuju pretjeranu </a:t>
            </a:r>
            <a:r>
              <a:rPr lang="hr-HR" dirty="0" err="1"/>
              <a:t>kompetativnost</a:t>
            </a:r>
            <a:r>
              <a:rPr lang="hr-HR" dirty="0"/>
              <a:t> (krajnosti)</a:t>
            </a:r>
          </a:p>
          <a:p>
            <a:r>
              <a:rPr lang="hr-HR" dirty="0"/>
              <a:t>U timskim sportovima na tjelesnom teže slijede pravila, motorički(koordinacijski) nespretniji </a:t>
            </a:r>
          </a:p>
          <a:p>
            <a:r>
              <a:rPr lang="hr-HR" dirty="0"/>
              <a:t>Lektira problem (ne razumiju kontekst)</a:t>
            </a:r>
          </a:p>
          <a:p>
            <a:r>
              <a:rPr lang="hr-HR" dirty="0"/>
              <a:t>Sve posljedično dovodi do ispada u ponašanju (trenutak kada se upućuju na procjenu)</a:t>
            </a:r>
          </a:p>
          <a:p>
            <a:r>
              <a:rPr lang="hr-HR" dirty="0"/>
              <a:t>Mogući tikovi </a:t>
            </a:r>
          </a:p>
          <a:p>
            <a:r>
              <a:rPr lang="hr-HR" dirty="0"/>
              <a:t>Pokazuju smanjeni interes za svakodnevne informacije (generalne vijesti o kojima njihovi vršnjaci razgovaraju, trendovi)</a:t>
            </a:r>
          </a:p>
          <a:p>
            <a:r>
              <a:rPr lang="hr-HR" dirty="0"/>
              <a:t>Neprimjereno reagiraju u dramatičnim ili traumatičnim situacijama (vršnjačko nasilje, netko se u razredu povrijedi)</a:t>
            </a:r>
          </a:p>
          <a:p>
            <a:r>
              <a:rPr lang="hr-HR" dirty="0"/>
              <a:t>Odaju dojam smanjene empatije</a:t>
            </a:r>
          </a:p>
          <a:p>
            <a:endParaRPr lang="hr-HR" dirty="0"/>
          </a:p>
          <a:p>
            <a:endParaRPr lang="hr-HR" dirty="0"/>
          </a:p>
          <a:p>
            <a:endParaRPr lang="hr-HR" dirty="0"/>
          </a:p>
        </p:txBody>
      </p:sp>
    </p:spTree>
    <p:extLst>
      <p:ext uri="{BB962C8B-B14F-4D97-AF65-F5344CB8AC3E}">
        <p14:creationId xmlns:p14="http://schemas.microsoft.com/office/powerpoint/2010/main" val="3889124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1BBB55-7598-439D-0F0C-033A9E0BA966}"/>
              </a:ext>
            </a:extLst>
          </p:cNvPr>
          <p:cNvSpPr>
            <a:spLocks noGrp="1"/>
          </p:cNvSpPr>
          <p:nvPr>
            <p:ph type="title"/>
          </p:nvPr>
        </p:nvSpPr>
        <p:spPr/>
        <p:txBody>
          <a:bodyPr>
            <a:normAutofit/>
          </a:bodyPr>
          <a:lstStyle/>
          <a:p>
            <a:r>
              <a:rPr lang="hr-HR" dirty="0"/>
              <a:t>Procjena učenika s PSA (verbalni </a:t>
            </a:r>
            <a:r>
              <a:rPr lang="hr-HR" dirty="0" err="1"/>
              <a:t>visokofunkcionalni</a:t>
            </a:r>
            <a:r>
              <a:rPr lang="hr-HR" dirty="0"/>
              <a:t>)</a:t>
            </a:r>
          </a:p>
        </p:txBody>
      </p:sp>
      <p:sp>
        <p:nvSpPr>
          <p:cNvPr id="3" name="Content Placeholder 2">
            <a:extLst>
              <a:ext uri="{FF2B5EF4-FFF2-40B4-BE49-F238E27FC236}">
                <a16:creationId xmlns="" xmlns:a16="http://schemas.microsoft.com/office/drawing/2014/main" id="{429F502E-729E-2656-58D7-334B0E17F71D}"/>
              </a:ext>
            </a:extLst>
          </p:cNvPr>
          <p:cNvSpPr>
            <a:spLocks noGrp="1"/>
          </p:cNvSpPr>
          <p:nvPr>
            <p:ph idx="1"/>
          </p:nvPr>
        </p:nvSpPr>
        <p:spPr/>
        <p:txBody>
          <a:bodyPr>
            <a:normAutofit fontScale="92500" lnSpcReduction="10000"/>
          </a:bodyPr>
          <a:lstStyle/>
          <a:p>
            <a:r>
              <a:rPr lang="hr-HR" dirty="0"/>
              <a:t>Procjena ne mora uključivati standardizirane </a:t>
            </a:r>
            <a:r>
              <a:rPr lang="hr-HR" dirty="0" smtClean="0"/>
              <a:t>instrumente </a:t>
            </a:r>
            <a:r>
              <a:rPr lang="hr-HR" dirty="0"/>
              <a:t>procjene (postoji samo jedan ADOS-2 test – opservacijski protokol, jako ovisan o iskustvu i interpretaciji ispitivača)</a:t>
            </a:r>
          </a:p>
          <a:p>
            <a:r>
              <a:rPr lang="hr-HR" dirty="0"/>
              <a:t>Pričanje priče – učestalo se svodi na </a:t>
            </a:r>
            <a:r>
              <a:rPr lang="hr-HR" dirty="0" err="1"/>
              <a:t>pobrojavanje</a:t>
            </a:r>
            <a:r>
              <a:rPr lang="hr-HR" dirty="0"/>
              <a:t> likova na slici te opis njihovih radnji, dok rijetko se osvrću ili komentiraju mentalna ili emocionalna stanja likova u priči</a:t>
            </a:r>
          </a:p>
          <a:p>
            <a:r>
              <a:rPr lang="hr-HR" dirty="0"/>
              <a:t>Svaku stranicu priče pričaju za sebe – teže povezuju sve u neki širi kontekst</a:t>
            </a:r>
          </a:p>
          <a:p>
            <a:r>
              <a:rPr lang="hr-HR" dirty="0"/>
              <a:t>Teškoće </a:t>
            </a:r>
            <a:r>
              <a:rPr lang="hr-HR" dirty="0" smtClean="0"/>
              <a:t>pragmatike</a:t>
            </a:r>
            <a:endParaRPr lang="hr-HR" dirty="0"/>
          </a:p>
          <a:p>
            <a:r>
              <a:rPr lang="hr-HR" dirty="0"/>
              <a:t>Ne čitaju „između redova” – ne razumiju zašto je netko napravio u priči to što je napravio</a:t>
            </a:r>
          </a:p>
          <a:p>
            <a:r>
              <a:rPr lang="hr-HR" dirty="0"/>
              <a:t>Crno – bijeli pogled na svijet</a:t>
            </a:r>
          </a:p>
          <a:p>
            <a:endParaRPr lang="hr-HR" dirty="0"/>
          </a:p>
        </p:txBody>
      </p:sp>
    </p:spTree>
    <p:extLst>
      <p:ext uri="{BB962C8B-B14F-4D97-AF65-F5344CB8AC3E}">
        <p14:creationId xmlns:p14="http://schemas.microsoft.com/office/powerpoint/2010/main" val="3492545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03A355-C5EE-0751-7909-639A5032D5ED}"/>
              </a:ext>
            </a:extLst>
          </p:cNvPr>
          <p:cNvSpPr>
            <a:spLocks noGrp="1"/>
          </p:cNvSpPr>
          <p:nvPr>
            <p:ph type="title"/>
          </p:nvPr>
        </p:nvSpPr>
        <p:spPr/>
        <p:txBody>
          <a:bodyPr/>
          <a:lstStyle/>
          <a:p>
            <a:r>
              <a:rPr lang="hr-HR" dirty="0"/>
              <a:t>Razvojni profil učenika s PSA</a:t>
            </a:r>
          </a:p>
        </p:txBody>
      </p:sp>
      <p:sp>
        <p:nvSpPr>
          <p:cNvPr id="3" name="Content Placeholder 2">
            <a:extLst>
              <a:ext uri="{FF2B5EF4-FFF2-40B4-BE49-F238E27FC236}">
                <a16:creationId xmlns="" xmlns:a16="http://schemas.microsoft.com/office/drawing/2014/main" id="{100925BC-906E-A822-45D9-251F20997849}"/>
              </a:ext>
            </a:extLst>
          </p:cNvPr>
          <p:cNvSpPr>
            <a:spLocks noGrp="1"/>
          </p:cNvSpPr>
          <p:nvPr>
            <p:ph idx="1"/>
          </p:nvPr>
        </p:nvSpPr>
        <p:spPr/>
        <p:txBody>
          <a:bodyPr>
            <a:normAutofit/>
          </a:bodyPr>
          <a:lstStyle/>
          <a:p>
            <a:r>
              <a:rPr lang="hr-HR" dirty="0"/>
              <a:t>Ne razumiju koncept ni značenje prijateljstava niti svoju ulogu u njima</a:t>
            </a:r>
          </a:p>
          <a:p>
            <a:r>
              <a:rPr lang="hr-HR" dirty="0"/>
              <a:t>Poznanik = onaj koga poznaš</a:t>
            </a:r>
          </a:p>
          <a:p>
            <a:r>
              <a:rPr lang="hr-HR" dirty="0"/>
              <a:t>Imaš li curu/dečka – imam (navode sve ženske prijateljice ili muške prijatelje)</a:t>
            </a:r>
          </a:p>
          <a:p>
            <a:r>
              <a:rPr lang="hr-HR" dirty="0"/>
              <a:t>Teško se prebacuju sa zadatka na zadatak</a:t>
            </a:r>
          </a:p>
          <a:p>
            <a:r>
              <a:rPr lang="hr-HR" dirty="0"/>
              <a:t>Zadaci s opiši i objasni su im kompleksni jer ne znaju što se tu točno traži – nemaju jasne korake s obzirom da su to esejski tipovi zadataka</a:t>
            </a:r>
          </a:p>
          <a:p>
            <a:r>
              <a:rPr lang="hr-HR" dirty="0"/>
              <a:t>Dobri rezultati na </a:t>
            </a:r>
            <a:r>
              <a:rPr lang="hr-HR" dirty="0" err="1"/>
              <a:t>vizuo</a:t>
            </a:r>
            <a:r>
              <a:rPr lang="hr-HR" dirty="0"/>
              <a:t>-perceptivnim ljestvicama, najlošiji u verbalnom rezoniranju i adaptivnom funkcioniranju</a:t>
            </a:r>
          </a:p>
          <a:p>
            <a:endParaRPr lang="hr-HR" dirty="0"/>
          </a:p>
          <a:p>
            <a:endParaRPr lang="hr-HR" dirty="0"/>
          </a:p>
        </p:txBody>
      </p:sp>
    </p:spTree>
    <p:extLst>
      <p:ext uri="{BB962C8B-B14F-4D97-AF65-F5344CB8AC3E}">
        <p14:creationId xmlns:p14="http://schemas.microsoft.com/office/powerpoint/2010/main" val="28863092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3602</TotalTime>
  <Words>1607</Words>
  <Application>Microsoft Office PowerPoint</Application>
  <PresentationFormat>Široki zaslon</PresentationFormat>
  <Paragraphs>109</Paragraphs>
  <Slides>15</Slides>
  <Notes>0</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15</vt:i4>
      </vt:variant>
    </vt:vector>
  </HeadingPairs>
  <TitlesOfParts>
    <vt:vector size="20" baseType="lpstr">
      <vt:lpstr>Arial</vt:lpstr>
      <vt:lpstr>Calibri</vt:lpstr>
      <vt:lpstr>Century Gothic</vt:lpstr>
      <vt:lpstr>Wingdings 3</vt:lpstr>
      <vt:lpstr>Ion</vt:lpstr>
      <vt:lpstr>UČENICI S POREMEĆAJEM IZ SPEKTRA AUTIZMA U REDOVNOM SUSTAVU </vt:lpstr>
      <vt:lpstr>Što je PSA</vt:lpstr>
      <vt:lpstr>Spektar</vt:lpstr>
      <vt:lpstr>Tko su učenici s poremećajem iz spektra autizma PSA</vt:lpstr>
      <vt:lpstr>Učenici s PSA – Preporuke struke za uključivanje u redovne programe</vt:lpstr>
      <vt:lpstr>Preporuke struke za uključivanje</vt:lpstr>
      <vt:lpstr>Kako prepoznati učenike s PSA</vt:lpstr>
      <vt:lpstr>Procjena učenika s PSA (verbalni visokofunkcionalni)</vt:lpstr>
      <vt:lpstr>Razvojni profil učenika s PSA</vt:lpstr>
      <vt:lpstr>Instrumenti koji se koriste za procjenu učenika s PSA</vt:lpstr>
      <vt:lpstr>Procjena učenika sa sumnjom na PSA</vt:lpstr>
      <vt:lpstr>Ciljevi za učenika s PSA</vt:lpstr>
      <vt:lpstr>Generalni postupci individualizacije:</vt:lpstr>
      <vt:lpstr>PowerPointova prezentacija</vt:lpstr>
      <vt:lpstr>Ključne riječi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UČENICI S POREMEĆAJEM IZ SPEKTRA AUTIZMA U REDOVNOM SUSTAVU </dc:title>
  <dc:creator>Ivana Jandroković</dc:creator>
  <cp:lastModifiedBy>Učionica 20</cp:lastModifiedBy>
  <cp:revision>6</cp:revision>
  <dcterms:created xsi:type="dcterms:W3CDTF">2023-04-25T09:18:17Z</dcterms:created>
  <dcterms:modified xsi:type="dcterms:W3CDTF">2023-05-18T11:20:28Z</dcterms:modified>
</cp:coreProperties>
</file>