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56" r:id="rId5"/>
    <p:sldId id="259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4/11/2016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&#269;enik1\Desktop\My%20Fairtrade%20Adventure%20Part%203%20(for%20ages%2012%20to%2016)%20With%20Welsh%20subtitles-HD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umtidam.info/iz-ormara/sve-u-svemu/3720-potena-trgovina-je-dobra-trgovin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ir_tra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dirty="0" smtClean="0">
                <a:latin typeface="Algerian" pitchFamily="82" charset="0"/>
              </a:rPr>
              <a:t>FAIR TRADE</a:t>
            </a:r>
            <a:endParaRPr lang="hr-HR" sz="8000" dirty="0"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F:\fairtra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781236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My Fairtrade Adventure Part 3 (for ages 12 to 16) With Welsh subtitles-H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911225" y="4191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Prezentaciju napravili:Patrik Pervan, Valentina </a:t>
            </a:r>
            <a:r>
              <a:rPr lang="hr-HR" sz="2800" dirty="0" err="1" smtClean="0"/>
              <a:t>Forijan</a:t>
            </a:r>
            <a:r>
              <a:rPr lang="hr-HR" sz="2800" dirty="0" smtClean="0"/>
              <a:t>, Marina </a:t>
            </a:r>
            <a:r>
              <a:rPr lang="hr-HR" sz="2800" dirty="0" err="1" smtClean="0"/>
              <a:t>Forijan</a:t>
            </a:r>
            <a:r>
              <a:rPr lang="hr-HR" sz="2800" dirty="0" smtClean="0"/>
              <a:t>, Leonardo </a:t>
            </a:r>
            <a:r>
              <a:rPr lang="hr-HR" sz="2800" dirty="0" err="1" smtClean="0"/>
              <a:t>Severović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F:\fairtra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91788"/>
            <a:ext cx="2664296" cy="3127652"/>
          </a:xfrm>
          <a:prstGeom prst="rect">
            <a:avLst/>
          </a:prstGeom>
          <a:noFill/>
        </p:spPr>
      </p:pic>
      <p:pic>
        <p:nvPicPr>
          <p:cNvPr id="2051" name="Picture 3" descr="F:\fairtrade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340242" cy="3234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723584" cy="1832082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vi-VN" sz="4000" b="1" dirty="0" smtClean="0">
                <a:hlinkClick r:id="rId2"/>
              </a:rPr>
              <a:t> </a:t>
            </a: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hr-HR" sz="4000" b="1" dirty="0" smtClean="0">
                <a:hlinkClick r:id="rId2"/>
              </a:rPr>
              <a:t/>
            </a:r>
            <a:br>
              <a:rPr lang="hr-HR" sz="4000" b="1" dirty="0" smtClean="0">
                <a:hlinkClick r:id="rId2"/>
              </a:rPr>
            </a:br>
            <a:r>
              <a:rPr lang="vi-VN" sz="3600" b="1" dirty="0" smtClean="0">
                <a:hlinkClick r:id="rId2"/>
              </a:rPr>
              <a:t>Poštena trgovina je dobra trgovina </a:t>
            </a:r>
            <a:r>
              <a:rPr lang="vi-VN" sz="4000" b="1" dirty="0" smtClean="0"/>
              <a:t/>
            </a:r>
            <a:br>
              <a:rPr lang="vi-VN" sz="4000" b="1" dirty="0" smtClean="0"/>
            </a:br>
            <a:endParaRPr lang="hr-HR" sz="4000" b="1" i="1" dirty="0">
              <a:solidFill>
                <a:srgbClr val="7030A0"/>
              </a:solidFill>
              <a:latin typeface="Castellar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7550656" cy="468052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r"/>
            <a:r>
              <a:rPr lang="vi-VN" b="1" dirty="0" smtClean="0"/>
              <a:t>Fair trade proizvodi ostvaruju promet od oko tri milijarde eura </a:t>
            </a:r>
            <a:r>
              <a:rPr lang="vi-VN" b="1" dirty="0" smtClean="0"/>
              <a:t>godišnje</a:t>
            </a:r>
            <a:r>
              <a:rPr lang="hr-HR" b="1" dirty="0" err="1" smtClean="0"/>
              <a:t>.</a:t>
            </a:r>
            <a:r>
              <a:rPr lang="hr-HR" b="1" dirty="0" err="1" smtClean="0"/>
              <a:t>S</a:t>
            </a:r>
            <a:r>
              <a:rPr lang="vi-VN" b="1" dirty="0" smtClean="0"/>
              <a:t>ve </a:t>
            </a:r>
            <a:r>
              <a:rPr lang="vi-VN" b="1" dirty="0" smtClean="0"/>
              <a:t>vrijeme financijske krize bilježe značajan porast, a oko osam milijuna ljudi na svijetu ne živi u siromaštvu zahvaljujući poštenoj trgovini</a:t>
            </a:r>
            <a:r>
              <a:rPr lang="vi-VN" b="1" dirty="0" smtClean="0"/>
              <a:t>.</a:t>
            </a:r>
            <a:endParaRPr lang="hr-HR" b="1" dirty="0" smtClean="0"/>
          </a:p>
          <a:p>
            <a:pPr algn="r"/>
            <a:r>
              <a:rPr lang="hr-HR" b="1" dirty="0" smtClean="0"/>
              <a:t>Bravo za </a:t>
            </a:r>
            <a:r>
              <a:rPr lang="hr-HR" b="1" dirty="0" err="1" smtClean="0"/>
              <a:t>Fairtrade</a:t>
            </a:r>
            <a:r>
              <a:rPr lang="hr-HR" b="1" dirty="0" smtClean="0"/>
              <a:t>!</a:t>
            </a:r>
            <a:endParaRPr lang="hr-HR" b="1" dirty="0" smtClean="0"/>
          </a:p>
          <a:p>
            <a:pPr algn="r"/>
            <a:endParaRPr lang="vi-VN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H="1">
            <a:off x="1389888" y="620688"/>
            <a:ext cx="7214559" cy="796950"/>
          </a:xfrm>
        </p:spPr>
        <p:txBody>
          <a:bodyPr/>
          <a:lstStyle/>
          <a:p>
            <a:r>
              <a:rPr lang="hr-HR" dirty="0" smtClean="0"/>
              <a:t>Poštena trgovina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1680" y="1447800"/>
            <a:ext cx="7242008" cy="3205336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Slična je situacija s čajem, bananama, kakaom, pamukom, šećerom, koji dolaze iz zemalja Trećega svijeta. Zalažući se za pošteniju raspodjelu zarade na tim gotovim proizvodima ili sirovinama, još je šezdesetih godina započeo pokret </a:t>
            </a:r>
            <a:r>
              <a:rPr lang="vi-VN" sz="4600" b="1" i="1" dirty="0" smtClean="0">
                <a:hlinkClick r:id="rId2"/>
              </a:rPr>
              <a:t>fair trade</a:t>
            </a:r>
            <a:r>
              <a:rPr lang="vi-VN" dirty="0" smtClean="0"/>
              <a:t> ili pravedna trgovina, kojoj je u osnovi poticanje plaćanja poštene cijene proizvođačima u zemljama u razvoju, čime im se osigurava isplativost, održivost </a:t>
            </a:r>
            <a:r>
              <a:rPr lang="hr-HR" dirty="0" smtClean="0"/>
              <a:t>(znači da sami sebe financiraju i tako opstanu ) </a:t>
            </a:r>
            <a:r>
              <a:rPr lang="vi-VN" dirty="0" smtClean="0"/>
              <a:t>i konkurentnost</a:t>
            </a:r>
            <a:r>
              <a:rPr lang="hr-HR" dirty="0" smtClean="0"/>
              <a:t> (da mogu prodavati svoje proizvode kao i drugi i da zarađuju).</a:t>
            </a:r>
            <a:endParaRPr lang="vi-VN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funkcionira sustav </a:t>
            </a:r>
            <a:r>
              <a:rPr lang="hr-HR" dirty="0" err="1" smtClean="0"/>
              <a:t>Fair</a:t>
            </a:r>
            <a:r>
              <a:rPr lang="hr-HR" dirty="0" smtClean="0"/>
              <a:t> </a:t>
            </a:r>
            <a:r>
              <a:rPr lang="hr-HR" dirty="0" err="1" smtClean="0"/>
              <a:t>Tradea</a:t>
            </a:r>
            <a:r>
              <a:rPr lang="hr-HR" dirty="0" smtClean="0"/>
              <a:t>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err="1" smtClean="0"/>
              <a:t>Fair</a:t>
            </a:r>
            <a:r>
              <a:rPr lang="hr-HR" dirty="0" smtClean="0"/>
              <a:t> </a:t>
            </a:r>
            <a:r>
              <a:rPr lang="hr-HR" dirty="0" err="1" smtClean="0"/>
              <a:t>Trade</a:t>
            </a:r>
            <a:r>
              <a:rPr lang="hr-HR" dirty="0" smtClean="0"/>
              <a:t> je trgovinsko partnerstvo utemeljeno na dijalogu, te strategija za ukidanje siromaštva kroz stvaranje održivog razvoja i poslovnih mogućnosti za proizvođače koji su u konvencionalnom načinu trgovine (</a:t>
            </a:r>
            <a:r>
              <a:rPr lang="hr-HR" dirty="0" err="1" smtClean="0"/>
              <a:t>Free</a:t>
            </a:r>
            <a:r>
              <a:rPr lang="hr-HR" dirty="0" smtClean="0"/>
              <a:t> </a:t>
            </a:r>
            <a:r>
              <a:rPr lang="hr-HR" dirty="0" err="1" smtClean="0"/>
              <a:t>Trade</a:t>
            </a:r>
            <a:r>
              <a:rPr lang="hr-HR" dirty="0" smtClean="0"/>
              <a:t>) ekonomski </a:t>
            </a:r>
            <a:r>
              <a:rPr lang="hr-HR" dirty="0" err="1" smtClean="0"/>
              <a:t>potčinjeni</a:t>
            </a:r>
            <a:r>
              <a:rPr lang="hr-HR" dirty="0" smtClean="0"/>
              <a:t>. To je socijalno-ekonomski pokret koji promiče proizvodnju i prodaju utemeljenu na plaćanju </a:t>
            </a:r>
            <a:r>
              <a:rPr lang="hr-HR" b="1" dirty="0" smtClean="0"/>
              <a:t>poštene cijene za robe i proizvode. </a:t>
            </a:r>
            <a:r>
              <a:rPr lang="hr-HR" dirty="0" smtClean="0"/>
              <a:t>Ovakav pristup temelji se na dogovoru, transparentnosti i poštivanju ljudskih prava, te se zalaže za veću jednakost </a:t>
            </a:r>
            <a:r>
              <a:rPr lang="hr-HR" dirty="0" smtClean="0"/>
              <a:t>marginaliziranih(obično siromašnih i obespravljenih) </a:t>
            </a:r>
            <a:r>
              <a:rPr lang="hr-HR" dirty="0" smtClean="0"/>
              <a:t>i zakinutih proizvođača i radnika, posebice u zemljama „Trećeg svijeta”.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Svrha </a:t>
            </a:r>
            <a:r>
              <a:rPr lang="hr-HR" dirty="0" err="1" smtClean="0"/>
              <a:t>Fair</a:t>
            </a:r>
            <a:r>
              <a:rPr lang="hr-HR" dirty="0" smtClean="0"/>
              <a:t> </a:t>
            </a:r>
            <a:r>
              <a:rPr lang="hr-HR" dirty="0" err="1" smtClean="0"/>
              <a:t>Tradea</a:t>
            </a:r>
            <a:r>
              <a:rPr lang="hr-HR" dirty="0" smtClean="0"/>
              <a:t> je: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 </a:t>
            </a:r>
            <a:r>
              <a:rPr lang="hr-HR" dirty="0" smtClean="0"/>
              <a:t>Promišljena </a:t>
            </a:r>
            <a:r>
              <a:rPr lang="hr-HR" dirty="0" smtClean="0"/>
              <a:t>suradnja na svim razinama (od proizvodnje sirovina, do prodaje proizvoda) kako bi se osiromašenim proizvođačima pomoglo postići veću ekonomsku sigurnost i samostalnost, te ravnopravnost i održivost u međunarodnoj trgovini. Plaćanjem poštene cijene također se nastoji podići opće životne uvjete ljudi u zemljama u razvoju (umjesto da im se šalju jednokratne pomoći).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to ′funkcionira′: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</a:t>
            </a:r>
            <a:r>
              <a:rPr lang="hr-HR" dirty="0" smtClean="0"/>
              <a:t>roizvođači </a:t>
            </a:r>
            <a:r>
              <a:rPr lang="hr-HR" dirty="0" smtClean="0"/>
              <a:t>koji su u FT sustavu s veletrgovcima pregovaraju o otkupnoj cijeni. Na taj način osiguravaju poštenu naplatu svog rada/proizvoda, a time i dugoročnu održivost na tržištu. Osim toga, veletrgovac se obvezuje uz poštenu cijenu platiti i FT premiju iz koje se financiraju infrastrukturni radovi prema izboru zajednice (vodovod, škole, </a:t>
            </a:r>
            <a:r>
              <a:rPr lang="hr-HR" dirty="0" smtClean="0"/>
              <a:t>zdravstvo</a:t>
            </a:r>
            <a:r>
              <a:rPr lang="hr-HR" dirty="0" smtClean="0"/>
              <a:t>, ceste i </a:t>
            </a:r>
            <a:r>
              <a:rPr lang="hr-HR" dirty="0" err="1" smtClean="0"/>
              <a:t>sl</a:t>
            </a:r>
            <a:r>
              <a:rPr lang="hr-HR" dirty="0" smtClean="0"/>
              <a:t>.), pri čemu krajnja cijena proizvoda za potrošača ne mora biti viša.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Proizvodi s oznakom FT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Oznaku FT mogli bi dobiti hrvatski poljoprivredni proizvodi, rukotvorine, a možda i vino i maslinovo ulje. U Hrvatskoj se za sada može kupiti tek mali broj FT proizvoda - čokolade (Grand </a:t>
            </a:r>
            <a:r>
              <a:rPr lang="hr-HR" dirty="0" err="1" smtClean="0"/>
              <a:t>Cru</a:t>
            </a:r>
            <a:r>
              <a:rPr lang="hr-HR" dirty="0" smtClean="0"/>
              <a:t> ili </a:t>
            </a:r>
            <a:r>
              <a:rPr lang="hr-HR" dirty="0" err="1" smtClean="0"/>
              <a:t>Maestrani</a:t>
            </a:r>
            <a:r>
              <a:rPr lang="hr-HR" dirty="0" smtClean="0"/>
              <a:t>, </a:t>
            </a:r>
            <a:r>
              <a:rPr lang="hr-HR" dirty="0" err="1" smtClean="0"/>
              <a:t>Zoter</a:t>
            </a:r>
            <a:r>
              <a:rPr lang="hr-HR" dirty="0" smtClean="0"/>
              <a:t>), </a:t>
            </a:r>
            <a:r>
              <a:rPr lang="hr-HR" dirty="0" err="1" smtClean="0"/>
              <a:t>Encianov</a:t>
            </a:r>
            <a:r>
              <a:rPr lang="hr-HR" dirty="0" smtClean="0"/>
              <a:t> šećer, kozmetički proizvodi iz </a:t>
            </a:r>
            <a:r>
              <a:rPr lang="hr-HR" dirty="0" err="1" smtClean="0"/>
              <a:t>Urtekramova</a:t>
            </a:r>
            <a:r>
              <a:rPr lang="hr-HR" dirty="0" smtClean="0"/>
              <a:t> asortimana. U želji da potakne uvoz FT kave Udruga surađuje s jednim od najvećih proizvođača i distributera kave u Istri, koji upravo traži načine da uvede sirovu FT kavu iz Afrike ili Amerike.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</TotalTime>
  <Words>426</Words>
  <Application>Microsoft Office PowerPoint</Application>
  <PresentationFormat>Prikaz na zaslonu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Default Theme</vt:lpstr>
      <vt:lpstr>FAIR TRADE</vt:lpstr>
      <vt:lpstr>Prezentaciju napravili:Patrik Pervan, Valentina Forijan, Marina Forijan, Leonardo Severović</vt:lpstr>
      <vt:lpstr>Slajd 3</vt:lpstr>
      <vt:lpstr>            Poštena trgovina je dobra trgovina  </vt:lpstr>
      <vt:lpstr>Poštena trgovina</vt:lpstr>
      <vt:lpstr>Kako funkcionira sustav Fair Tradea? </vt:lpstr>
      <vt:lpstr>Svrha Fair Tradea je: </vt:lpstr>
      <vt:lpstr>Kako to ′funkcionira′:</vt:lpstr>
      <vt:lpstr>Proizvodi s oznakom FT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Učenik1</dc:creator>
  <cp:lastModifiedBy>Učenik6</cp:lastModifiedBy>
  <cp:revision>8</cp:revision>
  <dcterms:created xsi:type="dcterms:W3CDTF">2016-04-05T11:58:30Z</dcterms:created>
  <dcterms:modified xsi:type="dcterms:W3CDTF">2016-04-11T09:40:38Z</dcterms:modified>
</cp:coreProperties>
</file>