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8271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8338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4951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097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3128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1845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0947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60102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15729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8696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8833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E9AE3-108C-43DA-A0ED-6F391A41121B}" type="datetimeFigureOut">
              <a:rPr lang="hr-HR" smtClean="0"/>
              <a:pPr/>
              <a:t>21.1.2016.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CAD7-5578-4D5D-8E35-D157A026C0F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0560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zjzdnz.hr/.app/upl_images/sl_0417151402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217024" cy="72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791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86000" y="-10051613"/>
            <a:ext cx="4572000" cy="269612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dirty="0" smtClean="0"/>
              <a:t>Tanjur pravilne prehrane</a:t>
            </a:r>
          </a:p>
          <a:p>
            <a:r>
              <a:rPr lang="vi-VN" dirty="0" smtClean="0"/>
              <a:t>Najnoviji trend u prikazivanju smjernica za uravnotežen unos hrane je „Tanjur pravilne prehrane“. </a:t>
            </a:r>
          </a:p>
          <a:p>
            <a:endParaRPr lang="vi-VN" dirty="0" smtClean="0"/>
          </a:p>
          <a:p>
            <a:r>
              <a:rPr lang="vi-VN" dirty="0" smtClean="0"/>
              <a:t>Slika vrijedi tisuću riječi, time su se vodili stručnjaci prilikom kreiranja ovog grafičkog prikaza koji nam daje odgovor na pitanje što bismo trebali jesti svakog dana.</a:t>
            </a:r>
          </a:p>
          <a:p>
            <a:r>
              <a:rPr lang="vi-VN" dirty="0" smtClean="0"/>
              <a:t>Tanjur pravilne prehrane usmjerava potrošače na najbolji odabir namirnica iz različitih prehrambenih grupa.</a:t>
            </a:r>
          </a:p>
          <a:p>
            <a:endParaRPr lang="vi-VN" dirty="0" smtClean="0"/>
          </a:p>
          <a:p>
            <a:endParaRPr lang="vi-VN" dirty="0" smtClean="0"/>
          </a:p>
          <a:p>
            <a:r>
              <a:rPr lang="vi-VN" dirty="0" smtClean="0"/>
              <a:t>Izvor: Copyright © 2011, Harvard University, prilagođeno potrebama publikacije</a:t>
            </a:r>
          </a:p>
          <a:p>
            <a:r>
              <a:rPr lang="vi-VN" dirty="0" smtClean="0"/>
              <a:t>Kako čitati Tanjur pravilne prehrane? </a:t>
            </a:r>
          </a:p>
          <a:p>
            <a:r>
              <a:rPr lang="vi-VN" dirty="0" smtClean="0"/>
              <a:t>• Voće i povrće: Polovicu tanjura treba ispuniti voće i povrće. Što više raznovrsnog voća i povrća raznolikih boja, to bolje. Veći naglasak je stavljen na povrće jer neke voćke imaju viši udio jednostavnih šećera pa se s njima lako može pretjerati.</a:t>
            </a:r>
          </a:p>
          <a:p>
            <a:r>
              <a:rPr lang="vi-VN" dirty="0" smtClean="0"/>
              <a:t>• Žitarice: Četvrtinu tanjura neka ispune žitarice, i to one od cjelovitog zrna jer sadrže više vitamina, minerala i vlakana nego rafinirane žitarice.</a:t>
            </a:r>
          </a:p>
          <a:p>
            <a:r>
              <a:rPr lang="vi-VN" dirty="0" smtClean="0"/>
              <a:t>• Proteini: Preostalu četvrtinu tanjura trebaju činiti proteini. Prednost treba dati ribi, mesu peradi, jajima, grahu i drugim mahunarkama. Treba pripaziti na unos crvenog mesa kao i procesiranog (salame, kobasice, hot dog i slično).</a:t>
            </a:r>
          </a:p>
          <a:p>
            <a:r>
              <a:rPr lang="vi-VN" dirty="0" smtClean="0"/>
              <a:t>• Zdrave masnoće: Svoje mjesto na Tanjuru pravilne prehrane imaju i masnoće. One se trebaju ograničiti ali moramo imati na umu da su nam masnoće neophodne za normalno funkcioniranje organizma i da postoje „dobre“ i „loše“ masnoće. Ohrabruje se korištenje maslinovog, repičinog, bučinog te suncokretovog ulja a treba paziti na unos maslaca i parcijalno hidrogeniranih oblika ulja.</a:t>
            </a:r>
          </a:p>
          <a:p>
            <a:r>
              <a:rPr lang="vi-VN" dirty="0" smtClean="0"/>
              <a:t>• Voda: Još jedna važna smjernica tanjura pravilne prehrane nalaže da žeđ gasimo vodom a da izbjegavamo zaslađene napitke.</a:t>
            </a:r>
          </a:p>
          <a:p>
            <a:r>
              <a:rPr lang="vi-VN" dirty="0" smtClean="0"/>
              <a:t>• Mlijeko i mliječni proizvodi: Harvardski znanstvenici preporučuju 2 serviranja mlijeka i mliječnih proizvoda na dan.</a:t>
            </a:r>
          </a:p>
          <a:p>
            <a:endParaRPr lang="vi-VN" dirty="0" smtClean="0"/>
          </a:p>
          <a:p>
            <a:r>
              <a:rPr lang="vi-VN" dirty="0" smtClean="0"/>
              <a:t>Ono što prati sve prehrambene smjernice ponavlja se i u Tanjuru pravilne prehrane, a to je tjelesna aktivnost. Činjenica je da je tjelesna aktivnost, uz pravilnu prehranu, važna u kontroli i održavanju tjelesne mase.</a:t>
            </a:r>
          </a:p>
          <a:p>
            <a:endParaRPr lang="vi-VN" dirty="0" smtClean="0"/>
          </a:p>
          <a:p>
            <a:r>
              <a:rPr lang="vi-VN" dirty="0" smtClean="0"/>
              <a:t>Slatkiši se ne trebaju potpuno izbaciti ali se treba ograničiti njihov unos, kao i unos alkohola. </a:t>
            </a:r>
          </a:p>
          <a:p>
            <a:endParaRPr lang="vi-VN" dirty="0" smtClean="0"/>
          </a:p>
          <a:p>
            <a:r>
              <a:rPr lang="vi-VN" dirty="0" smtClean="0"/>
              <a:t>Trebamo razmišljati o Tanjuru pravilne prehrane kao vodiču za planiranje dobro balansiranih obroka i kao alatu za održavanje pravilne prehrane i zdravog načina života. On neće definirati broj kalorija koje svaka osoba treba svakodnevno unijeti (jer potrebe pojedinaca nisu jednake), nego će U hrani trebamo uživati, jesti raznoliko ali ne prejedati se. Umjerenost je ključ pravilne prehrane.</a:t>
            </a:r>
          </a:p>
          <a:p>
            <a:endParaRPr lang="vi-VN" dirty="0" smtClean="0"/>
          </a:p>
          <a:p>
            <a:r>
              <a:rPr lang="vi-VN" dirty="0" smtClean="0"/>
              <a:t>Želite znati više o Tanjuru pravilne prehrane? http://www.health.harvard.edu/plate/healthy-eating-plate/</a:t>
            </a:r>
          </a:p>
          <a:p>
            <a:endParaRPr lang="vi-VN" dirty="0" smtClean="0"/>
          </a:p>
          <a:p>
            <a:r>
              <a:rPr lang="vi-VN" dirty="0" smtClean="0"/>
              <a:t>NESTLÉ INTERNET STRANICE</a:t>
            </a:r>
          </a:p>
          <a:p>
            <a:r>
              <a:rPr lang="vi-VN" dirty="0" smtClean="0"/>
              <a:t>Nestlé Corporate</a:t>
            </a:r>
          </a:p>
          <a:p>
            <a:r>
              <a:rPr lang="vi-VN" dirty="0" smtClean="0"/>
              <a:t>Nescafé</a:t>
            </a:r>
          </a:p>
          <a:p>
            <a:r>
              <a:rPr lang="vi-VN" dirty="0" smtClean="0"/>
              <a:t>Purina</a:t>
            </a:r>
          </a:p>
          <a:p>
            <a:r>
              <a:rPr lang="vi-VN" dirty="0" smtClean="0"/>
              <a:t>Nestlé Dessert</a:t>
            </a:r>
          </a:p>
          <a:p>
            <a:r>
              <a:rPr lang="vi-VN" dirty="0" smtClean="0"/>
              <a:t>Bebe Nestlé</a:t>
            </a:r>
          </a:p>
          <a:p>
            <a:r>
              <a:rPr lang="vi-VN" dirty="0" smtClean="0"/>
              <a:t>Nestlé FITNESS</a:t>
            </a:r>
          </a:p>
          <a:p>
            <a:r>
              <a:rPr lang="vi-VN" dirty="0" smtClean="0"/>
              <a:t>Nestlé žitarice</a:t>
            </a:r>
          </a:p>
          <a:p>
            <a:r>
              <a:rPr lang="vi-VN" dirty="0" smtClean="0"/>
              <a:t>NUTRITIVNI KOMPAS</a:t>
            </a:r>
          </a:p>
          <a:p>
            <a:endParaRPr lang="vi-VN" dirty="0" smtClean="0"/>
          </a:p>
          <a:p>
            <a:endParaRPr lang="vi-VN" dirty="0" smtClean="0"/>
          </a:p>
          <a:p>
            <a:r>
              <a:rPr lang="vi-VN" dirty="0" smtClean="0"/>
              <a:t>Donesite odluke koje su dobre za vaše zdravlje, pomoću našeg nutritivnog kompasa.</a:t>
            </a:r>
          </a:p>
          <a:p>
            <a:endParaRPr lang="vi-VN" dirty="0" smtClean="0"/>
          </a:p>
          <a:p>
            <a:r>
              <a:rPr lang="vi-VN" dirty="0" smtClean="0"/>
              <a:t>Savjeti našeg nutricioniste, pomoći će vam da poboljšate vaše životne navike.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66533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p0.blogger.com/_TGR8TxUfiIw/RplG2zWC8ZI/AAAAAAAAAoI/VRal16gidm0/s400/p7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23812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rlaha1.files.wordpress.com/2013/04/activity-pyramid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4464496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208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melaniescorner.files.wordpress.com/2013/01/usda-myplate-hando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88640"/>
            <a:ext cx="914501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284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-media-cache-ak0.pinimg.com/236x/5a/2f/94/5a2f94f2fbfdc90ebbd455cf93655e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7645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2043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www.nestlewellness.co.za/wp-content/uploads/2015/08/getting_portion_sizes_right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568952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9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petica.hr/wp-content/uploads/2015/02/MALE_O_ZDRAVOM_TANJURU-380x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3999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475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nestle.hr/asset-library/PublishingImages/piramida-pravilne-prehra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291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petica.hr/wp-content/uploads/2015/02/naslovi_poglavlja_zdravi_tanjur1-800x4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8916144" cy="655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809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ealthy Eating Pla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7644" y="980728"/>
            <a:ext cx="6408712" cy="468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1918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478</Words>
  <Application>Microsoft Office PowerPoint</Application>
  <PresentationFormat>Prikaz na zaslonu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Tema sustava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</vt:vector>
  </TitlesOfParts>
  <Company>Ordinacija Opće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dr Drina Podobnik</dc:creator>
  <cp:lastModifiedBy>Učenik6</cp:lastModifiedBy>
  <cp:revision>9</cp:revision>
  <dcterms:created xsi:type="dcterms:W3CDTF">2016-01-19T18:19:18Z</dcterms:created>
  <dcterms:modified xsi:type="dcterms:W3CDTF">2016-01-21T10:49:44Z</dcterms:modified>
</cp:coreProperties>
</file>