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AFD57-752A-484C-88C6-9B55C6EBFDA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8DAB3D-7A55-4432-BEB1-C3DE7626EA05}">
      <dgm:prSet phldrT="[Text]" custT="1"/>
      <dgm:spPr/>
      <dgm:t>
        <a:bodyPr/>
        <a:lstStyle/>
        <a:p>
          <a:pPr algn="ctr"/>
          <a:r>
            <a:rPr lang="hr-HR" sz="2400" b="1" i="1" dirty="0" smtClean="0">
              <a:solidFill>
                <a:srgbClr val="FF0000"/>
              </a:solidFill>
            </a:rPr>
            <a:t>Močvara</a:t>
          </a:r>
          <a:endParaRPr lang="hr-HR" sz="2400" b="1" i="1" dirty="0">
            <a:solidFill>
              <a:srgbClr val="FF0000"/>
            </a:solidFill>
          </a:endParaRPr>
        </a:p>
      </dgm:t>
    </dgm:pt>
    <dgm:pt modelId="{34554990-7F6E-4D5D-A4AC-7A86CAC15677}" type="parTrans" cxnId="{0B3182D9-8296-4CA3-B7F8-CEDC1B038E47}">
      <dgm:prSet/>
      <dgm:spPr/>
      <dgm:t>
        <a:bodyPr/>
        <a:lstStyle/>
        <a:p>
          <a:endParaRPr lang="hr-HR"/>
        </a:p>
      </dgm:t>
    </dgm:pt>
    <dgm:pt modelId="{3EE84CE0-0E5B-4608-BCE5-EA30B66C3E8D}" type="sibTrans" cxnId="{0B3182D9-8296-4CA3-B7F8-CEDC1B038E47}">
      <dgm:prSet/>
      <dgm:spPr/>
      <dgm:t>
        <a:bodyPr/>
        <a:lstStyle/>
        <a:p>
          <a:endParaRPr lang="hr-HR"/>
        </a:p>
      </dgm:t>
    </dgm:pt>
    <dgm:pt modelId="{B0D9EEEB-5371-441E-A531-F0BCFA9D44A5}">
      <dgm:prSet phldrT="[Text]" custT="1"/>
      <dgm:spPr/>
      <dgm:t>
        <a:bodyPr/>
        <a:lstStyle/>
        <a:p>
          <a:pPr algn="ctr"/>
          <a:r>
            <a:rPr lang="hr-HR" sz="2400" b="1" i="1" dirty="0" smtClean="0">
              <a:solidFill>
                <a:srgbClr val="FF0000"/>
              </a:solidFill>
            </a:rPr>
            <a:t>Jama</a:t>
          </a:r>
          <a:endParaRPr lang="hr-HR" sz="2400" b="1" i="1" dirty="0">
            <a:solidFill>
              <a:srgbClr val="FF0000"/>
            </a:solidFill>
          </a:endParaRPr>
        </a:p>
      </dgm:t>
    </dgm:pt>
    <dgm:pt modelId="{11911985-2C83-4DE7-ABA4-EE64CA6B87E7}" type="parTrans" cxnId="{5B49D284-65DF-428A-81F5-9D6F6332EEE7}">
      <dgm:prSet/>
      <dgm:spPr/>
      <dgm:t>
        <a:bodyPr/>
        <a:lstStyle/>
        <a:p>
          <a:endParaRPr lang="hr-HR"/>
        </a:p>
      </dgm:t>
    </dgm:pt>
    <dgm:pt modelId="{C128C380-EE65-4704-BFFD-91E36B68CC61}" type="sibTrans" cxnId="{5B49D284-65DF-428A-81F5-9D6F6332EEE7}">
      <dgm:prSet/>
      <dgm:spPr/>
      <dgm:t>
        <a:bodyPr/>
        <a:lstStyle/>
        <a:p>
          <a:endParaRPr lang="hr-HR"/>
        </a:p>
      </dgm:t>
    </dgm:pt>
    <dgm:pt modelId="{3D7B8299-46FA-4AB9-8F73-39A4F5236546}">
      <dgm:prSet phldrT="[Text]" custT="1"/>
      <dgm:spPr/>
      <dgm:t>
        <a:bodyPr/>
        <a:lstStyle/>
        <a:p>
          <a:pPr algn="ctr"/>
          <a:r>
            <a:rPr lang="hr-HR" sz="2400" b="1" i="1" dirty="0" smtClean="0">
              <a:solidFill>
                <a:srgbClr val="FF0000"/>
              </a:solidFill>
            </a:rPr>
            <a:t>Spilja </a:t>
          </a:r>
          <a:endParaRPr lang="hr-HR" sz="2400" b="1" i="1" dirty="0">
            <a:solidFill>
              <a:srgbClr val="FF0000"/>
            </a:solidFill>
          </a:endParaRPr>
        </a:p>
      </dgm:t>
    </dgm:pt>
    <dgm:pt modelId="{98600E71-1CF0-47A7-B02E-F44A73297271}" type="parTrans" cxnId="{9E3E8E52-8EA2-41FB-BE14-A1D70A4D25A1}">
      <dgm:prSet/>
      <dgm:spPr/>
      <dgm:t>
        <a:bodyPr/>
        <a:lstStyle/>
        <a:p>
          <a:endParaRPr lang="hr-HR"/>
        </a:p>
      </dgm:t>
    </dgm:pt>
    <dgm:pt modelId="{19D487B6-1A2F-4618-BA10-05FAB47F372B}" type="sibTrans" cxnId="{9E3E8E52-8EA2-41FB-BE14-A1D70A4D25A1}">
      <dgm:prSet/>
      <dgm:spPr/>
      <dgm:t>
        <a:bodyPr/>
        <a:lstStyle/>
        <a:p>
          <a:endParaRPr lang="hr-HR"/>
        </a:p>
      </dgm:t>
    </dgm:pt>
    <dgm:pt modelId="{B2EF0D12-47DE-4217-A83F-519B3B9A1EF8}">
      <dgm:prSet phldrT="[Text]" custT="1"/>
      <dgm:spPr/>
      <dgm:t>
        <a:bodyPr/>
        <a:lstStyle/>
        <a:p>
          <a:pPr algn="ctr"/>
          <a:r>
            <a:rPr lang="hr-HR" sz="2400" b="1" i="1" dirty="0" smtClean="0">
              <a:solidFill>
                <a:srgbClr val="FF0000"/>
              </a:solidFill>
            </a:rPr>
            <a:t>Ponor</a:t>
          </a:r>
          <a:endParaRPr lang="hr-HR" sz="2400" b="1" i="1" dirty="0">
            <a:solidFill>
              <a:srgbClr val="FF0000"/>
            </a:solidFill>
          </a:endParaRPr>
        </a:p>
      </dgm:t>
    </dgm:pt>
    <dgm:pt modelId="{9D086EFD-AB62-4E93-B2AB-47EE06EFD8A4}" type="parTrans" cxnId="{0A7C30E7-FF4F-4095-9F0D-62609915094A}">
      <dgm:prSet/>
      <dgm:spPr/>
      <dgm:t>
        <a:bodyPr/>
        <a:lstStyle/>
        <a:p>
          <a:endParaRPr lang="hr-HR"/>
        </a:p>
      </dgm:t>
    </dgm:pt>
    <dgm:pt modelId="{373F991E-2583-428A-8433-5BD6A1C571B1}" type="sibTrans" cxnId="{0A7C30E7-FF4F-4095-9F0D-62609915094A}">
      <dgm:prSet/>
      <dgm:spPr/>
      <dgm:t>
        <a:bodyPr/>
        <a:lstStyle/>
        <a:p>
          <a:endParaRPr lang="hr-HR"/>
        </a:p>
      </dgm:t>
    </dgm:pt>
    <dgm:pt modelId="{4F185DB0-F3C7-44D7-970B-C8B3356FF225}" type="pres">
      <dgm:prSet presAssocID="{60FAFD57-752A-484C-88C6-9B55C6EBFD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3C37C9F-36F0-423D-82C6-40C711A3507D}" type="pres">
      <dgm:prSet presAssocID="{D38DAB3D-7A55-4432-BEB1-C3DE7626EA05}" presName="compNode" presStyleCnt="0"/>
      <dgm:spPr/>
    </dgm:pt>
    <dgm:pt modelId="{E14708AD-9343-4D95-8467-18166CA92B17}" type="pres">
      <dgm:prSet presAssocID="{D38DAB3D-7A55-4432-BEB1-C3DE7626EA05}" presName="pictRect" presStyleLbl="node1" presStyleIdx="0" presStyleCnt="4" custScaleX="1292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786E30-C9EB-40E7-BD4E-A9E75F3C1A77}" type="pres">
      <dgm:prSet presAssocID="{D38DAB3D-7A55-4432-BEB1-C3DE7626EA0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385BEF-4B49-4307-B1CB-A763A54BFCA0}" type="pres">
      <dgm:prSet presAssocID="{3EE84CE0-0E5B-4608-BCE5-EA30B66C3E8D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43AAB0C-CB2B-4025-A006-7C049E2121A6}" type="pres">
      <dgm:prSet presAssocID="{B0D9EEEB-5371-441E-A531-F0BCFA9D44A5}" presName="compNode" presStyleCnt="0"/>
      <dgm:spPr/>
    </dgm:pt>
    <dgm:pt modelId="{059E675A-EBE5-4C12-8FF1-5C6F87D18D53}" type="pres">
      <dgm:prSet presAssocID="{B0D9EEEB-5371-441E-A531-F0BCFA9D44A5}" presName="pictRect" presStyleLbl="node1" presStyleIdx="1" presStyleCnt="4" custScaleX="1334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39A6DF-9E74-4B77-9097-C7D65F67AA60}" type="pres">
      <dgm:prSet presAssocID="{B0D9EEEB-5371-441E-A531-F0BCFA9D44A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C37987-F259-41CE-AE4E-B85B536E8023}" type="pres">
      <dgm:prSet presAssocID="{C128C380-EE65-4704-BFFD-91E36B68CC61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4758D16-85B8-4AEA-B8E6-58ADBB28C572}" type="pres">
      <dgm:prSet presAssocID="{3D7B8299-46FA-4AB9-8F73-39A4F5236546}" presName="compNode" presStyleCnt="0"/>
      <dgm:spPr/>
    </dgm:pt>
    <dgm:pt modelId="{0E515CDD-0C24-4D2E-9CBB-CB918A7EDA45}" type="pres">
      <dgm:prSet presAssocID="{3D7B8299-46FA-4AB9-8F73-39A4F5236546}" presName="pictRect" presStyleLbl="node1" presStyleIdx="2" presStyleCnt="4" custScaleX="1332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FBFE2A6-78BC-44E2-BE86-0A4A926F9AB1}" type="pres">
      <dgm:prSet presAssocID="{3D7B8299-46FA-4AB9-8F73-39A4F523654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3FD8AF-17EC-4DB9-801E-65824EBC3983}" type="pres">
      <dgm:prSet presAssocID="{19D487B6-1A2F-4618-BA10-05FAB47F372B}" presName="sibTrans" presStyleLbl="sibTrans2D1" presStyleIdx="0" presStyleCnt="0"/>
      <dgm:spPr/>
      <dgm:t>
        <a:bodyPr/>
        <a:lstStyle/>
        <a:p>
          <a:endParaRPr lang="hr-HR"/>
        </a:p>
      </dgm:t>
    </dgm:pt>
    <dgm:pt modelId="{0217B734-052B-4E0A-AFD2-A3A8B1E15C9E}" type="pres">
      <dgm:prSet presAssocID="{B2EF0D12-47DE-4217-A83F-519B3B9A1EF8}" presName="compNode" presStyleCnt="0"/>
      <dgm:spPr/>
    </dgm:pt>
    <dgm:pt modelId="{7F0178CE-59C5-46A0-BF56-F37F40C8E6D1}" type="pres">
      <dgm:prSet presAssocID="{B2EF0D12-47DE-4217-A83F-519B3B9A1EF8}" presName="pictRect" presStyleLbl="node1" presStyleIdx="3" presStyleCnt="4" custScaleX="1361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F15C9B-9A28-42D5-B2AE-18B760741486}" type="pres">
      <dgm:prSet presAssocID="{B2EF0D12-47DE-4217-A83F-519B3B9A1EF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B49D284-65DF-428A-81F5-9D6F6332EEE7}" srcId="{60FAFD57-752A-484C-88C6-9B55C6EBFDA4}" destId="{B0D9EEEB-5371-441E-A531-F0BCFA9D44A5}" srcOrd="1" destOrd="0" parTransId="{11911985-2C83-4DE7-ABA4-EE64CA6B87E7}" sibTransId="{C128C380-EE65-4704-BFFD-91E36B68CC61}"/>
    <dgm:cxn modelId="{0D566473-8B4F-4D19-99D5-A37944FC1084}" type="presOf" srcId="{19D487B6-1A2F-4618-BA10-05FAB47F372B}" destId="{EC3FD8AF-17EC-4DB9-801E-65824EBC3983}" srcOrd="0" destOrd="0" presId="urn:microsoft.com/office/officeart/2005/8/layout/pList1"/>
    <dgm:cxn modelId="{166CE201-916B-4D3A-9886-BF856C76F7C3}" type="presOf" srcId="{60FAFD57-752A-484C-88C6-9B55C6EBFDA4}" destId="{4F185DB0-F3C7-44D7-970B-C8B3356FF225}" srcOrd="0" destOrd="0" presId="urn:microsoft.com/office/officeart/2005/8/layout/pList1"/>
    <dgm:cxn modelId="{E280CC34-79A1-4924-A41B-8A67DB1C5C6A}" type="presOf" srcId="{3D7B8299-46FA-4AB9-8F73-39A4F5236546}" destId="{FFBFE2A6-78BC-44E2-BE86-0A4A926F9AB1}" srcOrd="0" destOrd="0" presId="urn:microsoft.com/office/officeart/2005/8/layout/pList1"/>
    <dgm:cxn modelId="{9E3E8E52-8EA2-41FB-BE14-A1D70A4D25A1}" srcId="{60FAFD57-752A-484C-88C6-9B55C6EBFDA4}" destId="{3D7B8299-46FA-4AB9-8F73-39A4F5236546}" srcOrd="2" destOrd="0" parTransId="{98600E71-1CF0-47A7-B02E-F44A73297271}" sibTransId="{19D487B6-1A2F-4618-BA10-05FAB47F372B}"/>
    <dgm:cxn modelId="{2FC2070D-FE41-4F5A-865A-47B951B02FC6}" type="presOf" srcId="{3EE84CE0-0E5B-4608-BCE5-EA30B66C3E8D}" destId="{39385BEF-4B49-4307-B1CB-A763A54BFCA0}" srcOrd="0" destOrd="0" presId="urn:microsoft.com/office/officeart/2005/8/layout/pList1"/>
    <dgm:cxn modelId="{0A7C30E7-FF4F-4095-9F0D-62609915094A}" srcId="{60FAFD57-752A-484C-88C6-9B55C6EBFDA4}" destId="{B2EF0D12-47DE-4217-A83F-519B3B9A1EF8}" srcOrd="3" destOrd="0" parTransId="{9D086EFD-AB62-4E93-B2AB-47EE06EFD8A4}" sibTransId="{373F991E-2583-428A-8433-5BD6A1C571B1}"/>
    <dgm:cxn modelId="{9EF50588-06AE-42FE-9A84-25057F3388EF}" type="presOf" srcId="{B0D9EEEB-5371-441E-A531-F0BCFA9D44A5}" destId="{B939A6DF-9E74-4B77-9097-C7D65F67AA60}" srcOrd="0" destOrd="0" presId="urn:microsoft.com/office/officeart/2005/8/layout/pList1"/>
    <dgm:cxn modelId="{0B3182D9-8296-4CA3-B7F8-CEDC1B038E47}" srcId="{60FAFD57-752A-484C-88C6-9B55C6EBFDA4}" destId="{D38DAB3D-7A55-4432-BEB1-C3DE7626EA05}" srcOrd="0" destOrd="0" parTransId="{34554990-7F6E-4D5D-A4AC-7A86CAC15677}" sibTransId="{3EE84CE0-0E5B-4608-BCE5-EA30B66C3E8D}"/>
    <dgm:cxn modelId="{9BE9E3C2-97BA-454D-A934-FBEDF9235E5F}" type="presOf" srcId="{B2EF0D12-47DE-4217-A83F-519B3B9A1EF8}" destId="{76F15C9B-9A28-42D5-B2AE-18B760741486}" srcOrd="0" destOrd="0" presId="urn:microsoft.com/office/officeart/2005/8/layout/pList1"/>
    <dgm:cxn modelId="{D55923AA-35A9-468A-878A-2E014E483B74}" type="presOf" srcId="{C128C380-EE65-4704-BFFD-91E36B68CC61}" destId="{5DC37987-F259-41CE-AE4E-B85B536E8023}" srcOrd="0" destOrd="0" presId="urn:microsoft.com/office/officeart/2005/8/layout/pList1"/>
    <dgm:cxn modelId="{40F408C9-B0F0-4726-9150-F41212090D1F}" type="presOf" srcId="{D38DAB3D-7A55-4432-BEB1-C3DE7626EA05}" destId="{4E786E30-C9EB-40E7-BD4E-A9E75F3C1A77}" srcOrd="0" destOrd="0" presId="urn:microsoft.com/office/officeart/2005/8/layout/pList1"/>
    <dgm:cxn modelId="{E742C0C3-B171-44C7-8F69-EBF45AB7902E}" type="presParOf" srcId="{4F185DB0-F3C7-44D7-970B-C8B3356FF225}" destId="{83C37C9F-36F0-423D-82C6-40C711A3507D}" srcOrd="0" destOrd="0" presId="urn:microsoft.com/office/officeart/2005/8/layout/pList1"/>
    <dgm:cxn modelId="{358A00D5-587C-4087-8FB2-3360A1537A0A}" type="presParOf" srcId="{83C37C9F-36F0-423D-82C6-40C711A3507D}" destId="{E14708AD-9343-4D95-8467-18166CA92B17}" srcOrd="0" destOrd="0" presId="urn:microsoft.com/office/officeart/2005/8/layout/pList1"/>
    <dgm:cxn modelId="{6BC561B5-BE94-46D8-B1D8-28271F2754C7}" type="presParOf" srcId="{83C37C9F-36F0-423D-82C6-40C711A3507D}" destId="{4E786E30-C9EB-40E7-BD4E-A9E75F3C1A77}" srcOrd="1" destOrd="0" presId="urn:microsoft.com/office/officeart/2005/8/layout/pList1"/>
    <dgm:cxn modelId="{FB085B58-1BBD-4968-8198-6EDE7A196188}" type="presParOf" srcId="{4F185DB0-F3C7-44D7-970B-C8B3356FF225}" destId="{39385BEF-4B49-4307-B1CB-A763A54BFCA0}" srcOrd="1" destOrd="0" presId="urn:microsoft.com/office/officeart/2005/8/layout/pList1"/>
    <dgm:cxn modelId="{11FC9621-3282-4930-B824-2D3CE02D10B8}" type="presParOf" srcId="{4F185DB0-F3C7-44D7-970B-C8B3356FF225}" destId="{243AAB0C-CB2B-4025-A006-7C049E2121A6}" srcOrd="2" destOrd="0" presId="urn:microsoft.com/office/officeart/2005/8/layout/pList1"/>
    <dgm:cxn modelId="{10022616-FD73-43E2-BBB9-394062FAECD8}" type="presParOf" srcId="{243AAB0C-CB2B-4025-A006-7C049E2121A6}" destId="{059E675A-EBE5-4C12-8FF1-5C6F87D18D53}" srcOrd="0" destOrd="0" presId="urn:microsoft.com/office/officeart/2005/8/layout/pList1"/>
    <dgm:cxn modelId="{C15AB264-3394-40A1-842B-27C3CAB87B96}" type="presParOf" srcId="{243AAB0C-CB2B-4025-A006-7C049E2121A6}" destId="{B939A6DF-9E74-4B77-9097-C7D65F67AA60}" srcOrd="1" destOrd="0" presId="urn:microsoft.com/office/officeart/2005/8/layout/pList1"/>
    <dgm:cxn modelId="{67827F85-2CFC-4191-BD4C-C6CD0C68EC84}" type="presParOf" srcId="{4F185DB0-F3C7-44D7-970B-C8B3356FF225}" destId="{5DC37987-F259-41CE-AE4E-B85B536E8023}" srcOrd="3" destOrd="0" presId="urn:microsoft.com/office/officeart/2005/8/layout/pList1"/>
    <dgm:cxn modelId="{4BC6A30A-821D-4ECC-A0E1-309357212EC4}" type="presParOf" srcId="{4F185DB0-F3C7-44D7-970B-C8B3356FF225}" destId="{24758D16-85B8-4AEA-B8E6-58ADBB28C572}" srcOrd="4" destOrd="0" presId="urn:microsoft.com/office/officeart/2005/8/layout/pList1"/>
    <dgm:cxn modelId="{CBF3882E-A108-44F4-8F25-579D7C9A3230}" type="presParOf" srcId="{24758D16-85B8-4AEA-B8E6-58ADBB28C572}" destId="{0E515CDD-0C24-4D2E-9CBB-CB918A7EDA45}" srcOrd="0" destOrd="0" presId="urn:microsoft.com/office/officeart/2005/8/layout/pList1"/>
    <dgm:cxn modelId="{381474EA-43FA-4E75-8908-5E7705F05467}" type="presParOf" srcId="{24758D16-85B8-4AEA-B8E6-58ADBB28C572}" destId="{FFBFE2A6-78BC-44E2-BE86-0A4A926F9AB1}" srcOrd="1" destOrd="0" presId="urn:microsoft.com/office/officeart/2005/8/layout/pList1"/>
    <dgm:cxn modelId="{DD4C968D-297C-486E-86EA-12EA867BA762}" type="presParOf" srcId="{4F185DB0-F3C7-44D7-970B-C8B3356FF225}" destId="{EC3FD8AF-17EC-4DB9-801E-65824EBC3983}" srcOrd="5" destOrd="0" presId="urn:microsoft.com/office/officeart/2005/8/layout/pList1"/>
    <dgm:cxn modelId="{5D724CA3-AFB4-4BAB-BAF1-3CA211C5A040}" type="presParOf" srcId="{4F185DB0-F3C7-44D7-970B-C8B3356FF225}" destId="{0217B734-052B-4E0A-AFD2-A3A8B1E15C9E}" srcOrd="6" destOrd="0" presId="urn:microsoft.com/office/officeart/2005/8/layout/pList1"/>
    <dgm:cxn modelId="{96A91AEE-C9F2-46DF-9753-D2B8650ABC02}" type="presParOf" srcId="{0217B734-052B-4E0A-AFD2-A3A8B1E15C9E}" destId="{7F0178CE-59C5-46A0-BF56-F37F40C8E6D1}" srcOrd="0" destOrd="0" presId="urn:microsoft.com/office/officeart/2005/8/layout/pList1"/>
    <dgm:cxn modelId="{263432D3-845A-42AF-9651-9921B3F8FA80}" type="presParOf" srcId="{0217B734-052B-4E0A-AFD2-A3A8B1E15C9E}" destId="{76F15C9B-9A28-42D5-B2AE-18B760741486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CAA6CC-4B2F-4BAB-AF6C-F63AA2F796CF}" type="datetimeFigureOut">
              <a:rPr lang="sr-Latn-CS" smtClean="0"/>
              <a:pPr/>
              <a:t>8.6.2016.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0CE299-0103-4AA8-89AD-7869CDA623D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215238" cy="1005824"/>
          </a:xfrm>
        </p:spPr>
        <p:txBody>
          <a:bodyPr>
            <a:noAutofit/>
          </a:bodyPr>
          <a:lstStyle/>
          <a:p>
            <a:r>
              <a:rPr lang="hr-HR" sz="6000" b="0" i="1" dirty="0" smtClean="0">
                <a:solidFill>
                  <a:srgbClr val="FF0000"/>
                </a:solidFill>
                <a:effectLst/>
                <a:latin typeface="Agency FB" pitchFamily="34" charset="0"/>
              </a:rPr>
              <a:t>Močvare-Jame-Špilje-Ponori</a:t>
            </a:r>
            <a:endParaRPr lang="hr-HR" sz="6000" b="0" i="1" dirty="0">
              <a:solidFill>
                <a:srgbClr val="FF0000"/>
              </a:solidFill>
              <a:effectLst/>
              <a:latin typeface="Agency FB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57224" y="1643050"/>
          <a:ext cx="764383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1500197"/>
          </a:xfrm>
        </p:spPr>
        <p:txBody>
          <a:bodyPr>
            <a:normAutofit fontScale="92500" lnSpcReduction="10000"/>
          </a:bodyPr>
          <a:lstStyle/>
          <a:p>
            <a:r>
              <a:rPr lang="vi-VN" sz="2000" dirty="0" smtClean="0"/>
              <a:t>Vransko jezero je najveće prirodno jezero u Hrvatskoj. To je jezero zapravo krško polje ispunjeno vodom i rijedak primjer kriptodepresije. </a:t>
            </a:r>
            <a:endParaRPr lang="hr-HR" sz="2000" dirty="0" smtClean="0"/>
          </a:p>
          <a:p>
            <a:r>
              <a:rPr lang="hr-HR" sz="2000" dirty="0" smtClean="0"/>
              <a:t>Površina iznosi </a:t>
            </a:r>
            <a:r>
              <a:rPr lang="hr-HR" sz="2000" dirty="0" smtClean="0">
                <a:solidFill>
                  <a:srgbClr val="FF0000"/>
                </a:solidFill>
              </a:rPr>
              <a:t>57 km</a:t>
            </a:r>
            <a:r>
              <a:rPr lang="hr-HR" sz="2000" baseline="30000" dirty="0" smtClean="0">
                <a:solidFill>
                  <a:srgbClr val="FF0000"/>
                </a:solidFill>
              </a:rPr>
              <a:t>2 </a:t>
            </a:r>
            <a:r>
              <a:rPr lang="hr-HR" sz="2000" dirty="0" smtClean="0">
                <a:solidFill>
                  <a:srgbClr val="FF0000"/>
                </a:solidFill>
              </a:rPr>
              <a:t>.</a:t>
            </a:r>
            <a:endParaRPr lang="hr-HR" sz="2000" dirty="0" smtClean="0"/>
          </a:p>
          <a:p>
            <a:r>
              <a:rPr lang="hr-HR" sz="2000" dirty="0" smtClean="0"/>
              <a:t>Najbliži grad Vranskog jezera je </a:t>
            </a:r>
            <a:r>
              <a:rPr lang="hr-HR" sz="2000" b="1" dirty="0" smtClean="0"/>
              <a:t>Biograd na moru</a:t>
            </a:r>
            <a:r>
              <a:rPr lang="hr-HR" sz="2000" dirty="0" smtClean="0"/>
              <a:t>.</a:t>
            </a:r>
          </a:p>
          <a:p>
            <a:pPr>
              <a:buNone/>
            </a:pPr>
            <a:endParaRPr lang="hr-HR" sz="2000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4114800" cy="939784"/>
          </a:xfrm>
        </p:spPr>
        <p:txBody>
          <a:bodyPr/>
          <a:lstStyle/>
          <a:p>
            <a:r>
              <a:rPr lang="hr-HR" b="0" i="1" dirty="0" smtClean="0">
                <a:solidFill>
                  <a:srgbClr val="FF0000"/>
                </a:solidFill>
              </a:rPr>
              <a:t>Vransko jezero</a:t>
            </a:r>
            <a:endParaRPr lang="hr-HR" b="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park_prirode_vransko_jezero_na_total_croatia-66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429000"/>
            <a:ext cx="4286248" cy="321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Biograd na moru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Vransko jezero</a:t>
            </a:r>
            <a:endParaRPr lang="hr-HR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vr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85794"/>
            <a:ext cx="9286908" cy="107156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Delta Neretve je dolina na </a:t>
            </a:r>
            <a:r>
              <a:rPr lang="hr-HR" sz="2000" b="1" i="1" dirty="0" smtClean="0"/>
              <a:t>jugu hrvatske</a:t>
            </a:r>
            <a:r>
              <a:rPr lang="hr-HR" sz="2000" dirty="0" smtClean="0"/>
              <a:t> </a:t>
            </a:r>
            <a:r>
              <a:rPr lang="hr-HR" sz="2000" dirty="0" smtClean="0"/>
              <a:t> obale</a:t>
            </a:r>
            <a:r>
              <a:rPr lang="hr-HR" sz="2000" dirty="0" smtClean="0"/>
              <a:t> Jadranskog mora koju na svome ušću formira rijeka </a:t>
            </a:r>
            <a:r>
              <a:rPr lang="hr-HR" sz="2000" dirty="0" smtClean="0">
                <a:solidFill>
                  <a:srgbClr val="FF0000"/>
                </a:solidFill>
              </a:rPr>
              <a:t>Neretva</a:t>
            </a:r>
            <a:r>
              <a:rPr lang="hr-HR" sz="2000" dirty="0" smtClean="0"/>
              <a:t>.</a:t>
            </a:r>
          </a:p>
          <a:p>
            <a:r>
              <a:rPr lang="pl-PL" sz="2000" dirty="0" smtClean="0"/>
              <a:t>Površina iznosi </a:t>
            </a:r>
            <a:r>
              <a:rPr lang="pl-PL" sz="2000" dirty="0" smtClean="0">
                <a:solidFill>
                  <a:srgbClr val="FF0000"/>
                </a:solidFill>
              </a:rPr>
              <a:t>12.000 ha</a:t>
            </a:r>
            <a:r>
              <a:rPr lang="pl-PL" sz="2000" dirty="0" smtClean="0"/>
              <a:t>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3686172" cy="857256"/>
          </a:xfrm>
        </p:spPr>
        <p:txBody>
          <a:bodyPr/>
          <a:lstStyle/>
          <a:p>
            <a:r>
              <a:rPr lang="hr-HR" b="0" i="1" dirty="0" smtClean="0">
                <a:solidFill>
                  <a:srgbClr val="FF0000"/>
                </a:solidFill>
                <a:effectLst/>
              </a:rPr>
              <a:t>Delta Neretve</a:t>
            </a:r>
            <a:endParaRPr lang="hr-HR" b="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pog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4214842" cy="1857388"/>
          </a:xfrm>
          <a:prstGeom prst="rect">
            <a:avLst/>
          </a:prstGeom>
        </p:spPr>
      </p:pic>
      <p:pic>
        <p:nvPicPr>
          <p:cNvPr id="5" name="Picture 4" descr="planta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4286280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06" y="185736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Plantaže mandarina u Neretvanskoj dolini</a:t>
            </a:r>
            <a:endParaRPr lang="hr-HR" sz="1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928802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Pogled na deltu Neretve</a:t>
            </a:r>
            <a:endParaRPr lang="hr-HR" sz="1600" b="1" i="1" dirty="0">
              <a:solidFill>
                <a:srgbClr val="FF0000"/>
              </a:solidFill>
            </a:endParaRPr>
          </a:p>
        </p:txBody>
      </p:sp>
      <p:pic>
        <p:nvPicPr>
          <p:cNvPr id="9" name="Picture 8" descr="gran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143380"/>
            <a:ext cx="6715172" cy="271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6644" y="4857760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Granice Parka prirode Delta Neretve</a:t>
            </a:r>
            <a:endParaRPr lang="hr-HR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857232"/>
            <a:ext cx="8572560" cy="1000132"/>
          </a:xfrm>
        </p:spPr>
        <p:txBody>
          <a:bodyPr>
            <a:normAutofit fontScale="92500"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Jama </a:t>
            </a:r>
            <a:r>
              <a:rPr lang="hr-HR" sz="2000" dirty="0" smtClean="0"/>
              <a:t> je okomita </a:t>
            </a:r>
            <a:r>
              <a:rPr lang="hr-HR" sz="2000" dirty="0" smtClean="0"/>
              <a:t>prirodna šupljina </a:t>
            </a:r>
            <a:r>
              <a:rPr lang="hr-HR" sz="2000" dirty="0" smtClean="0"/>
              <a:t>u krškom reljefu nagiba kanala </a:t>
            </a:r>
            <a:r>
              <a:rPr lang="hr-HR" sz="2000" b="1" i="1" dirty="0" smtClean="0"/>
              <a:t>45°-90°</a:t>
            </a:r>
            <a:r>
              <a:rPr lang="hr-HR" sz="2000" dirty="0" smtClean="0"/>
              <a:t>. Jame se istražuju posebnim speleološkim tehnikama u kojima se koriste speleološko uže, ljestve i razne ostale sprave.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40" y="0"/>
            <a:ext cx="2643206" cy="857280"/>
          </a:xfrm>
        </p:spPr>
        <p:txBody>
          <a:bodyPr>
            <a:normAutofit/>
          </a:bodyPr>
          <a:lstStyle/>
          <a:p>
            <a:pPr algn="ctr"/>
            <a:r>
              <a:rPr lang="hr-HR" sz="4400" b="0" u="sng" dirty="0" smtClean="0">
                <a:solidFill>
                  <a:srgbClr val="FF0000"/>
                </a:solidFill>
              </a:rPr>
              <a:t>Jame</a:t>
            </a:r>
            <a:endParaRPr lang="hr-HR" sz="4400" b="0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42910" y="2571744"/>
            <a:ext cx="5715040" cy="28575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hr-HR" sz="2400" dirty="0" smtClean="0"/>
              <a:t>     </a:t>
            </a:r>
            <a:r>
              <a:rPr lang="hr-H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kumimoji="0" lang="hr-H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ame</a:t>
            </a:r>
            <a:r>
              <a:rPr kumimoji="0" lang="hr-HR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hr-HR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Hrvatskoj:</a:t>
            </a:r>
            <a:endParaRPr kumimoji="0" lang="hr-HR" sz="24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hr-HR" sz="2400" b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r-HR" sz="2400" dirty="0" smtClean="0"/>
              <a:t>Lukina </a:t>
            </a:r>
            <a:r>
              <a:rPr lang="hr-HR" sz="2400" dirty="0" smtClean="0"/>
              <a:t>jama-1431 m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r-HR" sz="2400" dirty="0" smtClean="0"/>
              <a:t>Jama Amfora-788 m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r-HR" sz="2400" dirty="0" smtClean="0"/>
              <a:t>Slovačka jama-1320 m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r-HR" sz="2400" dirty="0" smtClean="0"/>
              <a:t>Labuška jama-508 m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hr-HR" sz="2400" dirty="0" smtClean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hr-HR" sz="2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0108"/>
            <a:ext cx="4357686" cy="5072098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Lukina jama </a:t>
            </a:r>
            <a:r>
              <a:rPr lang="hr-HR" sz="2000" dirty="0" smtClean="0"/>
              <a:t>najdublja je jama</a:t>
            </a:r>
            <a:r>
              <a:rPr lang="hr-HR" sz="2000" dirty="0" smtClean="0"/>
              <a:t> u </a:t>
            </a:r>
            <a:r>
              <a:rPr lang="hr-HR" sz="2000" dirty="0" smtClean="0"/>
              <a:t>Hrvatskoj (-1431m),a  otkrili su</a:t>
            </a:r>
            <a:r>
              <a:rPr lang="hr-HR" sz="2000" dirty="0" smtClean="0"/>
              <a:t> </a:t>
            </a:r>
            <a:r>
              <a:rPr lang="hr-HR" sz="2000" dirty="0" smtClean="0"/>
              <a:t>slovački</a:t>
            </a:r>
            <a:r>
              <a:rPr lang="hr-HR" sz="2000" dirty="0" smtClean="0"/>
              <a:t> speleolozi </a:t>
            </a:r>
            <a:r>
              <a:rPr lang="hr-HR" sz="2000" dirty="0" smtClean="0">
                <a:solidFill>
                  <a:srgbClr val="FF0000"/>
                </a:solidFill>
              </a:rPr>
              <a:t>1991.</a:t>
            </a:r>
            <a:r>
              <a:rPr lang="hr-HR" sz="2000" dirty="0" smtClean="0"/>
              <a:t> </a:t>
            </a:r>
            <a:r>
              <a:rPr lang="hr-HR" sz="2000" dirty="0" smtClean="0"/>
              <a:t>g.</a:t>
            </a:r>
          </a:p>
          <a:p>
            <a:r>
              <a:rPr lang="hr-HR" sz="2000" dirty="0" smtClean="0"/>
              <a:t>Nalazi </a:t>
            </a:r>
            <a:r>
              <a:rPr lang="hr-HR" sz="2000" dirty="0" smtClean="0"/>
              <a:t>na </a:t>
            </a:r>
            <a:r>
              <a:rPr lang="hr-HR" sz="2000" b="1" dirty="0" smtClean="0">
                <a:solidFill>
                  <a:srgbClr val="FF0000"/>
                </a:solidFill>
              </a:rPr>
              <a:t>Sjevernom Velebitu</a:t>
            </a:r>
            <a:r>
              <a:rPr lang="hr-HR" sz="2000" dirty="0" smtClean="0"/>
              <a:t>, u strogom </a:t>
            </a:r>
            <a:r>
              <a:rPr lang="hr-HR" sz="2000" dirty="0" smtClean="0"/>
              <a:t>rezervatu (</a:t>
            </a:r>
            <a:r>
              <a:rPr lang="hr-HR" sz="2000" b="1" dirty="0" smtClean="0"/>
              <a:t>Hajdučki</a:t>
            </a:r>
            <a:r>
              <a:rPr lang="hr-HR" sz="2000" dirty="0" smtClean="0"/>
              <a:t> </a:t>
            </a:r>
            <a:r>
              <a:rPr lang="hr-HR" sz="2000" dirty="0" smtClean="0"/>
              <a:t>i </a:t>
            </a:r>
            <a:r>
              <a:rPr lang="hr-HR" sz="2000" b="1" dirty="0" smtClean="0"/>
              <a:t>Rožanski </a:t>
            </a:r>
            <a:r>
              <a:rPr lang="hr-HR" sz="2000" b="1" dirty="0" smtClean="0"/>
              <a:t>kukovi)</a:t>
            </a:r>
            <a:r>
              <a:rPr lang="hr-HR" sz="2000" b="1" dirty="0" smtClean="0"/>
              <a:t> </a:t>
            </a:r>
            <a:r>
              <a:rPr lang="hr-HR" sz="2000" dirty="0" smtClean="0"/>
              <a:t>u</a:t>
            </a:r>
            <a:r>
              <a:rPr lang="hr-HR" sz="2000" dirty="0" smtClean="0"/>
              <a:t> </a:t>
            </a:r>
            <a:r>
              <a:rPr lang="hr-HR" sz="2000" dirty="0" smtClean="0"/>
              <a:t>Nacionalnom </a:t>
            </a:r>
            <a:r>
              <a:rPr lang="hr-HR" sz="2000" dirty="0" smtClean="0"/>
              <a:t>parku </a:t>
            </a:r>
            <a:r>
              <a:rPr lang="hr-HR" sz="2000" b="1" i="1" dirty="0" smtClean="0"/>
              <a:t>Sjeverni Velebit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Nazvana </a:t>
            </a:r>
            <a:r>
              <a:rPr lang="hr-HR" sz="2000" dirty="0" smtClean="0"/>
              <a:t>je po Ozrenu Lukiću - Luki, speleologu koji je poginuo kao hrvatski vojnik u domovinskom ratu na </a:t>
            </a:r>
            <a:r>
              <a:rPr lang="hr-HR" sz="2000" dirty="0" smtClean="0"/>
              <a:t>Velebitu.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3400420" cy="989034"/>
          </a:xfrm>
        </p:spPr>
        <p:txBody>
          <a:bodyPr/>
          <a:lstStyle/>
          <a:p>
            <a:r>
              <a:rPr lang="hr-HR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Lukina jama</a:t>
            </a:r>
            <a:endParaRPr lang="hr-HR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ukinajamablokdij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86100"/>
            <a:ext cx="4786314" cy="3571900"/>
          </a:xfrm>
          <a:prstGeom prst="rect">
            <a:avLst/>
          </a:prstGeom>
        </p:spPr>
      </p:pic>
      <p:pic>
        <p:nvPicPr>
          <p:cNvPr id="6" name="Picture 5" descr="RUPA SPELEO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714356"/>
            <a:ext cx="4786314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28572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Ulazak u Lukinu jamu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1785950"/>
          </a:xfrm>
        </p:spPr>
        <p:txBody>
          <a:bodyPr>
            <a:normAutofit fontScale="92500" lnSpcReduction="10000"/>
          </a:bodyPr>
          <a:lstStyle/>
          <a:p>
            <a:r>
              <a:rPr lang="hr-HR" sz="2400" b="1" dirty="0" smtClean="0"/>
              <a:t>Amfora</a:t>
            </a:r>
            <a:r>
              <a:rPr lang="hr-HR" sz="2400" dirty="0" smtClean="0"/>
              <a:t> </a:t>
            </a:r>
            <a:r>
              <a:rPr lang="hr-HR" sz="2400" dirty="0" smtClean="0"/>
              <a:t> peta po dubini jama </a:t>
            </a:r>
            <a:r>
              <a:rPr lang="hr-HR" sz="2400" dirty="0" smtClean="0"/>
              <a:t>u Hrvatskoj. </a:t>
            </a:r>
            <a:endParaRPr lang="hr-HR" sz="2400" dirty="0" smtClean="0"/>
          </a:p>
          <a:p>
            <a:r>
              <a:rPr lang="hr-HR" sz="2400" dirty="0" smtClean="0"/>
              <a:t>Ulaz </a:t>
            </a:r>
            <a:r>
              <a:rPr lang="hr-HR" sz="2400" dirty="0" smtClean="0"/>
              <a:t>u jamu nalazi se u vršnom dijelu </a:t>
            </a:r>
            <a:r>
              <a:rPr lang="hr-HR" sz="2400" b="1" i="1" dirty="0" smtClean="0"/>
              <a:t>Biokova</a:t>
            </a:r>
            <a:r>
              <a:rPr lang="hr-HR" sz="2400" dirty="0" smtClean="0"/>
              <a:t>, oko 1000 metara zračne udaljenosti od vrha </a:t>
            </a:r>
            <a:r>
              <a:rPr lang="hr-HR" sz="2400" b="1" dirty="0" smtClean="0">
                <a:solidFill>
                  <a:srgbClr val="FF0000"/>
                </a:solidFill>
              </a:rPr>
              <a:t>Sveti Jure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Nalazi se u </a:t>
            </a:r>
            <a:r>
              <a:rPr lang="hr-HR" sz="2400" b="1" dirty="0" smtClean="0"/>
              <a:t>Biokovu</a:t>
            </a:r>
            <a:r>
              <a:rPr lang="hr-HR" sz="2400" dirty="0" smtClean="0"/>
              <a:t> ,a najbliži grad je </a:t>
            </a:r>
            <a:r>
              <a:rPr lang="hr-HR" sz="2400" b="1" i="1" dirty="0" smtClean="0"/>
              <a:t>Makarska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Dubina iznosi </a:t>
            </a:r>
            <a:r>
              <a:rPr lang="hr-HR" sz="2400" b="1" dirty="0" smtClean="0">
                <a:solidFill>
                  <a:srgbClr val="FF0000"/>
                </a:solidFill>
              </a:rPr>
              <a:t>-788 m</a:t>
            </a:r>
            <a:r>
              <a:rPr lang="hr-HR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2143140" cy="857256"/>
          </a:xfrm>
        </p:spPr>
        <p:txBody>
          <a:bodyPr>
            <a:normAutofit/>
          </a:bodyPr>
          <a:lstStyle/>
          <a:p>
            <a:r>
              <a:rPr lang="hr-HR" b="0" dirty="0" smtClean="0">
                <a:solidFill>
                  <a:srgbClr val="FF0000"/>
                </a:solidFill>
              </a:rPr>
              <a:t>Amfora</a:t>
            </a:r>
            <a:endParaRPr lang="hr-HR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ZnakAmfor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4286280" cy="342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292893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Logo jame Amfora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mfora-Ulaz_Foto_D_Lackov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4357718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28574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Ulaz u jamu Amfora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928670"/>
            <a:ext cx="8643998" cy="1500198"/>
          </a:xfrm>
        </p:spPr>
        <p:txBody>
          <a:bodyPr>
            <a:normAutofit fontScale="85000" lnSpcReduction="10000"/>
          </a:bodyPr>
          <a:lstStyle/>
          <a:p>
            <a:r>
              <a:rPr lang="hr-HR" sz="2400" b="1" dirty="0" smtClean="0"/>
              <a:t>Slovačka jama</a:t>
            </a:r>
            <a:r>
              <a:rPr lang="hr-HR" sz="2400" dirty="0" smtClean="0"/>
              <a:t> </a:t>
            </a:r>
            <a:r>
              <a:rPr lang="hr-HR" sz="2400" dirty="0" smtClean="0"/>
              <a:t> </a:t>
            </a:r>
            <a:r>
              <a:rPr lang="hr-HR" sz="2400" dirty="0" smtClean="0"/>
              <a:t>je jama na </a:t>
            </a:r>
            <a:r>
              <a:rPr lang="hr-HR" sz="2400" dirty="0" smtClean="0"/>
              <a:t>Velebitu,a nalazi </a:t>
            </a:r>
            <a:r>
              <a:rPr lang="hr-HR" sz="2400" dirty="0" smtClean="0"/>
              <a:t>se na Malom </a:t>
            </a:r>
            <a:r>
              <a:rPr lang="hr-HR" sz="2400" dirty="0" smtClean="0"/>
              <a:t>kuku.</a:t>
            </a:r>
          </a:p>
          <a:p>
            <a:r>
              <a:rPr lang="hr-HR" sz="2400" dirty="0" smtClean="0"/>
              <a:t>Otkrivena je</a:t>
            </a:r>
            <a:r>
              <a:rPr lang="hr-HR" sz="2400" dirty="0" smtClean="0"/>
              <a:t> 28. srpnja </a:t>
            </a:r>
            <a:r>
              <a:rPr lang="hr-HR" sz="2400" dirty="0" smtClean="0"/>
              <a:t>1995.g. </a:t>
            </a:r>
            <a:r>
              <a:rPr lang="hr-HR" sz="2400" dirty="0" smtClean="0"/>
              <a:t>tijekom ekspedicije </a:t>
            </a:r>
            <a:r>
              <a:rPr lang="hr-HR" sz="2400" i="1" dirty="0" smtClean="0"/>
              <a:t>Velebit '95</a:t>
            </a:r>
            <a:r>
              <a:rPr lang="hr-HR" sz="2400" dirty="0" smtClean="0"/>
              <a:t> </a:t>
            </a:r>
            <a:r>
              <a:rPr lang="hr-HR" sz="2400" dirty="0" smtClean="0"/>
              <a:t>,a otkrili su je dva </a:t>
            </a:r>
            <a:r>
              <a:rPr lang="hr-HR" sz="2400" dirty="0" smtClean="0"/>
              <a:t> slovačka </a:t>
            </a:r>
            <a:r>
              <a:rPr lang="hr-HR" sz="2400" dirty="0" smtClean="0"/>
              <a:t>speleologa.</a:t>
            </a:r>
          </a:p>
          <a:p>
            <a:r>
              <a:rPr lang="hr-HR" sz="2400" dirty="0" smtClean="0"/>
              <a:t>Dubina iznosi </a:t>
            </a:r>
            <a:r>
              <a:rPr lang="hr-HR" sz="2400" b="1" dirty="0" smtClean="0">
                <a:solidFill>
                  <a:srgbClr val="FF0000"/>
                </a:solidFill>
              </a:rPr>
              <a:t>1320 m </a:t>
            </a:r>
            <a:r>
              <a:rPr lang="hr-HR" sz="2400" b="1" dirty="0" smtClean="0"/>
              <a:t>. </a:t>
            </a:r>
          </a:p>
          <a:p>
            <a:endParaRPr lang="hr-H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3900486" cy="1011222"/>
          </a:xfrm>
        </p:spPr>
        <p:txBody>
          <a:bodyPr/>
          <a:lstStyle/>
          <a:p>
            <a:r>
              <a:rPr lang="hr-HR" b="0" dirty="0" smtClean="0">
                <a:solidFill>
                  <a:srgbClr val="FF0000"/>
                </a:solidFill>
              </a:rPr>
              <a:t>Slovačka jama</a:t>
            </a:r>
            <a:endParaRPr lang="hr-HR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2-2-2-Speleologija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57430"/>
            <a:ext cx="7500990" cy="421484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928670"/>
            <a:ext cx="8358246" cy="107157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 Ulaz u jamu otkriven je </a:t>
            </a:r>
            <a:r>
              <a:rPr lang="hr-HR" sz="2000" b="1" dirty="0" smtClean="0">
                <a:solidFill>
                  <a:srgbClr val="FF0000"/>
                </a:solidFill>
              </a:rPr>
              <a:t>11. rujna </a:t>
            </a:r>
            <a:r>
              <a:rPr lang="hr-HR" sz="2000" b="1" dirty="0" smtClean="0">
                <a:solidFill>
                  <a:srgbClr val="FF0000"/>
                </a:solidFill>
              </a:rPr>
              <a:t>2000.g. </a:t>
            </a:r>
            <a:r>
              <a:rPr lang="hr-HR" sz="2000" dirty="0" smtClean="0"/>
              <a:t>prilikom    i</a:t>
            </a:r>
            <a:r>
              <a:rPr lang="vi-VN" sz="2000" dirty="0" smtClean="0"/>
              <a:t>zviđanj</a:t>
            </a:r>
            <a:r>
              <a:rPr lang="hr-HR" sz="2000" dirty="0" smtClean="0"/>
              <a:t>a</a:t>
            </a:r>
            <a:r>
              <a:rPr lang="vi-VN" sz="2000" dirty="0" smtClean="0"/>
              <a:t> </a:t>
            </a:r>
            <a:r>
              <a:rPr lang="hr-HR" sz="2000" dirty="0" smtClean="0"/>
              <a:t>terena </a:t>
            </a:r>
            <a:r>
              <a:rPr lang="hr-HR" sz="2000" dirty="0" smtClean="0"/>
              <a:t>jugoistočno od </a:t>
            </a:r>
            <a:r>
              <a:rPr lang="hr-HR" sz="2000" dirty="0" smtClean="0"/>
              <a:t>Trojame.</a:t>
            </a:r>
          </a:p>
          <a:p>
            <a:r>
              <a:rPr lang="hr-HR" sz="2000" dirty="0" smtClean="0"/>
              <a:t>Dubina jame iznosi </a:t>
            </a:r>
            <a:r>
              <a:rPr lang="hr-HR" sz="2000" b="1" dirty="0" smtClean="0">
                <a:solidFill>
                  <a:srgbClr val="FF0000"/>
                </a:solidFill>
              </a:rPr>
              <a:t>508 m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3900486" cy="1011222"/>
          </a:xfrm>
        </p:spPr>
        <p:txBody>
          <a:bodyPr/>
          <a:lstStyle/>
          <a:p>
            <a:r>
              <a:rPr lang="hr-HR" b="0" dirty="0" smtClean="0">
                <a:solidFill>
                  <a:srgbClr val="FF0000"/>
                </a:solidFill>
              </a:rPr>
              <a:t>Labuška jama </a:t>
            </a:r>
            <a:endParaRPr lang="hr-HR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Lubuska_nacrt_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2428868"/>
            <a:ext cx="5286412" cy="4304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071678"/>
            <a:ext cx="485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 smtClean="0">
                <a:solidFill>
                  <a:srgbClr val="FF0000"/>
                </a:solidFill>
              </a:rPr>
              <a:t>Novoizrađeni topografski nacrt Lubuške jame</a:t>
            </a:r>
            <a:endParaRPr lang="hr-HR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2006-Lubuska_Foto_D_Paar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357430"/>
            <a:ext cx="3500462" cy="4357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3702" y="200024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Ulaz u jamu</a:t>
            </a:r>
            <a:endParaRPr lang="hr-H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000108"/>
            <a:ext cx="8715404" cy="1357321"/>
          </a:xfrm>
        </p:spPr>
        <p:txBody>
          <a:bodyPr/>
          <a:lstStyle/>
          <a:p>
            <a:r>
              <a:rPr lang="hr-HR" b="1" dirty="0" smtClean="0"/>
              <a:t>Špilje</a:t>
            </a:r>
            <a:r>
              <a:rPr lang="hr-HR" dirty="0" smtClean="0"/>
              <a:t> su prirodna i pretežno vodoravna šupljina ili sustav u podzemlju,najčešće </a:t>
            </a:r>
            <a:r>
              <a:rPr lang="hr-HR" b="1" dirty="0" smtClean="0">
                <a:solidFill>
                  <a:srgbClr val="FF0000"/>
                </a:solidFill>
              </a:rPr>
              <a:t>vapnenačkim stjenama</a:t>
            </a:r>
            <a:r>
              <a:rPr lang="hr-HR" b="1" dirty="0" smtClean="0"/>
              <a:t>.</a:t>
            </a:r>
            <a:endParaRPr lang="hr-H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3306" y="0"/>
            <a:ext cx="1785950" cy="1000132"/>
          </a:xfrm>
        </p:spPr>
        <p:txBody>
          <a:bodyPr>
            <a:normAutofit/>
          </a:bodyPr>
          <a:lstStyle/>
          <a:p>
            <a:r>
              <a:rPr lang="hr-HR" sz="4400" b="0" u="sng" dirty="0" smtClean="0">
                <a:solidFill>
                  <a:srgbClr val="FF0000"/>
                </a:solidFill>
              </a:rPr>
              <a:t>Špilje</a:t>
            </a:r>
            <a:endParaRPr lang="hr-HR" sz="4400" b="0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14348" y="2857496"/>
            <a:ext cx="8715404" cy="3643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hr-HR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Neke</a:t>
            </a:r>
            <a:r>
              <a:rPr kumimoji="0" lang="hr-HR" sz="2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špilje </a:t>
            </a:r>
            <a:r>
              <a:rPr kumimoji="0" lang="hr-HR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 Hrvatskoj: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hr-HR" sz="2200" b="1" dirty="0" smtClean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Carovačke pećine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r-HR" sz="2200" dirty="0" smtClean="0"/>
              <a:t>Veternica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r-HR" sz="2400" dirty="0" smtClean="0"/>
              <a:t>Lokvarka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r-HR" sz="2400" dirty="0" smtClean="0"/>
              <a:t>Titova </a:t>
            </a:r>
            <a:r>
              <a:rPr lang="hr-HR" sz="2400" dirty="0" smtClean="0"/>
              <a:t>špilja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hr-HR" sz="2400" dirty="0" smtClean="0"/>
              <a:t>Vrelo</a:t>
            </a:r>
            <a:endParaRPr lang="hr-HR" sz="2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hr-HR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785794"/>
            <a:ext cx="8715436" cy="214314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Cerovačke pećine</a:t>
            </a:r>
            <a:r>
              <a:rPr lang="hr-HR" sz="2000" dirty="0" smtClean="0"/>
              <a:t> su </a:t>
            </a:r>
            <a:r>
              <a:rPr lang="hr-HR" sz="2000" dirty="0" smtClean="0"/>
              <a:t>najveći</a:t>
            </a:r>
            <a:r>
              <a:rPr lang="hr-HR" sz="2000" dirty="0" smtClean="0"/>
              <a:t> spiljski kompleks u Hrvatskoj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Nalaze se četiri kilometra jugozapadno od </a:t>
            </a:r>
            <a:r>
              <a:rPr lang="hr-HR" sz="2000" dirty="0" smtClean="0"/>
              <a:t>Gračaca,na </a:t>
            </a:r>
            <a:r>
              <a:rPr lang="hr-HR" sz="2000" dirty="0" smtClean="0"/>
              <a:t>sjeverno istočnoj padini </a:t>
            </a:r>
            <a:r>
              <a:rPr lang="hr-HR" sz="2000" dirty="0" smtClean="0"/>
              <a:t>velebitskog brda</a:t>
            </a:r>
            <a:r>
              <a:rPr lang="hr-HR" sz="2000" dirty="0" smtClean="0"/>
              <a:t> </a:t>
            </a:r>
            <a:r>
              <a:rPr lang="hr-HR" sz="2000" dirty="0" smtClean="0"/>
              <a:t>Crnopac,u </a:t>
            </a:r>
            <a:r>
              <a:rPr lang="hr-HR" sz="2000" dirty="0" smtClean="0"/>
              <a:t>južnom dijelu Parka prirode Velebit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Dužina pećina iznosi </a:t>
            </a:r>
            <a:r>
              <a:rPr lang="hr-HR" sz="2000" dirty="0" smtClean="0">
                <a:solidFill>
                  <a:srgbClr val="FF0000"/>
                </a:solidFill>
              </a:rPr>
              <a:t>3.800 m</a:t>
            </a:r>
            <a:r>
              <a:rPr lang="hr-HR" sz="2000" dirty="0" smtClean="0"/>
              <a:t>, a čitavog sustava 4 kilometra. </a:t>
            </a:r>
            <a:endParaRPr lang="hr-HR" sz="2000" dirty="0" smtClean="0"/>
          </a:p>
          <a:p>
            <a:r>
              <a:rPr lang="hr-HR" sz="2000" dirty="0" smtClean="0"/>
              <a:t>Gornja </a:t>
            </a:r>
            <a:r>
              <a:rPr lang="hr-HR" sz="2000" dirty="0" smtClean="0"/>
              <a:t>pećina duga je 1.295 m, a Donja 2.779 m.</a:t>
            </a:r>
            <a:endParaRPr lang="hr-HR" sz="2000" dirty="0" smtClean="0"/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5000660" cy="1214398"/>
          </a:xfrm>
        </p:spPr>
        <p:txBody>
          <a:bodyPr>
            <a:noAutofit/>
          </a:bodyPr>
          <a:lstStyle/>
          <a:p>
            <a:pPr algn="ctr"/>
            <a:r>
              <a:rPr lang="hr-HR" b="0" dirty="0" smtClean="0">
                <a:solidFill>
                  <a:srgbClr val="FF0000"/>
                </a:solidFill>
              </a:rPr>
              <a:t>Cerovačke pećine</a:t>
            </a:r>
            <a:r>
              <a:rPr lang="hr-HR" b="0" dirty="0" smtClean="0"/>
              <a:t/>
            </a:r>
            <a:br>
              <a:rPr lang="hr-HR" b="0" dirty="0" smtClean="0"/>
            </a:br>
            <a:endParaRPr lang="hr-HR" dirty="0"/>
          </a:p>
        </p:txBody>
      </p:sp>
      <p:pic>
        <p:nvPicPr>
          <p:cNvPr id="4" name="Picture 3" descr="pecin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143248"/>
            <a:ext cx="7572428" cy="350046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071547"/>
            <a:ext cx="8858312" cy="2143139"/>
          </a:xfrm>
        </p:spPr>
        <p:txBody>
          <a:bodyPr>
            <a:normAutofit fontScale="92500"/>
          </a:bodyPr>
          <a:lstStyle/>
          <a:p>
            <a:r>
              <a:rPr lang="hr-HR" sz="2200" b="1" dirty="0" smtClean="0"/>
              <a:t>Veternica</a:t>
            </a:r>
            <a:r>
              <a:rPr lang="hr-HR" sz="2200" dirty="0" smtClean="0"/>
              <a:t> je špilja koja se nalazi u parku prirode </a:t>
            </a:r>
            <a:r>
              <a:rPr lang="hr-HR" sz="2200" i="1" dirty="0" smtClean="0">
                <a:solidFill>
                  <a:srgbClr val="FF0000"/>
                </a:solidFill>
              </a:rPr>
              <a:t>Medvednica</a:t>
            </a:r>
            <a:r>
              <a:rPr lang="hr-HR" sz="2200" dirty="0" smtClean="0"/>
              <a:t>, na samom rubu grada </a:t>
            </a:r>
            <a:r>
              <a:rPr lang="hr-HR" sz="2200" b="1" dirty="0" smtClean="0"/>
              <a:t>Zagreba</a:t>
            </a:r>
            <a:r>
              <a:rPr lang="hr-HR" sz="2200" dirty="0" smtClean="0"/>
              <a:t>, a </a:t>
            </a:r>
            <a:r>
              <a:rPr lang="hr-HR" sz="2200" b="1" dirty="0" smtClean="0">
                <a:solidFill>
                  <a:srgbClr val="FF0000"/>
                </a:solidFill>
              </a:rPr>
              <a:t>1979.g</a:t>
            </a:r>
            <a:r>
              <a:rPr lang="hr-HR" sz="2200" dirty="0" smtClean="0"/>
              <a:t>. </a:t>
            </a:r>
            <a:r>
              <a:rPr lang="hr-HR" sz="2200" dirty="0" smtClean="0"/>
              <a:t>zaštićena je zakonom kao </a:t>
            </a:r>
            <a:r>
              <a:rPr lang="hr-HR" sz="2200" dirty="0" smtClean="0"/>
              <a:t>geomorfološki spomenik prirode.</a:t>
            </a:r>
          </a:p>
          <a:p>
            <a:r>
              <a:rPr lang="pl-PL" sz="2200" dirty="0" smtClean="0"/>
              <a:t>Duga je </a:t>
            </a:r>
            <a:r>
              <a:rPr lang="pl-PL" sz="2200" b="1" dirty="0" smtClean="0">
                <a:solidFill>
                  <a:srgbClr val="FF0000"/>
                </a:solidFill>
              </a:rPr>
              <a:t>7128 </a:t>
            </a:r>
            <a:r>
              <a:rPr lang="pl-PL" sz="2200" b="1" dirty="0" smtClean="0">
                <a:solidFill>
                  <a:srgbClr val="FF0000"/>
                </a:solidFill>
              </a:rPr>
              <a:t>m</a:t>
            </a:r>
            <a:r>
              <a:rPr lang="pl-PL" sz="2200" dirty="0" smtClean="0"/>
              <a:t>,a </a:t>
            </a:r>
            <a:r>
              <a:rPr lang="pl-PL" sz="2200" dirty="0" smtClean="0"/>
              <a:t>prvih </a:t>
            </a:r>
            <a:r>
              <a:rPr lang="pl-PL" sz="2200" b="1" dirty="0" smtClean="0"/>
              <a:t>380 m</a:t>
            </a:r>
            <a:r>
              <a:rPr lang="pl-PL" sz="2200" dirty="0" smtClean="0"/>
              <a:t> špilje uređeno je za posjetitelje</a:t>
            </a:r>
            <a:r>
              <a:rPr lang="pl-PL" sz="2200" dirty="0" smtClean="0"/>
              <a:t>.</a:t>
            </a:r>
          </a:p>
          <a:p>
            <a:r>
              <a:rPr lang="vi-VN" sz="2400" dirty="0" smtClean="0"/>
              <a:t> U špilji je pronađena donja čeljust izumrlog špiljskog </a:t>
            </a:r>
            <a:r>
              <a:rPr lang="vi-VN" sz="2400" dirty="0" smtClean="0"/>
              <a:t>medvjeda</a:t>
            </a:r>
            <a:r>
              <a:rPr lang="hr-HR" sz="2400" dirty="0" smtClean="0"/>
              <a:t>.</a:t>
            </a:r>
            <a:endParaRPr lang="hr-HR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2686040" cy="939784"/>
          </a:xfrm>
        </p:spPr>
        <p:txBody>
          <a:bodyPr/>
          <a:lstStyle/>
          <a:p>
            <a:r>
              <a:rPr lang="hr-HR" b="0" dirty="0" smtClean="0">
                <a:solidFill>
                  <a:srgbClr val="FF0000"/>
                </a:solidFill>
              </a:rPr>
              <a:t>Veternica</a:t>
            </a:r>
            <a:endParaRPr lang="hr-HR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me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3500438"/>
            <a:ext cx="4357718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314324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Špiljski medvjed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MG_0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00438"/>
            <a:ext cx="4143372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3636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Ulaz u špilju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85860"/>
            <a:ext cx="8072494" cy="1571636"/>
          </a:xfrm>
        </p:spPr>
        <p:txBody>
          <a:bodyPr>
            <a:normAutofit fontScale="92500" lnSpcReduction="10000"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Močvare</a:t>
            </a:r>
            <a:r>
              <a:rPr lang="hr-HR" dirty="0" smtClean="0"/>
              <a:t>  su dijelovi kopna s povremeno veoma mokrim, muljevitim dnom sa stajaćom vodom.</a:t>
            </a:r>
          </a:p>
          <a:p>
            <a:r>
              <a:rPr lang="hr-HR" dirty="0" smtClean="0"/>
              <a:t>Nalaze se najčešće u </a:t>
            </a:r>
            <a:r>
              <a:rPr lang="hr-HR" b="1" dirty="0" smtClean="0"/>
              <a:t>riječnim nizinama</a:t>
            </a:r>
            <a:r>
              <a:rPr lang="hr-HR" dirty="0" smtClean="0"/>
              <a:t> ili uz </a:t>
            </a:r>
            <a:r>
              <a:rPr lang="hr-HR" b="1" dirty="0" smtClean="0"/>
              <a:t>jezera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02" y="0"/>
            <a:ext cx="2543164" cy="1143000"/>
          </a:xfrm>
        </p:spPr>
        <p:txBody>
          <a:bodyPr>
            <a:normAutofit/>
          </a:bodyPr>
          <a:lstStyle/>
          <a:p>
            <a:r>
              <a:rPr lang="hr-HR" sz="4400" b="0" u="sng" dirty="0" smtClean="0">
                <a:solidFill>
                  <a:srgbClr val="FF0000"/>
                </a:solidFill>
              </a:rPr>
              <a:t>Močvare</a:t>
            </a:r>
            <a:endParaRPr lang="hr-HR" sz="4400" b="0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7224" y="2928934"/>
            <a:ext cx="6572296" cy="328614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hr-HR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0" lang="hr-HR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očvarvarna područja u </a:t>
            </a:r>
            <a:r>
              <a:rPr kumimoji="0" lang="hr-HR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Hrvatskoj:</a:t>
            </a:r>
            <a:endParaRPr kumimoji="0" lang="hr-HR" sz="27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hr-HR" sz="2700" baseline="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Kopački rit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r-HR" sz="2700" baseline="0" dirty="0" smtClean="0"/>
              <a:t>Jelas polje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Crnac polje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r-HR" sz="2700" baseline="0" dirty="0" smtClean="0"/>
              <a:t>Lonjsko polje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Crna mlaka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r-HR" sz="2700" baseline="0" dirty="0" smtClean="0"/>
              <a:t>Vransko</a:t>
            </a:r>
            <a:r>
              <a:rPr lang="hr-HR" sz="2700" dirty="0" smtClean="0"/>
              <a:t> jezero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</a:t>
            </a:r>
            <a:r>
              <a:rPr kumimoji="0" lang="hr-H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Neretve</a:t>
            </a:r>
            <a:endParaRPr kumimoji="0" lang="hr-H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2214578"/>
          </a:xfrm>
        </p:spPr>
        <p:txBody>
          <a:bodyPr>
            <a:normAutofit fontScale="92500" lnSpcReduction="20000"/>
          </a:bodyPr>
          <a:lstStyle/>
          <a:p>
            <a:r>
              <a:rPr lang="hr-HR" sz="2000" b="1" dirty="0" smtClean="0"/>
              <a:t>Špilja Lokvarka</a:t>
            </a:r>
            <a:r>
              <a:rPr lang="hr-HR" sz="2000" dirty="0" smtClean="0"/>
              <a:t> smještena je neposredno uz autocestu </a:t>
            </a:r>
            <a:r>
              <a:rPr lang="hr-HR" sz="2000" b="1" dirty="0" smtClean="0"/>
              <a:t>Zagreb–Rijeka</a:t>
            </a:r>
            <a:r>
              <a:rPr lang="hr-HR" sz="2000" dirty="0" smtClean="0"/>
              <a:t>, oko 2 km istočno od centra naselja </a:t>
            </a:r>
            <a:r>
              <a:rPr lang="hr-HR" sz="2000" b="1" dirty="0" smtClean="0">
                <a:solidFill>
                  <a:srgbClr val="FF0000"/>
                </a:solidFill>
              </a:rPr>
              <a:t>Lokve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Od županijskog središta, grada </a:t>
            </a:r>
            <a:r>
              <a:rPr lang="hr-HR" sz="2000" b="1" dirty="0" smtClean="0"/>
              <a:t>Rijeke</a:t>
            </a:r>
            <a:r>
              <a:rPr lang="hr-HR" sz="2000" dirty="0" smtClean="0"/>
              <a:t> </a:t>
            </a:r>
            <a:r>
              <a:rPr lang="hr-HR" sz="2000" dirty="0" smtClean="0"/>
              <a:t>udaljena je </a:t>
            </a:r>
            <a:r>
              <a:rPr lang="hr-HR" sz="2000" b="1" dirty="0" smtClean="0"/>
              <a:t>25 km</a:t>
            </a:r>
            <a:r>
              <a:rPr lang="hr-HR" sz="2000" dirty="0" smtClean="0"/>
              <a:t>, a od </a:t>
            </a:r>
            <a:r>
              <a:rPr lang="hr-HR" sz="2000" b="1" dirty="0" smtClean="0"/>
              <a:t>Delnica</a:t>
            </a:r>
            <a:r>
              <a:rPr lang="hr-HR" sz="2000" dirty="0" smtClean="0"/>
              <a:t> svega </a:t>
            </a:r>
            <a:r>
              <a:rPr lang="hr-HR" sz="2000" b="1" dirty="0" smtClean="0"/>
              <a:t>5 km</a:t>
            </a:r>
            <a:r>
              <a:rPr lang="hr-HR" sz="2000" dirty="0" smtClean="0"/>
              <a:t>.</a:t>
            </a:r>
          </a:p>
          <a:p>
            <a:r>
              <a:rPr lang="hr-HR" sz="2000" b="1" dirty="0" smtClean="0">
                <a:solidFill>
                  <a:srgbClr val="FF0000"/>
                </a:solidFill>
              </a:rPr>
              <a:t>Lokvarka</a:t>
            </a:r>
            <a:r>
              <a:rPr lang="hr-HR" sz="2000" dirty="0" smtClean="0"/>
              <a:t> je zakonom zaštićena u kategoriji geomorfološkog spomenika </a:t>
            </a:r>
            <a:r>
              <a:rPr lang="hr-HR" sz="2000" dirty="0" smtClean="0"/>
              <a:t>prirode </a:t>
            </a:r>
            <a:r>
              <a:rPr lang="hr-HR" sz="2000" dirty="0" smtClean="0"/>
              <a:t>i njom upravlja </a:t>
            </a:r>
            <a:r>
              <a:rPr lang="hr-HR" sz="2000" b="1" dirty="0" smtClean="0"/>
              <a:t>Javna ustanova Priroda</a:t>
            </a:r>
            <a:r>
              <a:rPr lang="hr-HR" sz="2000" dirty="0" smtClean="0"/>
              <a:t>.</a:t>
            </a:r>
          </a:p>
          <a:p>
            <a:r>
              <a:rPr lang="pl-PL" sz="2000" dirty="0" smtClean="0"/>
              <a:t>Dužina iznosi </a:t>
            </a:r>
            <a:r>
              <a:rPr lang="pl-PL" sz="2000" b="1" dirty="0" smtClean="0">
                <a:solidFill>
                  <a:srgbClr val="FF0000"/>
                </a:solidFill>
              </a:rPr>
              <a:t>1.179</a:t>
            </a:r>
            <a:r>
              <a:rPr lang="pl-PL" sz="2000" b="1" dirty="0" smtClean="0">
                <a:solidFill>
                  <a:srgbClr val="FF0000"/>
                </a:solidFill>
              </a:rPr>
              <a:t> </a:t>
            </a:r>
            <a:r>
              <a:rPr lang="pl-PL" sz="2000" b="1" dirty="0" smtClean="0">
                <a:solidFill>
                  <a:srgbClr val="FF0000"/>
                </a:solidFill>
              </a:rPr>
              <a:t>m</a:t>
            </a:r>
            <a:r>
              <a:rPr lang="pl-PL" sz="2000" dirty="0" smtClean="0"/>
              <a:t>,a dubina oko </a:t>
            </a:r>
            <a:r>
              <a:rPr lang="pl-PL" sz="2000" b="1" dirty="0" smtClean="0">
                <a:solidFill>
                  <a:srgbClr val="FF0000"/>
                </a:solidFill>
              </a:rPr>
              <a:t>275 m</a:t>
            </a:r>
            <a:r>
              <a:rPr lang="pl-PL" sz="2000" dirty="0" smtClean="0"/>
              <a:t>. 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2828916" cy="868346"/>
          </a:xfrm>
        </p:spPr>
        <p:txBody>
          <a:bodyPr>
            <a:normAutofit/>
          </a:bodyPr>
          <a:lstStyle/>
          <a:p>
            <a:r>
              <a:rPr lang="hr-HR" sz="4400" b="0" dirty="0" smtClean="0">
                <a:solidFill>
                  <a:srgbClr val="FF0000"/>
                </a:solidFill>
              </a:rPr>
              <a:t>Lokvarka</a:t>
            </a:r>
            <a:endParaRPr lang="hr-HR" sz="4400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1280px-Lokvark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357562"/>
            <a:ext cx="4429156" cy="3376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0003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Unutrašnjost špilje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1280px-Lokvark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357562"/>
            <a:ext cx="4214842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3636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Ulaz u špilju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214423"/>
            <a:ext cx="8643998" cy="785818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Nalazi se neposredno </a:t>
            </a:r>
            <a:r>
              <a:rPr lang="hr-HR" sz="2400" dirty="0" smtClean="0"/>
              <a:t>ispod </a:t>
            </a:r>
            <a:r>
              <a:rPr lang="hr-HR" sz="2400" b="1" dirty="0" smtClean="0"/>
              <a:t>Huma</a:t>
            </a:r>
            <a:r>
              <a:rPr lang="hr-HR" sz="2400" dirty="0" smtClean="0"/>
              <a:t> </a:t>
            </a:r>
            <a:r>
              <a:rPr lang="hr-HR" sz="2400" dirty="0" smtClean="0"/>
              <a:t>na  otoku </a:t>
            </a:r>
            <a:r>
              <a:rPr lang="hr-HR" sz="2400" b="1" dirty="0" smtClean="0">
                <a:solidFill>
                  <a:srgbClr val="FF0000"/>
                </a:solidFill>
              </a:rPr>
              <a:t>Visu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Stariji naziv </a:t>
            </a:r>
            <a:r>
              <a:rPr lang="hr-HR" sz="2400" b="1" dirty="0" smtClean="0"/>
              <a:t>Titove špilje </a:t>
            </a:r>
            <a:r>
              <a:rPr lang="hr-HR" sz="2400" dirty="0" smtClean="0"/>
              <a:t>je</a:t>
            </a:r>
            <a:r>
              <a:rPr lang="hr-HR" sz="2400" dirty="0" smtClean="0"/>
              <a:t> </a:t>
            </a:r>
            <a:r>
              <a:rPr lang="hr-HR" sz="2400" b="1" i="1" dirty="0" smtClean="0">
                <a:solidFill>
                  <a:srgbClr val="FF0000"/>
                </a:solidFill>
              </a:rPr>
              <a:t>Duhova špilja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3471858" cy="928710"/>
          </a:xfrm>
        </p:spPr>
        <p:txBody>
          <a:bodyPr>
            <a:normAutofit/>
          </a:bodyPr>
          <a:lstStyle/>
          <a:p>
            <a:r>
              <a:rPr lang="hr-HR" sz="4400" b="0" dirty="0" smtClean="0">
                <a:solidFill>
                  <a:srgbClr val="FF0000"/>
                </a:solidFill>
              </a:rPr>
              <a:t>Titova špilja</a:t>
            </a:r>
            <a:endParaRPr lang="hr-HR" sz="4400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stiho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496"/>
            <a:ext cx="4500594" cy="3857628"/>
          </a:xfrm>
          <a:prstGeom prst="rect">
            <a:avLst/>
          </a:prstGeom>
        </p:spPr>
      </p:pic>
      <p:pic>
        <p:nvPicPr>
          <p:cNvPr id="5" name="Picture 4" descr="sn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857496"/>
            <a:ext cx="4214842" cy="3857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72" y="2500306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Stihovi Vladimira Nazora u </a:t>
            </a:r>
            <a:r>
              <a:rPr lang="hr-HR" b="1" dirty="0" smtClean="0">
                <a:solidFill>
                  <a:srgbClr val="FF0000"/>
                </a:solidFill>
              </a:rPr>
              <a:t>špilji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628" y="2500306"/>
            <a:ext cx="401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Unutrašnjost Titove špilje na </a:t>
            </a:r>
            <a:r>
              <a:rPr lang="hr-HR" b="1" dirty="0" smtClean="0">
                <a:solidFill>
                  <a:srgbClr val="FF0000"/>
                </a:solidFill>
              </a:rPr>
              <a:t>Visu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928670"/>
            <a:ext cx="8229600" cy="2071702"/>
          </a:xfrm>
        </p:spPr>
        <p:txBody>
          <a:bodyPr>
            <a:normAutofit fontScale="92500" lnSpcReduction="10000"/>
          </a:bodyPr>
          <a:lstStyle/>
          <a:p>
            <a:r>
              <a:rPr lang="vi-VN" sz="2000" b="1" dirty="0" smtClean="0"/>
              <a:t>Špilja Vrelo</a:t>
            </a:r>
            <a:r>
              <a:rPr lang="vi-VN" sz="2000" dirty="0" smtClean="0"/>
              <a:t> je špilja u </a:t>
            </a:r>
            <a:r>
              <a:rPr lang="vi-VN" sz="2000" i="1" dirty="0" smtClean="0">
                <a:solidFill>
                  <a:srgbClr val="FF0000"/>
                </a:solidFill>
              </a:rPr>
              <a:t>Gorskom </a:t>
            </a:r>
            <a:r>
              <a:rPr lang="vi-VN" sz="2000" i="1" dirty="0" smtClean="0">
                <a:solidFill>
                  <a:srgbClr val="FF0000"/>
                </a:solidFill>
              </a:rPr>
              <a:t>kotaru</a:t>
            </a:r>
            <a:r>
              <a:rPr lang="hr-HR" sz="2000" dirty="0" smtClean="0"/>
              <a:t>,a s</a:t>
            </a:r>
            <a:r>
              <a:rPr lang="vi-VN" sz="2000" dirty="0" smtClean="0"/>
              <a:t>lučajno </a:t>
            </a:r>
            <a:r>
              <a:rPr lang="vi-VN" sz="2000" dirty="0" smtClean="0"/>
              <a:t>je otkrivena </a:t>
            </a:r>
            <a:r>
              <a:rPr lang="vi-VN" sz="2000" b="1" dirty="0" smtClean="0">
                <a:solidFill>
                  <a:srgbClr val="FF0000"/>
                </a:solidFill>
              </a:rPr>
              <a:t>1950.</a:t>
            </a:r>
            <a:r>
              <a:rPr lang="hr-HR" sz="2000" b="1" dirty="0" smtClean="0">
                <a:solidFill>
                  <a:srgbClr val="FF0000"/>
                </a:solidFill>
              </a:rPr>
              <a:t>g.</a:t>
            </a:r>
            <a:r>
              <a:rPr lang="vi-VN" sz="2000" dirty="0" smtClean="0"/>
              <a:t> </a:t>
            </a:r>
            <a:r>
              <a:rPr lang="vi-VN" sz="2000" dirty="0" smtClean="0"/>
              <a:t>za vrijeme vađenja </a:t>
            </a:r>
            <a:r>
              <a:rPr lang="vi-VN" sz="2000" dirty="0" smtClean="0"/>
              <a:t>kamena</a:t>
            </a:r>
            <a:r>
              <a:rPr lang="hr-HR" sz="2000" dirty="0" smtClean="0"/>
              <a:t> </a:t>
            </a:r>
            <a:r>
              <a:rPr lang="hr-HR" sz="2000" dirty="0" smtClean="0"/>
              <a:t>koji je služio za izradu brane i ceste oko jezera </a:t>
            </a:r>
            <a:r>
              <a:rPr lang="hr-HR" sz="2000" b="1" dirty="0" smtClean="0">
                <a:solidFill>
                  <a:srgbClr val="FF0000"/>
                </a:solidFill>
              </a:rPr>
              <a:t>Bajer</a:t>
            </a:r>
            <a:r>
              <a:rPr lang="hr-HR" sz="2000" dirty="0" smtClean="0"/>
              <a:t>.</a:t>
            </a:r>
          </a:p>
          <a:p>
            <a:r>
              <a:rPr lang="vi-VN" sz="2000" dirty="0" smtClean="0"/>
              <a:t>Ukupno je dugačka oko </a:t>
            </a:r>
            <a:r>
              <a:rPr lang="vi-VN" sz="2000" b="1" dirty="0" smtClean="0">
                <a:solidFill>
                  <a:srgbClr val="FF0000"/>
                </a:solidFill>
              </a:rPr>
              <a:t>300 m</a:t>
            </a:r>
            <a:r>
              <a:rPr lang="vi-VN" sz="2000" dirty="0" smtClean="0"/>
              <a:t>, no oko </a:t>
            </a:r>
            <a:r>
              <a:rPr lang="vi-VN" sz="2000" b="1" dirty="0" smtClean="0">
                <a:solidFill>
                  <a:srgbClr val="FF0000"/>
                </a:solidFill>
              </a:rPr>
              <a:t>180 m</a:t>
            </a:r>
            <a:r>
              <a:rPr lang="vi-VN" sz="2000" dirty="0" smtClean="0"/>
              <a:t> uređeno je za </a:t>
            </a:r>
            <a:r>
              <a:rPr lang="vi-VN" sz="2000" dirty="0" smtClean="0"/>
              <a:t>turiste</a:t>
            </a:r>
            <a:r>
              <a:rPr lang="hr-HR" sz="2000" dirty="0" smtClean="0"/>
              <a:t>,a iza </a:t>
            </a:r>
            <a:r>
              <a:rPr lang="vi-VN" sz="2000" dirty="0" smtClean="0"/>
              <a:t>turističkog </a:t>
            </a:r>
            <a:r>
              <a:rPr lang="vi-VN" sz="2000" dirty="0" smtClean="0"/>
              <a:t>puta nalazi se zatrpana prostorija dužine oko </a:t>
            </a:r>
            <a:r>
              <a:rPr lang="vi-VN" sz="2000" b="1" dirty="0" smtClean="0"/>
              <a:t>500 m</a:t>
            </a:r>
            <a:r>
              <a:rPr lang="vi-VN" sz="2000" dirty="0" smtClean="0"/>
              <a:t>.</a:t>
            </a:r>
            <a:endParaRPr lang="hr-HR" sz="2000" dirty="0" smtClean="0"/>
          </a:p>
          <a:p>
            <a:r>
              <a:rPr lang="hr-HR" sz="2000" dirty="0" smtClean="0"/>
              <a:t>U špilji je i izvor u kojem su ronili ronioci iz hrvatske i francuske.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1685908" cy="785818"/>
          </a:xfrm>
        </p:spPr>
        <p:txBody>
          <a:bodyPr>
            <a:normAutofit/>
          </a:bodyPr>
          <a:lstStyle/>
          <a:p>
            <a:r>
              <a:rPr lang="hr-HR" sz="4400" b="0" dirty="0" smtClean="0">
                <a:solidFill>
                  <a:srgbClr val="FF0000"/>
                </a:solidFill>
              </a:rPr>
              <a:t>Vrelo</a:t>
            </a:r>
            <a:endParaRPr lang="hr-HR" sz="4400" b="0" dirty="0">
              <a:solidFill>
                <a:srgbClr val="FF0000"/>
              </a:solidFill>
            </a:endParaRPr>
          </a:p>
        </p:txBody>
      </p:sp>
      <p:pic>
        <p:nvPicPr>
          <p:cNvPr id="4" name="Picture 3" descr="ms12q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876"/>
            <a:ext cx="4245011" cy="3183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321468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Ulaz u špilju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2nipff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876"/>
            <a:ext cx="4500594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321468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Unutrašnjost špilje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1214446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/>
              <a:t> Ponori</a:t>
            </a:r>
            <a:r>
              <a:rPr lang="pl-PL" dirty="0" smtClean="0"/>
              <a:t> su udubine u koje poniru rijeke ponornice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Najpoznatiji ponor je </a:t>
            </a:r>
            <a:r>
              <a:rPr lang="pl-PL" b="1" dirty="0" smtClean="0"/>
              <a:t>Đulin ponor </a:t>
            </a:r>
            <a:r>
              <a:rPr lang="pl-PL" dirty="0" smtClean="0"/>
              <a:t>koji ima duljinu od 16396 metara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6116" y="142852"/>
            <a:ext cx="2643206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0" u="sng" dirty="0" smtClean="0">
                <a:solidFill>
                  <a:srgbClr val="FF0000"/>
                </a:solidFill>
              </a:rPr>
              <a:t>Ponori</a:t>
            </a:r>
            <a:endParaRPr lang="hr-HR" sz="4400" b="0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8596" y="3214686"/>
            <a:ext cx="3929090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pl-PL" sz="2000" b="1" i="1" baseline="0" dirty="0" smtClean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l-PL" sz="2000" baseline="0" dirty="0" smtClean="0"/>
          </a:p>
        </p:txBody>
      </p:sp>
      <p:pic>
        <p:nvPicPr>
          <p:cNvPr id="6" name="Picture 5" descr="1280px-Đulin_pon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71744"/>
            <a:ext cx="8286808" cy="407196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71547"/>
            <a:ext cx="8643998" cy="1285883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Đulin ponor</a:t>
            </a:r>
            <a:r>
              <a:rPr lang="hr-HR" sz="2400" dirty="0" smtClean="0"/>
              <a:t>  je ponor ponornice Dobre u Ogulinu. </a:t>
            </a:r>
            <a:endParaRPr lang="hr-HR" sz="2400" dirty="0" smtClean="0"/>
          </a:p>
          <a:p>
            <a:r>
              <a:rPr lang="hr-HR" sz="2400" dirty="0" smtClean="0"/>
              <a:t>Kanjonom</a:t>
            </a:r>
            <a:r>
              <a:rPr lang="hr-HR" sz="2400" dirty="0" smtClean="0"/>
              <a:t> svoj tok završava rijeka </a:t>
            </a:r>
            <a:r>
              <a:rPr lang="hr-HR" sz="2400" dirty="0" smtClean="0"/>
              <a:t>Dobra,a do sada </a:t>
            </a:r>
            <a:r>
              <a:rPr lang="hr-HR" sz="2400" dirty="0" smtClean="0"/>
              <a:t>je istraženo čak </a:t>
            </a:r>
            <a:r>
              <a:rPr lang="hr-HR" sz="2400" b="1" dirty="0" smtClean="0">
                <a:solidFill>
                  <a:srgbClr val="FF0000"/>
                </a:solidFill>
              </a:rPr>
              <a:t>16.396</a:t>
            </a:r>
            <a:r>
              <a:rPr lang="hr-HR" sz="2400" b="1" dirty="0" smtClean="0"/>
              <a:t> </a:t>
            </a:r>
            <a:r>
              <a:rPr lang="hr-HR" sz="2400" b="1" dirty="0" smtClean="0"/>
              <a:t>metara</a:t>
            </a:r>
            <a:r>
              <a:rPr lang="hr-HR" sz="2400" dirty="0" smtClean="0"/>
              <a:t> sustava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939784"/>
          </a:xfrm>
        </p:spPr>
        <p:txBody>
          <a:bodyPr>
            <a:normAutofit/>
          </a:bodyPr>
          <a:lstStyle/>
          <a:p>
            <a:r>
              <a:rPr lang="hr-HR" sz="4400" b="0" dirty="0" smtClean="0">
                <a:solidFill>
                  <a:srgbClr val="FF0000"/>
                </a:solidFill>
              </a:rPr>
              <a:t>Đulin ponor</a:t>
            </a:r>
            <a:endParaRPr lang="hr-HR" sz="4400" b="0" dirty="0">
              <a:solidFill>
                <a:srgbClr val="FF0000"/>
              </a:solidFill>
            </a:endParaRPr>
          </a:p>
        </p:txBody>
      </p:sp>
      <p:pic>
        <p:nvPicPr>
          <p:cNvPr id="5" name="Picture 4" descr="SOVelebitNacrtDjule-Medvedice-g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019478"/>
            <a:ext cx="7358114" cy="3838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38" y="242886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Topografski nacrt špiljskog sustava Đulin ponor - Medvednica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243998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Izradio: </a:t>
            </a:r>
            <a:r>
              <a:rPr lang="hr-HR" b="0" dirty="0" smtClean="0">
                <a:solidFill>
                  <a:srgbClr val="00B050"/>
                </a:solidFill>
              </a:rPr>
              <a:t>Manuel </a:t>
            </a:r>
            <a:br>
              <a:rPr lang="hr-HR" b="0" dirty="0" smtClean="0">
                <a:solidFill>
                  <a:srgbClr val="00B050"/>
                </a:solidFill>
              </a:rPr>
            </a:br>
            <a:r>
              <a:rPr lang="hr-HR" b="0" dirty="0" smtClean="0">
                <a:solidFill>
                  <a:srgbClr val="00B050"/>
                </a:solidFill>
              </a:rPr>
              <a:t> </a:t>
            </a:r>
            <a:r>
              <a:rPr lang="hr-HR" b="0" dirty="0" smtClean="0">
                <a:solidFill>
                  <a:srgbClr val="00B050"/>
                </a:solidFill>
              </a:rPr>
              <a:t>                    Mihaljević</a:t>
            </a:r>
            <a:br>
              <a:rPr lang="hr-HR" b="0" dirty="0" smtClean="0">
                <a:solidFill>
                  <a:srgbClr val="00B050"/>
                </a:solidFill>
              </a:rPr>
            </a:br>
            <a:r>
              <a:rPr lang="hr-HR" b="0" dirty="0" smtClean="0">
                <a:solidFill>
                  <a:srgbClr val="00B050"/>
                </a:solidFill>
              </a:rPr>
              <a:t> </a:t>
            </a:r>
            <a:r>
              <a:rPr lang="hr-HR" b="0" dirty="0" smtClean="0">
                <a:solidFill>
                  <a:srgbClr val="00B050"/>
                </a:solidFill>
              </a:rPr>
              <a:t>                                    8.A</a:t>
            </a:r>
            <a:endParaRPr lang="hr-HR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1714512"/>
          </a:xfrm>
        </p:spPr>
        <p:txBody>
          <a:bodyPr>
            <a:normAutofit/>
          </a:bodyPr>
          <a:lstStyle/>
          <a:p>
            <a:r>
              <a:rPr lang="vi-VN" sz="2000" b="1" dirty="0" smtClean="0"/>
              <a:t>Ramsarska konvencija</a:t>
            </a:r>
            <a:r>
              <a:rPr lang="vi-VN" sz="2000" dirty="0" smtClean="0"/>
              <a:t> je konvencija o močvarama koja je nastala kao plod borbe za zaštitu močvara </a:t>
            </a:r>
            <a:r>
              <a:rPr lang="vi-VN" sz="2000" b="1" dirty="0" smtClean="0">
                <a:solidFill>
                  <a:srgbClr val="FF0000"/>
                </a:solidFill>
              </a:rPr>
              <a:t>2. veljače 1971.g</a:t>
            </a:r>
            <a:r>
              <a:rPr lang="hr-HR" sz="2000" b="1" dirty="0" smtClean="0">
                <a:solidFill>
                  <a:srgbClr val="FF0000"/>
                </a:solidFill>
              </a:rPr>
              <a:t>odine</a:t>
            </a:r>
            <a:r>
              <a:rPr lang="hr-HR" sz="2000" b="1" dirty="0" smtClean="0"/>
              <a:t> </a:t>
            </a:r>
            <a:r>
              <a:rPr lang="vi-VN" sz="2000" dirty="0" smtClean="0"/>
              <a:t>u iranskom gradu Ramsaru, a dan usvajanja konvencije proglašen je </a:t>
            </a:r>
            <a:r>
              <a:rPr lang="vi-VN" sz="2000" b="1" i="1" dirty="0" smtClean="0"/>
              <a:t>Međunarodni</a:t>
            </a:r>
            <a:r>
              <a:rPr lang="hr-HR" sz="2000" b="1" i="1" dirty="0" smtClean="0"/>
              <a:t>m</a:t>
            </a:r>
            <a:r>
              <a:rPr lang="vi-VN" sz="2000" b="1" i="1" dirty="0" smtClean="0"/>
              <a:t> danom zaštite močvara.</a:t>
            </a:r>
            <a:endParaRPr lang="hr-HR" sz="2000" b="1" i="1" dirty="0" smtClean="0"/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5072098" cy="1357322"/>
          </a:xfrm>
        </p:spPr>
        <p:txBody>
          <a:bodyPr>
            <a:noAutofit/>
          </a:bodyPr>
          <a:lstStyle/>
          <a:p>
            <a:r>
              <a:rPr lang="hr-HR" sz="5400" b="0" dirty="0" smtClean="0">
                <a:solidFill>
                  <a:srgbClr val="FF0000"/>
                </a:solidFill>
                <a:latin typeface="Agency FB" pitchFamily="34" charset="0"/>
              </a:rPr>
              <a:t>Ramsarska konvencija</a:t>
            </a:r>
            <a:r>
              <a:rPr lang="hr-HR" sz="5400" b="0" dirty="0" smtClean="0"/>
              <a:t/>
            </a:r>
            <a:br>
              <a:rPr lang="hr-HR" sz="5400" b="0" dirty="0" smtClean="0"/>
            </a:br>
            <a:endParaRPr lang="hr-HR" sz="5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14282" y="3357562"/>
            <a:ext cx="8715436" cy="2357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Poboljšati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suradnju s lokalinim stanovništvom.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r-HR" baseline="0" dirty="0" smtClean="0"/>
              <a:t>Poboljšati</a:t>
            </a:r>
            <a:r>
              <a:rPr lang="hr-HR" dirty="0" smtClean="0"/>
              <a:t> suradnju s međunardodnim udrugama koje rade na zaštiti močvara.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Načiniti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popis Ramsarskih područja u svakoj državi i unjeti osnove hidrološke,biološke i ekološke posebnosti svakog pojedinog područja.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hr-HR" baseline="0" dirty="0" smtClean="0"/>
              <a:t>Popis</a:t>
            </a:r>
            <a:r>
              <a:rPr lang="hr-HR" dirty="0" smtClean="0"/>
              <a:t> Ramsarskih područja treba služiti promidžbi.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vremenom treba proširivati popis močvarnih područja i njihovu zaštitu.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2857496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Zaključci Ramsarske konvencije</a:t>
            </a:r>
            <a:endParaRPr lang="hr-HR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 Hrvatskoj su </a:t>
            </a:r>
            <a:r>
              <a:rPr lang="hr-HR" sz="2400" b="1" dirty="0" smtClean="0">
                <a:solidFill>
                  <a:srgbClr val="FF0000"/>
                </a:solidFill>
              </a:rPr>
              <a:t>3. veljače 1993. godine</a:t>
            </a:r>
            <a:r>
              <a:rPr lang="hr-HR" sz="2400" dirty="0" smtClean="0"/>
              <a:t> upisana </a:t>
            </a:r>
            <a:r>
              <a:rPr lang="hr-HR" sz="2400" b="1" dirty="0" smtClean="0"/>
              <a:t>4 ramsarska područja</a:t>
            </a:r>
            <a:r>
              <a:rPr lang="hr-HR" sz="2400" dirty="0" smtClean="0"/>
              <a:t>, a </a:t>
            </a:r>
            <a:r>
              <a:rPr lang="hr-HR" sz="2400" b="1" dirty="0" smtClean="0">
                <a:solidFill>
                  <a:srgbClr val="FF0000"/>
                </a:solidFill>
              </a:rPr>
              <a:t>2013.</a:t>
            </a:r>
            <a:r>
              <a:rPr lang="hr-HR" sz="2400" dirty="0" smtClean="0"/>
              <a:t> na popis je uvršteno i </a:t>
            </a:r>
            <a:r>
              <a:rPr lang="hr-HR" sz="2400" b="1" i="1" dirty="0" smtClean="0"/>
              <a:t>Vransko jezero</a:t>
            </a:r>
            <a:r>
              <a:rPr lang="hr-HR" sz="2400" dirty="0" smtClean="0"/>
              <a:t>. </a:t>
            </a:r>
          </a:p>
          <a:p>
            <a:endParaRPr lang="hr-HR" sz="2000" dirty="0" smtClean="0"/>
          </a:p>
          <a:p>
            <a:endParaRPr lang="hr-HR" sz="2000" b="1" i="1" dirty="0" smtClean="0"/>
          </a:p>
          <a:p>
            <a:r>
              <a:rPr lang="hr-HR" sz="2000" b="1" i="1" dirty="0" smtClean="0"/>
              <a:t>Kopački rit</a:t>
            </a:r>
            <a:r>
              <a:rPr lang="hr-HR" sz="2000" dirty="0" smtClean="0"/>
              <a:t> (17.000 ha)</a:t>
            </a:r>
          </a:p>
          <a:p>
            <a:r>
              <a:rPr lang="hr-HR" sz="2000" b="1" i="1" dirty="0" smtClean="0"/>
              <a:t>Lonjsko i Mokro polje </a:t>
            </a:r>
            <a:r>
              <a:rPr lang="hr-HR" sz="2000" dirty="0" smtClean="0"/>
              <a:t>(50.500 ha)</a:t>
            </a:r>
          </a:p>
          <a:p>
            <a:r>
              <a:rPr lang="hr-HR" sz="2000" b="1" i="1" dirty="0" smtClean="0"/>
              <a:t>Crna Mlaka</a:t>
            </a:r>
            <a:r>
              <a:rPr lang="hr-HR" sz="2000" dirty="0" smtClean="0"/>
              <a:t> (620 ha)</a:t>
            </a:r>
          </a:p>
          <a:p>
            <a:r>
              <a:rPr lang="hr-HR" sz="2000" i="1" dirty="0" smtClean="0"/>
              <a:t>donji tok rijeke</a:t>
            </a:r>
            <a:r>
              <a:rPr lang="hr-HR" sz="2000" b="1" i="1" dirty="0" smtClean="0"/>
              <a:t> Neretve</a:t>
            </a:r>
            <a:r>
              <a:rPr lang="hr-HR" sz="2000" dirty="0" smtClean="0"/>
              <a:t> (11.500 ha)</a:t>
            </a:r>
          </a:p>
          <a:p>
            <a:r>
              <a:rPr lang="hr-HR" sz="2000" b="1" i="1" dirty="0" smtClean="0"/>
              <a:t>Vransko jezero </a:t>
            </a:r>
            <a:r>
              <a:rPr lang="hr-HR" sz="2000" dirty="0" smtClean="0"/>
              <a:t>(3.002 ha)</a:t>
            </a:r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hr-HR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Ramsarska područja u Hrvatskoj</a:t>
            </a:r>
            <a:r>
              <a:rPr lang="hr-HR" b="0" dirty="0" smtClean="0"/>
              <a:t/>
            </a:r>
            <a:br>
              <a:rPr lang="hr-HR" b="0" dirty="0" smtClean="0"/>
            </a:b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00109"/>
            <a:ext cx="8929718" cy="2643206"/>
          </a:xfrm>
        </p:spPr>
        <p:txBody>
          <a:bodyPr>
            <a:normAutofit lnSpcReduction="10000"/>
          </a:bodyPr>
          <a:lstStyle/>
          <a:p>
            <a:r>
              <a:rPr lang="vi-VN" sz="2400" b="1" dirty="0" smtClean="0"/>
              <a:t>Park prirode Kopački rit</a:t>
            </a:r>
            <a:r>
              <a:rPr lang="vi-VN" sz="2400" dirty="0" smtClean="0"/>
              <a:t> je poplavno područje u Baranji, na sjeveroistoku Hrvatske, između rijeka Dunav na istoku i Drave na jugu. Utemeljen je </a:t>
            </a:r>
            <a:r>
              <a:rPr lang="vi-VN" sz="2400" dirty="0" smtClean="0">
                <a:solidFill>
                  <a:srgbClr val="FF0000"/>
                </a:solidFill>
              </a:rPr>
              <a:t>1976. godine</a:t>
            </a:r>
            <a:r>
              <a:rPr lang="vi-VN" sz="2400" dirty="0" smtClean="0"/>
              <a:t>. </a:t>
            </a:r>
            <a:r>
              <a:rPr lang="hr-HR" sz="2400" dirty="0" smtClean="0"/>
              <a:t>Ukupna veličina p</a:t>
            </a:r>
            <a:r>
              <a:rPr lang="vi-VN" sz="2400" dirty="0" smtClean="0"/>
              <a:t>ark</a:t>
            </a:r>
            <a:r>
              <a:rPr lang="hr-HR" sz="2400" dirty="0" smtClean="0"/>
              <a:t>a</a:t>
            </a:r>
            <a:r>
              <a:rPr lang="vi-VN" sz="2400" dirty="0" smtClean="0"/>
              <a:t> prirode je </a:t>
            </a:r>
            <a:r>
              <a:rPr lang="vi-VN" sz="2400" b="1" dirty="0" smtClean="0">
                <a:solidFill>
                  <a:srgbClr val="FF0000"/>
                </a:solidFill>
              </a:rPr>
              <a:t>177 km</a:t>
            </a:r>
            <a:r>
              <a:rPr lang="vi-VN" sz="2400" b="1" baseline="30000" dirty="0" smtClean="0">
                <a:solidFill>
                  <a:srgbClr val="FF0000"/>
                </a:solidFill>
              </a:rPr>
              <a:t>2</a:t>
            </a:r>
            <a:r>
              <a:rPr lang="vi-VN" sz="2400" dirty="0" smtClean="0"/>
              <a:t>, od čega Specijalni zoološki rezervat obuhvaća </a:t>
            </a:r>
            <a:r>
              <a:rPr lang="vi-VN" sz="2400" b="1" dirty="0" smtClean="0">
                <a:solidFill>
                  <a:srgbClr val="FF0000"/>
                </a:solidFill>
              </a:rPr>
              <a:t>80 km</a:t>
            </a:r>
            <a:r>
              <a:rPr lang="vi-VN" sz="2400" b="1" baseline="30000" dirty="0" smtClean="0">
                <a:solidFill>
                  <a:srgbClr val="FF0000"/>
                </a:solidFill>
              </a:rPr>
              <a:t>2</a:t>
            </a:r>
            <a:r>
              <a:rPr lang="vi-VN" sz="2400" dirty="0" smtClean="0"/>
              <a:t>. Administrativno se nalazi u općini </a:t>
            </a:r>
            <a:r>
              <a:rPr lang="vi-VN" sz="2400" b="1" i="1" dirty="0" smtClean="0">
                <a:solidFill>
                  <a:srgbClr val="FF0000"/>
                </a:solidFill>
              </a:rPr>
              <a:t>Bilje</a:t>
            </a:r>
            <a:r>
              <a:rPr lang="vi-VN" sz="2400" dirty="0" smtClean="0"/>
              <a:t>, </a:t>
            </a:r>
            <a:r>
              <a:rPr lang="vi-VN" sz="2400" b="1" dirty="0" smtClean="0"/>
              <a:t>Osječko-baranjsk</a:t>
            </a:r>
            <a:r>
              <a:rPr lang="hr-HR" sz="2400" b="1" dirty="0" smtClean="0"/>
              <a:t>e</a:t>
            </a:r>
            <a:r>
              <a:rPr lang="vi-VN" sz="2400" b="1" dirty="0" smtClean="0"/>
              <a:t> županij</a:t>
            </a:r>
            <a:r>
              <a:rPr lang="hr-HR" sz="2400" b="1" dirty="0" smtClean="0"/>
              <a:t>e</a:t>
            </a:r>
            <a:r>
              <a:rPr lang="vi-VN" sz="2400" dirty="0" smtClean="0"/>
              <a:t>. 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3114668" cy="868346"/>
          </a:xfrm>
        </p:spPr>
        <p:txBody>
          <a:bodyPr/>
          <a:lstStyle/>
          <a:p>
            <a:r>
              <a:rPr lang="hr-HR" b="0" i="1" dirty="0" smtClean="0">
                <a:solidFill>
                  <a:srgbClr val="FF0000"/>
                </a:solidFill>
                <a:effectLst/>
              </a:rPr>
              <a:t>Kopački rit</a:t>
            </a:r>
            <a:endParaRPr lang="hr-HR" b="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1280px-Kopacki_ri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86190"/>
            <a:ext cx="4429156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Park prirode Kopački rit</a:t>
            </a:r>
            <a:endParaRPr lang="hr-HR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6ty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86190"/>
            <a:ext cx="4286280" cy="29289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4844" y="342900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Biljni i životinjski svijet parka prirode</a:t>
            </a:r>
            <a:endParaRPr lang="hr-H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2000264"/>
          </a:xfrm>
        </p:spPr>
        <p:txBody>
          <a:bodyPr>
            <a:noAutofit/>
          </a:bodyPr>
          <a:lstStyle/>
          <a:p>
            <a:r>
              <a:rPr lang="hr-HR" sz="1800" b="1" dirty="0" smtClean="0">
                <a:latin typeface="Arial"/>
              </a:rPr>
              <a:t>Jelas polje </a:t>
            </a:r>
            <a:r>
              <a:rPr lang="hr-HR" sz="1800" dirty="0" smtClean="0">
                <a:latin typeface="Arial"/>
              </a:rPr>
              <a:t>zaštićeno je </a:t>
            </a:r>
            <a:r>
              <a:rPr lang="hr-HR" sz="1800" dirty="0" smtClean="0">
                <a:solidFill>
                  <a:srgbClr val="FF0000"/>
                </a:solidFill>
                <a:latin typeface="Arial"/>
              </a:rPr>
              <a:t>1995. godine. </a:t>
            </a:r>
          </a:p>
          <a:p>
            <a:r>
              <a:rPr lang="hr-HR" sz="1800" dirty="0" smtClean="0">
                <a:latin typeface="Arial"/>
              </a:rPr>
              <a:t>Površina iznosi </a:t>
            </a:r>
            <a:r>
              <a:rPr lang="hr-HR" sz="1800" dirty="0" smtClean="0">
                <a:solidFill>
                  <a:srgbClr val="FF0000"/>
                </a:solidFill>
                <a:latin typeface="Arial"/>
              </a:rPr>
              <a:t>20.800 ha</a:t>
            </a:r>
            <a:r>
              <a:rPr lang="hr-HR" sz="1800" dirty="0" smtClean="0">
                <a:latin typeface="Arial"/>
              </a:rPr>
              <a:t>,a proteže se na teritoriju grada </a:t>
            </a:r>
            <a:r>
              <a:rPr lang="hr-HR" sz="1800" i="1" dirty="0" smtClean="0">
                <a:latin typeface="Arial"/>
              </a:rPr>
              <a:t>Slavonskog Broda </a:t>
            </a:r>
            <a:r>
              <a:rPr lang="hr-HR" sz="1800" dirty="0" smtClean="0">
                <a:latin typeface="Arial"/>
              </a:rPr>
              <a:t>i općina </a:t>
            </a:r>
            <a:r>
              <a:rPr lang="hr-HR" sz="1800" i="1" dirty="0" smtClean="0">
                <a:latin typeface="Arial"/>
              </a:rPr>
              <a:t>Oriovac</a:t>
            </a:r>
            <a:r>
              <a:rPr lang="hr-HR" sz="1800" dirty="0" smtClean="0">
                <a:latin typeface="Arial"/>
              </a:rPr>
              <a:t>, </a:t>
            </a:r>
            <a:r>
              <a:rPr lang="hr-HR" sz="1800" i="1" dirty="0" smtClean="0">
                <a:latin typeface="Arial"/>
              </a:rPr>
              <a:t>Bebrina</a:t>
            </a:r>
            <a:r>
              <a:rPr lang="hr-HR" sz="1800" dirty="0" smtClean="0">
                <a:latin typeface="Arial"/>
              </a:rPr>
              <a:t>, </a:t>
            </a:r>
            <a:r>
              <a:rPr lang="hr-HR" sz="1800" i="1" dirty="0" smtClean="0">
                <a:latin typeface="Arial"/>
              </a:rPr>
              <a:t>Sibinj</a:t>
            </a:r>
            <a:r>
              <a:rPr lang="hr-HR" sz="1800" dirty="0" smtClean="0">
                <a:latin typeface="Arial"/>
              </a:rPr>
              <a:t> i </a:t>
            </a:r>
            <a:r>
              <a:rPr lang="hr-HR" sz="1800" i="1" dirty="0" smtClean="0">
                <a:latin typeface="Arial"/>
              </a:rPr>
              <a:t>Brodski Stupnik</a:t>
            </a:r>
            <a:r>
              <a:rPr lang="hr-HR" sz="1800" dirty="0" smtClean="0">
                <a:latin typeface="Arial"/>
              </a:rPr>
              <a:t>. </a:t>
            </a:r>
          </a:p>
          <a:p>
            <a:r>
              <a:rPr lang="hr-HR" sz="1800" dirty="0" smtClean="0">
                <a:latin typeface="Arial"/>
              </a:rPr>
              <a:t>Sjeverna granica zaštićenog područja ide autocestom Zagreb - Lipovac, a južna rijekom Savom od ušća Orljave do ušća Mrsunje te prati njihov tok prema sjeveru.</a:t>
            </a:r>
            <a:endParaRPr lang="hr-HR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71834" cy="857256"/>
          </a:xfrm>
        </p:spPr>
        <p:txBody>
          <a:bodyPr/>
          <a:lstStyle/>
          <a:p>
            <a:r>
              <a:rPr lang="hr-HR" b="0" i="1" dirty="0" smtClean="0">
                <a:solidFill>
                  <a:srgbClr val="FF0000"/>
                </a:solidFill>
                <a:effectLst/>
              </a:rPr>
              <a:t>Jelas polje</a:t>
            </a:r>
            <a:endParaRPr lang="hr-HR" b="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jela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876"/>
            <a:ext cx="4286280" cy="307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Jelas polje iz zraka</a:t>
            </a:r>
            <a:endParaRPr lang="hr-HR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table__Page_02_Image_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876"/>
            <a:ext cx="4214842" cy="307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30718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Konji na Jelas polju</a:t>
            </a:r>
            <a:endParaRPr lang="hr-H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714356"/>
            <a:ext cx="8786842" cy="2214579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 smtClean="0"/>
              <a:t> </a:t>
            </a:r>
            <a:r>
              <a:rPr lang="hr-HR" sz="2000" b="1" dirty="0" smtClean="0"/>
              <a:t>Crnac polje </a:t>
            </a:r>
            <a:r>
              <a:rPr lang="hr-HR" sz="2000" dirty="0" smtClean="0"/>
              <a:t>leži u jugozapadnome području gorskoga masiva </a:t>
            </a:r>
            <a:r>
              <a:rPr lang="hr-HR" sz="2000" b="1" i="1" dirty="0" smtClean="0"/>
              <a:t>Kapele</a:t>
            </a:r>
            <a:r>
              <a:rPr lang="hr-HR" sz="2000" dirty="0" smtClean="0"/>
              <a:t>, sjeverozapadno od </a:t>
            </a:r>
            <a:r>
              <a:rPr lang="hr-HR" sz="2000" b="1" i="1" dirty="0" smtClean="0"/>
              <a:t>Stajničkoga polja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 Poljem teče </a:t>
            </a:r>
            <a:r>
              <a:rPr lang="hr-HR" sz="2000" b="1" i="1" dirty="0" smtClean="0"/>
              <a:t>potok Pećina</a:t>
            </a:r>
            <a:r>
              <a:rPr lang="hr-HR" sz="2000" dirty="0" smtClean="0"/>
              <a:t>, koji izvire na jugoistočnom rubu polja. Sjeverozapadni dio polja je niži-</a:t>
            </a:r>
            <a:r>
              <a:rPr lang="hr-HR" sz="2000" b="1" dirty="0" smtClean="0">
                <a:solidFill>
                  <a:srgbClr val="FF0000"/>
                </a:solidFill>
              </a:rPr>
              <a:t>452 m</a:t>
            </a:r>
            <a:r>
              <a:rPr lang="hr-HR" sz="2000" dirty="0" smtClean="0"/>
              <a:t>,a ondje su ponori u kojima Pećina ponire. Kada se zbog nanošenja naplavnoga materijala ponori začepe, nastaju poplave (jezero). </a:t>
            </a:r>
          </a:p>
          <a:p>
            <a:r>
              <a:rPr lang="hr-HR" sz="2000" dirty="0" smtClean="0"/>
              <a:t>Površina Crnac polja iznosi </a:t>
            </a:r>
            <a:r>
              <a:rPr lang="hr-HR" sz="2000" dirty="0" smtClean="0">
                <a:solidFill>
                  <a:srgbClr val="FF0000"/>
                </a:solidFill>
              </a:rPr>
              <a:t>2,4 km²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3543296" cy="1214446"/>
          </a:xfrm>
        </p:spPr>
        <p:txBody>
          <a:bodyPr>
            <a:noAutofit/>
          </a:bodyPr>
          <a:lstStyle/>
          <a:p>
            <a:pPr lvl="0"/>
            <a:r>
              <a:rPr lang="hr-HR" b="0" i="1" dirty="0" smtClean="0">
                <a:solidFill>
                  <a:srgbClr val="FF0000"/>
                </a:solidFill>
                <a:effectLst/>
              </a:rPr>
              <a:t>Crnac polje</a:t>
            </a:r>
            <a:r>
              <a:rPr lang="hr-HR" b="0" dirty="0" smtClean="0">
                <a:solidFill>
                  <a:schemeClr val="tx1"/>
                </a:solidFill>
                <a:effectLst/>
              </a:rPr>
              <a:t/>
            </a:r>
            <a:br>
              <a:rPr lang="hr-HR" b="0" dirty="0" smtClean="0">
                <a:solidFill>
                  <a:schemeClr val="tx1"/>
                </a:solidFill>
                <a:effectLst/>
              </a:rPr>
            </a:br>
            <a:endParaRPr lang="hr-HR" dirty="0"/>
          </a:p>
        </p:txBody>
      </p:sp>
      <p:pic>
        <p:nvPicPr>
          <p:cNvPr id="4" name="Picture 3" descr="35495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4286280" cy="3214710"/>
          </a:xfrm>
          <a:prstGeom prst="rect">
            <a:avLst/>
          </a:prstGeom>
        </p:spPr>
      </p:pic>
      <p:pic>
        <p:nvPicPr>
          <p:cNvPr id="5" name="Picture 4" descr="082KodSavskogBo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4381499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Crnac polje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30003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Savski bok</a:t>
            </a:r>
            <a:endParaRPr lang="hr-H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000108"/>
            <a:ext cx="8858280" cy="214314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Park prirode Lonjsko polje </a:t>
            </a:r>
            <a:r>
              <a:rPr lang="hr-HR" sz="2000" dirty="0" smtClean="0"/>
              <a:t>ima površinu od </a:t>
            </a:r>
            <a:r>
              <a:rPr lang="hr-HR" sz="2000" dirty="0" smtClean="0">
                <a:solidFill>
                  <a:srgbClr val="FF0000"/>
                </a:solidFill>
              </a:rPr>
              <a:t>50.650 ha</a:t>
            </a:r>
            <a:r>
              <a:rPr lang="hr-HR" sz="2000" dirty="0" smtClean="0"/>
              <a:t>, najveće je zaštićeno močvarno područje u Republici Hrvatskoj,a i u cijelom dunavskom porječju.</a:t>
            </a:r>
          </a:p>
          <a:p>
            <a:r>
              <a:rPr lang="hr-HR" sz="2000" dirty="0" smtClean="0"/>
              <a:t>Nalazi se </a:t>
            </a:r>
            <a:r>
              <a:rPr lang="vi-VN" sz="2000" dirty="0" smtClean="0"/>
              <a:t>između </a:t>
            </a:r>
            <a:r>
              <a:rPr lang="vi-VN" sz="2000" b="1" i="1" dirty="0" smtClean="0"/>
              <a:t>Siska</a:t>
            </a:r>
            <a:r>
              <a:rPr lang="vi-VN" sz="2000" dirty="0" smtClean="0"/>
              <a:t> i </a:t>
            </a:r>
            <a:r>
              <a:rPr lang="vi-VN" sz="2000" b="1" i="1" dirty="0" smtClean="0"/>
              <a:t>Stare Gradiške</a:t>
            </a:r>
            <a:r>
              <a:rPr lang="hr-HR" sz="2000" dirty="0" smtClean="0"/>
              <a:t>.</a:t>
            </a:r>
          </a:p>
          <a:p>
            <a:r>
              <a:rPr lang="vi-VN" sz="2000" dirty="0" smtClean="0"/>
              <a:t>Čine ga tri polja: </a:t>
            </a:r>
            <a:r>
              <a:rPr lang="vi-VN" sz="2000" i="1" dirty="0" smtClean="0">
                <a:solidFill>
                  <a:srgbClr val="FF0000"/>
                </a:solidFill>
              </a:rPr>
              <a:t>Lonjsko</a:t>
            </a:r>
            <a:r>
              <a:rPr lang="vi-VN" sz="2000" i="1" dirty="0" smtClean="0"/>
              <a:t>, </a:t>
            </a:r>
            <a:r>
              <a:rPr lang="vi-VN" sz="2000" i="1" dirty="0" smtClean="0">
                <a:solidFill>
                  <a:srgbClr val="FF0000"/>
                </a:solidFill>
              </a:rPr>
              <a:t>Mokro</a:t>
            </a:r>
            <a:r>
              <a:rPr lang="hr-HR" sz="2000" i="1" dirty="0" smtClean="0"/>
              <a:t> </a:t>
            </a:r>
            <a:r>
              <a:rPr lang="vi-VN" sz="2000" dirty="0" smtClean="0"/>
              <a:t>i</a:t>
            </a:r>
            <a:r>
              <a:rPr lang="vi-VN" sz="2000" i="1" dirty="0" smtClean="0"/>
              <a:t> </a:t>
            </a:r>
            <a:r>
              <a:rPr lang="vi-VN" sz="2000" i="1" dirty="0" smtClean="0">
                <a:solidFill>
                  <a:srgbClr val="FF0000"/>
                </a:solidFill>
              </a:rPr>
              <a:t>Poganovo</a:t>
            </a:r>
            <a:r>
              <a:rPr lang="vi-VN" sz="2000" dirty="0" smtClean="0"/>
              <a:t>.</a:t>
            </a:r>
            <a:endParaRPr lang="hr-HR" sz="2000" dirty="0" smtClean="0"/>
          </a:p>
          <a:p>
            <a:r>
              <a:rPr lang="vi-VN" sz="2000" dirty="0" smtClean="0"/>
              <a:t>Ubraja se među najugroženije močvarne dijelove u svijetu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0"/>
            <a:ext cx="3829048" cy="928670"/>
          </a:xfrm>
        </p:spPr>
        <p:txBody>
          <a:bodyPr/>
          <a:lstStyle/>
          <a:p>
            <a:r>
              <a:rPr lang="hr-HR" b="0" i="1" dirty="0" smtClean="0">
                <a:solidFill>
                  <a:srgbClr val="FF0000"/>
                </a:solidFill>
                <a:effectLst/>
              </a:rPr>
              <a:t>Lonjsko polje</a:t>
            </a:r>
            <a:endParaRPr lang="hr-HR" b="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1280px-Lonjsko_Pol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86190"/>
            <a:ext cx="4357718" cy="2928958"/>
          </a:xfrm>
          <a:prstGeom prst="rect">
            <a:avLst/>
          </a:prstGeom>
        </p:spPr>
      </p:pic>
      <p:pic>
        <p:nvPicPr>
          <p:cNvPr id="5" name="Picture 4" descr="Zone_alluvial_lonjsko_pol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6190"/>
            <a:ext cx="4357954" cy="2908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33575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Lonjsko polje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35756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Poplava Lonjskog polja</a:t>
            </a:r>
            <a:endParaRPr lang="hr-H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71547"/>
            <a:ext cx="8229600" cy="2071702"/>
          </a:xfrm>
        </p:spPr>
        <p:txBody>
          <a:bodyPr>
            <a:normAutofit/>
          </a:bodyPr>
          <a:lstStyle/>
          <a:p>
            <a:r>
              <a:rPr lang="vi-VN" sz="2400" dirty="0" smtClean="0"/>
              <a:t>Crna mlaka poznata je močvara koja je smještena između </a:t>
            </a:r>
            <a:r>
              <a:rPr lang="vi-VN" sz="2400" b="1" i="1" dirty="0" smtClean="0"/>
              <a:t>Zagreba</a:t>
            </a:r>
            <a:r>
              <a:rPr lang="hr-HR" sz="2400" b="1" i="1" dirty="0" smtClean="0"/>
              <a:t> </a:t>
            </a:r>
            <a:r>
              <a:rPr lang="vi-VN" sz="2400" dirty="0" smtClean="0"/>
              <a:t> i </a:t>
            </a:r>
            <a:r>
              <a:rPr lang="vi-VN" sz="2400" b="1" i="1" dirty="0" smtClean="0"/>
              <a:t>Karlovca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Površina Crne mlake iznosi </a:t>
            </a:r>
            <a:r>
              <a:rPr lang="hr-HR" sz="2400" dirty="0" smtClean="0">
                <a:solidFill>
                  <a:srgbClr val="FF0000"/>
                </a:solidFill>
              </a:rPr>
              <a:t>620 ha.</a:t>
            </a:r>
          </a:p>
          <a:p>
            <a:r>
              <a:rPr lang="hr-HR" sz="2400" dirty="0" smtClean="0"/>
              <a:t>Ptičji svijet Crne Mlake vrlo je raznolik,a do sada je na širem području zabilježeno </a:t>
            </a:r>
            <a:r>
              <a:rPr lang="hr-HR" sz="2400" b="1" dirty="0" smtClean="0"/>
              <a:t>235 vrsta ptica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3400420" cy="939784"/>
          </a:xfrm>
        </p:spPr>
        <p:txBody>
          <a:bodyPr/>
          <a:lstStyle/>
          <a:p>
            <a:r>
              <a:rPr lang="hr-HR" b="0" i="1" dirty="0" smtClean="0">
                <a:solidFill>
                  <a:srgbClr val="FF0000"/>
                </a:solidFill>
                <a:effectLst/>
              </a:rPr>
              <a:t>Crna mlaka</a:t>
            </a:r>
            <a:endParaRPr lang="hr-HR" b="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crna mlaka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857628"/>
            <a:ext cx="3714776" cy="2857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342900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Crna mlaka</a:t>
            </a:r>
            <a:endParaRPr lang="hr-HR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s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857628"/>
            <a:ext cx="2428892" cy="285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314" y="342900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Sova</a:t>
            </a:r>
            <a:endParaRPr lang="hr-HR" b="1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djetl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857628"/>
            <a:ext cx="2571768" cy="2857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768" y="34290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Djetlić</a:t>
            </a:r>
            <a:endParaRPr lang="hr-H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526</TotalTime>
  <Words>413</Words>
  <Application>Microsoft Office PowerPoint</Application>
  <PresentationFormat>On-screen Show (4:3)</PresentationFormat>
  <Paragraphs>153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Močvare-Jame-Špilje-Ponori</vt:lpstr>
      <vt:lpstr>Močvare</vt:lpstr>
      <vt:lpstr>Ramsarska konvencija </vt:lpstr>
      <vt:lpstr>Ramsarska područja u Hrvatskoj </vt:lpstr>
      <vt:lpstr>Kopački rit</vt:lpstr>
      <vt:lpstr>Jelas polje</vt:lpstr>
      <vt:lpstr>Crnac polje </vt:lpstr>
      <vt:lpstr>Lonjsko polje</vt:lpstr>
      <vt:lpstr>Crna mlaka</vt:lpstr>
      <vt:lpstr>Vransko jezero</vt:lpstr>
      <vt:lpstr>Delta Neretve</vt:lpstr>
      <vt:lpstr>Jame</vt:lpstr>
      <vt:lpstr>Lukina jama</vt:lpstr>
      <vt:lpstr>Amfora</vt:lpstr>
      <vt:lpstr>Slovačka jama</vt:lpstr>
      <vt:lpstr>Labuška jama </vt:lpstr>
      <vt:lpstr>Špilje</vt:lpstr>
      <vt:lpstr>Cerovačke pećine </vt:lpstr>
      <vt:lpstr>Veternica</vt:lpstr>
      <vt:lpstr>Lokvarka</vt:lpstr>
      <vt:lpstr>Titova špilja</vt:lpstr>
      <vt:lpstr>Vrelo</vt:lpstr>
      <vt:lpstr>Ponori</vt:lpstr>
      <vt:lpstr>Đulin ponor</vt:lpstr>
      <vt:lpstr>Izradio: Manuel                       Mihaljević                                      8.A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Močvare-Jame-Spilje-Ponori</dc:title>
  <dc:creator>ManuelM</dc:creator>
  <cp:lastModifiedBy>ManuelM</cp:lastModifiedBy>
  <cp:revision>60</cp:revision>
  <dcterms:created xsi:type="dcterms:W3CDTF">2016-05-23T01:36:18Z</dcterms:created>
  <dcterms:modified xsi:type="dcterms:W3CDTF">2016-06-09T02:49:47Z</dcterms:modified>
</cp:coreProperties>
</file>