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9DA07-6957-4FB7-B007-B28987DC5A52}" type="datetimeFigureOut">
              <a:rPr lang="sr-Latn-CS" smtClean="0"/>
              <a:pPr/>
              <a:t>18.5.2016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2C48-73D0-4C2A-8647-559405B48A8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Kokos" TargetMode="External"/><Relationship Id="rId2" Type="http://schemas.openxmlformats.org/officeDocument/2006/relationships/hyperlink" Target="https://hr.wikipedia.org/wiki/Palm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r.wikipedia.org/wiki/Soja" TargetMode="External"/><Relationship Id="rId4" Type="http://schemas.openxmlformats.org/officeDocument/2006/relationships/hyperlink" Target="https://hr.wikipedia.org/wiki/Kikirik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dravakrava.24sata.hr/kvi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428759"/>
          </a:xfrm>
        </p:spPr>
        <p:txBody>
          <a:bodyPr/>
          <a:lstStyle/>
          <a:p>
            <a:r>
              <a:rPr lang="hr-HR" dirty="0" smtClean="0">
                <a:solidFill>
                  <a:schemeClr val="accent3">
                    <a:lumMod val="75000"/>
                  </a:schemeClr>
                </a:solidFill>
              </a:rPr>
              <a:t>PALMINO ULJE</a:t>
            </a:r>
            <a:endParaRPr lang="hr-H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781436"/>
          </a:xfrm>
        </p:spPr>
        <p:txBody>
          <a:bodyPr/>
          <a:lstStyle/>
          <a:p>
            <a:r>
              <a:rPr lang="hr-HR" dirty="0" smtClean="0">
                <a:sym typeface="Wingdings" pitchFamily="2" charset="2"/>
              </a:rPr>
              <a:t>     </a:t>
            </a:r>
            <a:endParaRPr lang="hr-HR" dirty="0"/>
          </a:p>
        </p:txBody>
      </p:sp>
      <p:pic>
        <p:nvPicPr>
          <p:cNvPr id="4" name="Slika 3" descr="PAL UL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2505074"/>
            <a:ext cx="3857652" cy="285275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r-HR" dirty="0" smtClean="0"/>
              <a:t>PALMINO ULJE U PREHRANI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Stabla 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  <a:hlinkClick r:id="rId2" tooltip="Palma"/>
              </a:rPr>
              <a:t>palmi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na plantažama daju više masti na jedinicu površine nego bilo koji drugi agrikulturni urod. Prosječan prinos po jutru je 1135kg, dok 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  <a:hlinkClick r:id="rId3" tooltip="Kokos"/>
              </a:rPr>
              <a:t>kokosov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orah daje 330kg, 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  <a:hlinkClick r:id="rId4" tooltip="Kikiriki"/>
              </a:rPr>
              <a:t>kikiriki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  <a:r>
              <a:rPr lang="hr-H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160kg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 Palmino ulje očišćeno oksidacijom se koristi pretežno za hranu, mada i služi za proizvodnju jako mirišljavih sapuna i svijeća.</a:t>
            </a:r>
            <a:r>
              <a:rPr lang="hr-H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 prodaji dolazi najčešće u metalnim posudama od 3 </a:t>
            </a:r>
            <a:r>
              <a:rPr lang="hr-HR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litre.</a:t>
            </a:r>
            <a:r>
              <a:rPr lang="hr-HR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hlinkClick r:id="rId5" tooltip="Soja"/>
              </a:rPr>
              <a:t>soja</a:t>
            </a:r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85kg.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LOŠA STRANA PALMINOG ULJA-</a:t>
            </a:r>
            <a:r>
              <a:rPr lang="hr-HR" dirty="0" err="1" smtClean="0">
                <a:solidFill>
                  <a:srgbClr val="FF0000"/>
                </a:solidFill>
              </a:rPr>
              <a:t>deforestizacija</a:t>
            </a:r>
            <a:r>
              <a:rPr lang="hr-HR" dirty="0" smtClean="0">
                <a:solidFill>
                  <a:srgbClr val="FF0000"/>
                </a:solidFill>
              </a:rPr>
              <a:t> šuma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Brojne studije ukazuju da je palmino ulje, unosi li se u većim količinama, </a:t>
            </a:r>
            <a:r>
              <a:rPr lang="hr-HR" dirty="0">
                <a:solidFill>
                  <a:srgbClr val="FF0000"/>
                </a:solidFill>
              </a:rPr>
              <a:t>loše za srce </a:t>
            </a:r>
            <a:r>
              <a:rPr lang="hr-HR" dirty="0"/>
              <a:t>gotovo kao i </a:t>
            </a:r>
            <a:r>
              <a:rPr lang="hr-HR" dirty="0" err="1" smtClean="0"/>
              <a:t>transmasti</a:t>
            </a:r>
            <a:r>
              <a:rPr lang="hr-HR" dirty="0" smtClean="0"/>
              <a:t> </a:t>
            </a:r>
            <a:r>
              <a:rPr lang="hr-HR" dirty="0"/>
              <a:t>skrivene u djelomično </a:t>
            </a:r>
            <a:r>
              <a:rPr lang="hr-HR" dirty="0" err="1" smtClean="0"/>
              <a:t>hidrogniranim</a:t>
            </a:r>
            <a:r>
              <a:rPr lang="hr-HR" dirty="0" smtClean="0"/>
              <a:t> </a:t>
            </a:r>
            <a:r>
              <a:rPr lang="hr-HR" dirty="0"/>
              <a:t>uljima, kao što su margarin i slične masti</a:t>
            </a:r>
            <a:r>
              <a:rPr lang="hr-HR" dirty="0" smtClean="0"/>
              <a:t>.</a:t>
            </a:r>
          </a:p>
          <a:p>
            <a:r>
              <a:rPr lang="vi-VN" i="1" dirty="0">
                <a:solidFill>
                  <a:srgbClr val="FFFF00"/>
                </a:solidFill>
              </a:rPr>
              <a:t>Osim štete koje nanosi ljudskom srcu, problem s palminim uljem je i što uzrokuje uništavanje prašume koja nestaje kako bi se napravilo mjesta za plantaže palmi. Uništavanje prašuma je dovelo do ugroženosti 140 životinjskih vrsta u Indoneziji i drugih 50 u Maleziji. Ove zemlje su dva najveća proizvođača palminog ulja na svijetu.</a:t>
            </a:r>
            <a:endParaRPr lang="hr-HR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92D050"/>
                </a:solidFill>
              </a:rPr>
              <a:t>Često se krše ljudska prava na </a:t>
            </a:r>
            <a:r>
              <a:rPr lang="hr-HR" sz="2800" dirty="0" err="1" smtClean="0">
                <a:solidFill>
                  <a:srgbClr val="92D050"/>
                </a:solidFill>
              </a:rPr>
              <a:t>pravedano</a:t>
            </a:r>
            <a:r>
              <a:rPr lang="hr-HR" sz="2800" dirty="0" smtClean="0">
                <a:solidFill>
                  <a:srgbClr val="92D050"/>
                </a:solidFill>
              </a:rPr>
              <a:t> vrednovanje njihovog rada (FAIR TRADE) . Ljudi i djeca se iskorištavaju, rade po cijele dane u neljudskim uvjetima za minimalnu plaću.</a:t>
            </a:r>
            <a:endParaRPr lang="hr-HR" sz="2800" dirty="0">
              <a:solidFill>
                <a:srgbClr val="92D050"/>
              </a:solidFill>
            </a:endParaRPr>
          </a:p>
        </p:txBody>
      </p:sp>
      <p:pic>
        <p:nvPicPr>
          <p:cNvPr id="4" name="Rezervirano mjesto sadržaja 3" descr="OD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4725144"/>
            <a:ext cx="2232248" cy="1658257"/>
          </a:xfrm>
        </p:spPr>
      </p:pic>
      <p:pic>
        <p:nvPicPr>
          <p:cNvPr id="5" name="Slika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140968"/>
            <a:ext cx="2090512" cy="1434553"/>
          </a:xfrm>
          <a:prstGeom prst="rect">
            <a:avLst/>
          </a:prstGeom>
        </p:spPr>
      </p:pic>
      <p:pic>
        <p:nvPicPr>
          <p:cNvPr id="6" name="Slika 5" descr="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4725144"/>
            <a:ext cx="2232248" cy="1658258"/>
          </a:xfrm>
          <a:prstGeom prst="rect">
            <a:avLst/>
          </a:prstGeom>
        </p:spPr>
      </p:pic>
      <p:pic>
        <p:nvPicPr>
          <p:cNvPr id="7" name="Slika 6" descr="A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4653136"/>
            <a:ext cx="2235098" cy="170425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3">
                    <a:lumMod val="75000"/>
                  </a:schemeClr>
                </a:solidFill>
              </a:rPr>
              <a:t>Palmino ulje-hranjivo ulje koje traje</a:t>
            </a:r>
            <a:endParaRPr lang="hr-H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hr-HR" dirty="0"/>
              <a:t>Što je palmino ulje crvenije boje sadrži više </a:t>
            </a:r>
            <a:r>
              <a:rPr lang="hr-HR" dirty="0" err="1"/>
              <a:t>karotenoida</a:t>
            </a:r>
            <a:endParaRPr lang="hr-HR" dirty="0"/>
          </a:p>
          <a:p>
            <a:pPr fontAlgn="base"/>
            <a:r>
              <a:rPr lang="hr-HR" b="1" dirty="0"/>
              <a:t>Palmino ulje</a:t>
            </a:r>
            <a:r>
              <a:rPr lang="hr-HR" dirty="0"/>
              <a:t> koristi tvom zdravlju iz više razloga - sadrži obilje</a:t>
            </a:r>
            <a:r>
              <a:rPr lang="hr-HR" b="1" dirty="0"/>
              <a:t> vitamina A i E, </a:t>
            </a:r>
            <a:r>
              <a:rPr lang="hr-HR" b="1" dirty="0" err="1"/>
              <a:t>antioksidanse</a:t>
            </a:r>
            <a:r>
              <a:rPr lang="hr-HR" dirty="0"/>
              <a:t>, </a:t>
            </a:r>
            <a:r>
              <a:rPr lang="hr-HR" dirty="0" err="1"/>
              <a:t>nutrijente</a:t>
            </a:r>
            <a:r>
              <a:rPr lang="hr-HR" dirty="0"/>
              <a:t> i dugog je trajanja. Ipak, palmino ulje se preporuča u ograničenim količinama jer sadrži </a:t>
            </a:r>
            <a:r>
              <a:rPr lang="hr-HR" b="1" dirty="0"/>
              <a:t>40 do 50 posto zasićenih masnih </a:t>
            </a:r>
            <a:r>
              <a:rPr lang="hr-HR" dirty="0"/>
              <a:t>kiselina, a možeš ga kombinirati i s drugim uljima poput maslinovog</a:t>
            </a:r>
          </a:p>
          <a:p>
            <a:endParaRPr lang="hr-H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rmAutofit fontScale="70000" lnSpcReduction="20000"/>
          </a:bodyPr>
          <a:lstStyle/>
          <a:p>
            <a:pPr fontAlgn="base"/>
            <a:r>
              <a:rPr lang="hr-HR" dirty="0">
                <a:solidFill>
                  <a:srgbClr val="FFFF00"/>
                </a:solidFill>
              </a:rPr>
              <a:t>Hranjivo ulje koje dugo traje</a:t>
            </a:r>
          </a:p>
          <a:p>
            <a:pPr fontAlgn="base"/>
            <a:r>
              <a:rPr lang="hr-HR" dirty="0"/>
              <a:t>U nekim tropskim krajevima u Africi, latinskoj Americi i Aziji u domaćinstvu se isključivo koristi </a:t>
            </a:r>
            <a:r>
              <a:rPr lang="hr-HR" b="1" dirty="0"/>
              <a:t>palmino ulje </a:t>
            </a:r>
            <a:r>
              <a:rPr lang="hr-HR" dirty="0"/>
              <a:t>jer jednostavno drugih izvora masnoća nema.</a:t>
            </a:r>
          </a:p>
          <a:p>
            <a:pPr fontAlgn="base"/>
            <a:r>
              <a:rPr lang="hr-HR" dirty="0">
                <a:solidFill>
                  <a:srgbClr val="FFFF00"/>
                </a:solidFill>
              </a:rPr>
              <a:t>Ne pretjeruj s palminim uljem u domaćinstvu</a:t>
            </a:r>
          </a:p>
          <a:p>
            <a:pPr fontAlgn="base"/>
            <a:r>
              <a:rPr lang="hr-HR" dirty="0"/>
              <a:t>Ako se palmino ulje kombinira s nekim drugim </a:t>
            </a:r>
            <a:r>
              <a:rPr lang="hr-HR" b="1" dirty="0"/>
              <a:t>jestivim uljima,</a:t>
            </a:r>
            <a:r>
              <a:rPr lang="hr-HR" dirty="0"/>
              <a:t> može se dobiti "hibrid" koji zadržava prednosti i prve i druge sastavnice. Bez obzira što ima nesumnjive prednosti, ne treba pretjerivati s palminim uljem u domaćinstvo upravo zbog pretežitog sadržaja </a:t>
            </a:r>
            <a:r>
              <a:rPr lang="hr-HR" b="1" dirty="0"/>
              <a:t>zasićenih masnih kiselina,</a:t>
            </a:r>
            <a:r>
              <a:rPr lang="hr-HR" dirty="0"/>
              <a:t> osobito </a:t>
            </a:r>
            <a:r>
              <a:rPr lang="hr-HR" dirty="0" err="1"/>
              <a:t>palmitinske</a:t>
            </a:r>
            <a:r>
              <a:rPr lang="hr-HR" dirty="0"/>
              <a:t> koje se dosta često povezuju s pojavom </a:t>
            </a:r>
            <a:r>
              <a:rPr lang="hr-HR" dirty="0">
                <a:hlinkClick r:id="rId2" tooltip="kardiovaskularnih bolesti"/>
              </a:rPr>
              <a:t>kardiovaskularnih bolesti.</a:t>
            </a:r>
            <a:r>
              <a:rPr lang="hr-HR" dirty="0"/>
              <a:t> Naime, zasićene masne kiseline u povećanim količinama povećavaju rizik od srčanog i moždanog udara.</a:t>
            </a:r>
          </a:p>
          <a:p>
            <a:endParaRPr lang="hr-HR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VAŽNO ZA KRAJ: ČITAJMO DEKLARACIJE!!!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bi zaštitili prašume i očuvali </a:t>
            </a:r>
            <a:r>
              <a:rPr lang="hr-HR" dirty="0" err="1" smtClean="0"/>
              <a:t>bioraznolikost</a:t>
            </a:r>
            <a:r>
              <a:rPr lang="hr-HR" dirty="0" smtClean="0"/>
              <a:t> NE KUPUJMO proizvode koji sadrže palmino ulje (prehrambeni proizvodi, kozmetika)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92D050"/>
                </a:solidFill>
              </a:rPr>
              <a:t>Cure iz 6b. </a:t>
            </a:r>
            <a:r>
              <a:rPr lang="hr-HR" dirty="0" smtClean="0">
                <a:solidFill>
                  <a:srgbClr val="92D050"/>
                </a:solidFill>
                <a:sym typeface="Wingdings" pitchFamily="2" charset="2"/>
              </a:rPr>
              <a:t>   </a:t>
            </a:r>
            <a:endParaRPr lang="hr-HR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IZRADILE: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Anamarija Ištvanić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Viktorija </a:t>
            </a:r>
            <a:r>
              <a:rPr lang="hr-HR" dirty="0" err="1" smtClean="0">
                <a:solidFill>
                  <a:srgbClr val="FF0000"/>
                </a:solidFill>
              </a:rPr>
              <a:t>Medač</a:t>
            </a:r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rgbClr val="FF0000"/>
                </a:solidFill>
              </a:rPr>
              <a:t>Barbara Blagaj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Lucija </a:t>
            </a:r>
            <a:r>
              <a:rPr lang="hr-HR" dirty="0" err="1" smtClean="0">
                <a:solidFill>
                  <a:srgbClr val="FF0000"/>
                </a:solidFill>
              </a:rPr>
              <a:t>Babok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224</Words>
  <Application>Microsoft Office PowerPoint</Application>
  <PresentationFormat>Prikaz na zaslonu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Office tema</vt:lpstr>
      <vt:lpstr>PALMINO ULJE</vt:lpstr>
      <vt:lpstr>PALMINO ULJE U PREHRANI</vt:lpstr>
      <vt:lpstr>LOŠA STRANA PALMINOG ULJA-deforestizacija šuma</vt:lpstr>
      <vt:lpstr>Često se krše ljudska prava na pravedano vrednovanje njihovog rada (FAIR TRADE) . Ljudi i djeca se iskorištavaju, rade po cijele dane u neljudskim uvjetima za minimalnu plaću.</vt:lpstr>
      <vt:lpstr>Palmino ulje-hranjivo ulje koje traje</vt:lpstr>
      <vt:lpstr></vt:lpstr>
      <vt:lpstr>VAŽNO ZA KRAJ: ČITAJMO DEKLARACIJE!!!</vt:lpstr>
      <vt:lpstr>Cure iz 6b.   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PALMINO ULJE</dc:title>
  <dc:creator>Blagaj</dc:creator>
  <cp:lastModifiedBy>Učenik6</cp:lastModifiedBy>
  <cp:revision>11</cp:revision>
  <dcterms:created xsi:type="dcterms:W3CDTF">2016-04-12T13:09:14Z</dcterms:created>
  <dcterms:modified xsi:type="dcterms:W3CDTF">2016-05-18T11:43:11Z</dcterms:modified>
</cp:coreProperties>
</file>