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Potrošnja mesa </c:v>
                </c:pt>
              </c:strCache>
            </c:strRef>
          </c:tx>
          <c:explosion val="25"/>
          <c:dLbls>
            <c:showVal val="1"/>
            <c:showCatName val="1"/>
            <c:showLeaderLines val="1"/>
          </c:dLbls>
          <c:cat>
            <c:strRef>
              <c:f>Sheet1!$A$2:$A$15</c:f>
              <c:strCache>
                <c:ptCount val="14"/>
                <c:pt idx="0">
                  <c:v>World </c:v>
                </c:pt>
                <c:pt idx="1">
                  <c:v>Europe</c:v>
                </c:pt>
                <c:pt idx="2">
                  <c:v>Bulgaria</c:v>
                </c:pt>
                <c:pt idx="3">
                  <c:v>Croatia </c:v>
                </c:pt>
                <c:pt idx="4">
                  <c:v>Czech Republic </c:v>
                </c:pt>
                <c:pt idx="5">
                  <c:v>Latvia</c:v>
                </c:pt>
                <c:pt idx="6">
                  <c:v>Malta</c:v>
                </c:pt>
                <c:pt idx="7">
                  <c:v>Poland </c:v>
                </c:pt>
                <c:pt idx="8">
                  <c:v>Romania </c:v>
                </c:pt>
                <c:pt idx="9">
                  <c:v>Slovakia </c:v>
                </c:pt>
                <c:pt idx="10">
                  <c:v>Slovenia </c:v>
                </c:pt>
                <c:pt idx="11">
                  <c:v>India </c:v>
                </c:pt>
                <c:pt idx="12">
                  <c:v>Ethiopia</c:v>
                </c:pt>
                <c:pt idx="13">
                  <c:v>U.S.A.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20</c:v>
                </c:pt>
                <c:pt idx="1">
                  <c:v>55</c:v>
                </c:pt>
                <c:pt idx="2">
                  <c:v>57</c:v>
                </c:pt>
                <c:pt idx="3">
                  <c:v>61</c:v>
                </c:pt>
                <c:pt idx="4">
                  <c:v>85</c:v>
                </c:pt>
                <c:pt idx="5">
                  <c:v>64</c:v>
                </c:pt>
                <c:pt idx="6">
                  <c:v>57</c:v>
                </c:pt>
                <c:pt idx="7">
                  <c:v>83</c:v>
                </c:pt>
                <c:pt idx="8">
                  <c:v>58</c:v>
                </c:pt>
                <c:pt idx="9">
                  <c:v>58</c:v>
                </c:pt>
                <c:pt idx="10">
                  <c:v>89</c:v>
                </c:pt>
                <c:pt idx="11">
                  <c:v>12</c:v>
                </c:pt>
                <c:pt idx="12">
                  <c:v>16</c:v>
                </c:pt>
                <c:pt idx="13">
                  <c:v>119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DECA1C-99F8-4B96-BC3F-FF965927ECB5}" type="datetimeFigureOut">
              <a:rPr lang="hr-HR" smtClean="0"/>
              <a:pPr/>
              <a:t>11.2.2016.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548748-28B5-4739-83E5-66FC6320F90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RAZOTKRIVANJE VEZE IZMEĐU</a:t>
            </a:r>
            <a:br>
              <a:rPr lang="hr-HR" b="1" dirty="0"/>
            </a:br>
            <a:r>
              <a:rPr lang="sv-SE" b="1" dirty="0"/>
              <a:t>PILEĆIH KRILACA I AMAZONSKE ŠUME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 se već </a:t>
            </a:r>
            <a:r>
              <a:rPr lang="hr-HR" b="1" dirty="0" smtClean="0"/>
              <a:t>jedna trećina </a:t>
            </a:r>
            <a:r>
              <a:rPr lang="hr-HR" dirty="0" smtClean="0"/>
              <a:t>svjetske obradive površine koristi za uzgoj stoke. Do </a:t>
            </a:r>
            <a:r>
              <a:rPr lang="hr-HR" b="1" dirty="0" smtClean="0"/>
              <a:t>2050. god</a:t>
            </a:r>
            <a:r>
              <a:rPr lang="hr-HR" dirty="0" smtClean="0"/>
              <a:t>. će za prehranu stoke biti potrebna </a:t>
            </a:r>
            <a:r>
              <a:rPr lang="hr-HR" b="1" dirty="0" smtClean="0"/>
              <a:t>polovica</a:t>
            </a:r>
            <a:r>
              <a:rPr lang="hr-HR" dirty="0" smtClean="0"/>
              <a:t> obradive zemlje</a:t>
            </a:r>
          </a:p>
          <a:p>
            <a:r>
              <a:rPr lang="hr-HR" dirty="0" smtClean="0"/>
              <a:t>je potrebno 20 milijuna hektara zemlje, što je površina Njemačke, da bi se prehranile životinje </a:t>
            </a:r>
            <a:r>
              <a:rPr lang="pl-PL" dirty="0" smtClean="0"/>
              <a:t>uzgajane samo na europskim farmama</a:t>
            </a:r>
          </a:p>
          <a:p>
            <a:r>
              <a:rPr lang="hr-HR" dirty="0" smtClean="0"/>
              <a:t>je za proizvodnju jednog hamburgera potrebno </a:t>
            </a:r>
            <a:r>
              <a:rPr lang="hr-HR" sz="3500" b="1" dirty="0" smtClean="0"/>
              <a:t>2400 </a:t>
            </a:r>
            <a:r>
              <a:rPr lang="hr-HR" dirty="0" smtClean="0"/>
              <a:t>litara </a:t>
            </a:r>
            <a:r>
              <a:rPr lang="hr-HR" dirty="0" smtClean="0"/>
              <a:t>vode  (ekološki otisak vode)</a:t>
            </a:r>
            <a:endParaRPr lang="hr-HR" dirty="0" smtClean="0"/>
          </a:p>
          <a:p>
            <a:r>
              <a:rPr lang="hr-HR" dirty="0" smtClean="0"/>
              <a:t>Program Ujedinjenih naroda za okoliš preporuča </a:t>
            </a:r>
            <a:r>
              <a:rPr lang="hr-HR" b="1" dirty="0" smtClean="0"/>
              <a:t>smanjenje konzumacije mesa </a:t>
            </a:r>
            <a:r>
              <a:rPr lang="hr-HR" dirty="0" smtClean="0"/>
              <a:t>u svijetu na 37 kg po osobi godišnje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Jeste li znali da... ?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Održivi razvoj</a:t>
            </a:r>
            <a:r>
              <a:rPr lang="hr-HR" dirty="0" smtClean="0"/>
              <a:t>: razvoj koji zadovoljava potrebe sadašnjice bez ugrožavanja sposobnosti budućih generacija da zadovolje svoje vlastite potrebe.</a:t>
            </a:r>
          </a:p>
          <a:p>
            <a:r>
              <a:rPr lang="hr-HR" b="1" dirty="0" smtClean="0"/>
              <a:t>Ugljični dioksid (CO2): </a:t>
            </a:r>
            <a:r>
              <a:rPr lang="hr-HR" dirty="0" smtClean="0"/>
              <a:t>bezbojni plin koji se stvara izgaranjem goriva, biljne tvari ili disanjem. U velikim količinama CO2 može doprinijeti promjeni klime.</a:t>
            </a:r>
          </a:p>
          <a:p>
            <a:r>
              <a:rPr lang="hr-HR" b="1" dirty="0" smtClean="0"/>
              <a:t>Klimatska promjena</a:t>
            </a:r>
            <a:r>
              <a:rPr lang="hr-HR" dirty="0" smtClean="0"/>
              <a:t>: dugoročna promjena klime, posebno zbog povećanja prosječne temperature Zemljine atmosfere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Kutak za definicije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Manja konzumacija mesa pomaže u borbi protiv klimatskih promjena</a:t>
            </a:r>
          </a:p>
          <a:p>
            <a:r>
              <a:rPr lang="hr-HR" dirty="0" smtClean="0"/>
              <a:t>Manja konzumacija mesa pomaže u očuvanju voda</a:t>
            </a:r>
          </a:p>
          <a:p>
            <a:r>
              <a:rPr lang="hr-HR" dirty="0" smtClean="0"/>
              <a:t>Konzumacija boljeg mesa (nastalog održivom proizvodnjom) pomaže sačuvati podzemne vode, kvalitetu tla i životinjske pasmine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Trend br. 1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hr-HR" dirty="0" smtClean="0"/>
              <a:t>sve više ljudi na svijetu i da će nas do 2050. god. na Zemlji biti 9 milijardi s povećanom potrebom za proizvodnjom hrane</a:t>
            </a:r>
          </a:p>
          <a:p>
            <a:pPr marL="880110" lvl="1" indent="-514350">
              <a:buNone/>
            </a:pPr>
            <a:endParaRPr lang="hr-HR" dirty="0" smtClean="0"/>
          </a:p>
          <a:p>
            <a:pPr marL="624078" indent="-514350"/>
            <a:r>
              <a:rPr lang="hr-HR" sz="2600" dirty="0" smtClean="0"/>
              <a:t>Trend br. 2</a:t>
            </a:r>
          </a:p>
          <a:p>
            <a:pPr lvl="1">
              <a:buFont typeface="Wingdings" pitchFamily="2" charset="2"/>
              <a:buChar char="v"/>
            </a:pPr>
            <a:r>
              <a:rPr lang="hr-HR" dirty="0" smtClean="0"/>
              <a:t>sve veća zastupljenost mesa i mliječnih proizvoda (mlijeko, sir, jogurt itd.) u ljudskoj prehrani, a stočni uzgoj zahtijeva velike količine resursa</a:t>
            </a:r>
          </a:p>
          <a:p>
            <a:pPr marL="624078" indent="-514350"/>
            <a:endParaRPr lang="hr-HR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Globalno povećanje potrošnje mesa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Porast potrošnje </a:t>
            </a:r>
            <a:r>
              <a:rPr lang="hr-HR" sz="2600" dirty="0" smtClean="0"/>
              <a:t>je prisutan u zemljama poput Kine ali najveći potrošači mesa žive u Europi, Sjedinjenim Američkim Državama</a:t>
            </a:r>
          </a:p>
          <a:p>
            <a:r>
              <a:rPr lang="hr-HR" sz="2600" dirty="0" smtClean="0"/>
              <a:t>Uzgoj većeg broja životinja predstavlja </a:t>
            </a:r>
            <a:r>
              <a:rPr lang="hr-HR" dirty="0" smtClean="0"/>
              <a:t>rastući problem održivosti.</a:t>
            </a:r>
          </a:p>
          <a:p>
            <a:r>
              <a:rPr lang="hr-HR" dirty="0" smtClean="0"/>
              <a:t> </a:t>
            </a:r>
            <a:r>
              <a:rPr lang="hr-HR" sz="2600" dirty="0" smtClean="0"/>
              <a:t>Potrošnju mesa UN-ovi stručnjaci smatraju </a:t>
            </a:r>
            <a:r>
              <a:rPr lang="hr-HR" dirty="0" smtClean="0"/>
              <a:t>vodećim uzrokom klimatskih </a:t>
            </a:r>
            <a:r>
              <a:rPr lang="hr-HR" sz="2600" dirty="0" smtClean="0"/>
              <a:t>promjena i često je povezuju s pretjeranim iskorištavanjem prirodnih resursa ili njihovim onečišćenjem (vode, zemlje, ekosustava).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KLIMATSKE  PROMJENE  I  POTROŠNJA  MESA</a:t>
            </a:r>
            <a:endParaRPr lang="hr-HR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r>
              <a:rPr lang="hr-HR" dirty="0" smtClean="0"/>
              <a:t>Razlog tomu je </a:t>
            </a:r>
          </a:p>
          <a:p>
            <a:pPr lvl="1">
              <a:buFont typeface="Arial" pitchFamily="34" charset="0"/>
              <a:buChar char="•"/>
            </a:pPr>
            <a:r>
              <a:rPr lang="hr-HR" sz="2700" dirty="0" smtClean="0"/>
              <a:t>za uzgoj životinja potrebno puno zemlje</a:t>
            </a:r>
          </a:p>
          <a:p>
            <a:pPr lvl="1">
              <a:buFont typeface="Arial" pitchFamily="34" charset="0"/>
              <a:buChar char="•"/>
            </a:pPr>
            <a:r>
              <a:rPr lang="hr-HR" sz="2700" dirty="0" smtClean="0"/>
              <a:t>proširenje pašnjaka oslobađa velike količine ugljičnog dioksida</a:t>
            </a:r>
          </a:p>
          <a:p>
            <a:pPr lvl="1">
              <a:buFont typeface="Arial" pitchFamily="34" charset="0"/>
              <a:buChar char="•"/>
            </a:pPr>
            <a:r>
              <a:rPr lang="hr-HR" sz="2700" dirty="0" smtClean="0"/>
              <a:t>Stoka otpušta puno metana </a:t>
            </a:r>
            <a:r>
              <a:rPr lang="hr-HR" dirty="0" smtClean="0"/>
              <a:t>(plina koji zagrijava klimu dvadeset tri puta više od ugljičnog dioksida</a:t>
            </a:r>
            <a:r>
              <a:rPr lang="hr-HR" sz="2700" dirty="0" smtClean="0"/>
              <a:t>)</a:t>
            </a:r>
            <a:endParaRPr lang="hr-HR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pl-PL" sz="3500" dirty="0" smtClean="0"/>
              <a:t>Kako to da je za klimu meso postalo problematičnije od transporta?</a:t>
            </a:r>
            <a:endParaRPr lang="hr-HR" sz="35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dirty="0" smtClean="0"/>
              <a:t>Glavni uzroci krčenja Amazonske šume je SOJA</a:t>
            </a:r>
          </a:p>
          <a:p>
            <a:pPr>
              <a:buNone/>
            </a:pPr>
            <a:endParaRPr lang="hr-HR" sz="2400" dirty="0" smtClean="0"/>
          </a:p>
          <a:p>
            <a:r>
              <a:rPr lang="hr-HR" sz="2400" dirty="0" smtClean="0"/>
              <a:t>Danas je na području Paragvaja većina polja prekrivena plantažama </a:t>
            </a:r>
            <a:r>
              <a:rPr lang="hr-HR" sz="2400" dirty="0" smtClean="0"/>
              <a:t>soje </a:t>
            </a:r>
            <a:r>
              <a:rPr lang="hr-HR" sz="2400" dirty="0" smtClean="0"/>
              <a:t>(</a:t>
            </a:r>
            <a:r>
              <a:rPr lang="hr-HR" sz="2400" dirty="0" smtClean="0"/>
              <a:t>genetski modificirana)</a:t>
            </a:r>
            <a:endParaRPr lang="hr-HR" sz="2400" dirty="0" smtClean="0"/>
          </a:p>
          <a:p>
            <a:pPr>
              <a:buNone/>
            </a:pPr>
            <a:endParaRPr lang="hr-HR" sz="2400" dirty="0" smtClean="0"/>
          </a:p>
          <a:p>
            <a:r>
              <a:rPr lang="hr-HR" sz="2400" dirty="0" smtClean="0"/>
              <a:t>Veliki dijelovi šuma su sasječeni kako bi se oslobodio prostor za plantaže</a:t>
            </a:r>
          </a:p>
          <a:p>
            <a:pPr>
              <a:buNone/>
            </a:pPr>
            <a:endParaRPr lang="hr-HR" sz="2400" dirty="0" smtClean="0"/>
          </a:p>
          <a:p>
            <a:r>
              <a:rPr lang="hr-HR" sz="2400" dirty="0" smtClean="0"/>
              <a:t>Isto se događa s amazonskom šumom u Brazilu. Prije nego što je posječen veliki dio šume, temperature su bile niže jer je drveće pomagalo u prijenosu vlage iz zemlje u zrak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9817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Priča: Od Paragvaja do mojeg tanjura</a:t>
            </a:r>
            <a:br>
              <a:rPr lang="pl-PL" dirty="0" smtClean="0"/>
            </a:b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Polje soje 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Krčenje šuma 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4-120-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6712"/>
            <a:ext cx="4040188" cy="43204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5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Content Placeholder 7" descr="Šum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836712"/>
            <a:ext cx="4041775" cy="43204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5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Većina se soje izvozi u europske zemlje i ne koristi se za ljudsku </a:t>
            </a:r>
            <a:r>
              <a:rPr lang="pl-PL" sz="2400" dirty="0" smtClean="0"/>
              <a:t>prehranu nego kao hrana za svinje, piliće ili krave,na gospodarstvima s intenzivnom </a:t>
            </a:r>
            <a:r>
              <a:rPr lang="hr-HR" sz="2400" dirty="0" smtClean="0"/>
              <a:t>poljoprivrednom proizvodnjom gdje se životinje drže u stajama.</a:t>
            </a:r>
          </a:p>
          <a:p>
            <a:r>
              <a:rPr lang="hr-HR" sz="2400" dirty="0" smtClean="0"/>
              <a:t>Ovaj model uzgoja pokazuje rastući trend u Europi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Podaci o razini potrošnje mesa u zemljama partnericama</a:t>
            </a:r>
            <a:endParaRPr lang="hr-HR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alorij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6">
      <a:dk1>
        <a:sysClr val="windowText" lastClr="000000"/>
      </a:dk1>
      <a:lt1>
        <a:srgbClr val="93E2FF"/>
      </a:lt1>
      <a:dk2>
        <a:srgbClr val="1F497D"/>
      </a:dk2>
      <a:lt2>
        <a:srgbClr val="FFFF65"/>
      </a:lt2>
      <a:accent1>
        <a:srgbClr val="FFC000"/>
      </a:accent1>
      <a:accent2>
        <a:srgbClr val="FF0000"/>
      </a:accent2>
      <a:accent3>
        <a:srgbClr val="00B0F0"/>
      </a:accent3>
      <a:accent4>
        <a:srgbClr val="FFFF00"/>
      </a:accent4>
      <a:accent5>
        <a:srgbClr val="92D050"/>
      </a:accent5>
      <a:accent6>
        <a:srgbClr val="F79646"/>
      </a:accent6>
      <a:hlink>
        <a:srgbClr val="0070C0"/>
      </a:hlink>
      <a:folHlink>
        <a:srgbClr val="FFFF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485</Words>
  <Application>Microsoft Office PowerPoint</Application>
  <PresentationFormat>Prikaz na zaslonu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Concourse</vt:lpstr>
      <vt:lpstr>RAZOTKRIVANJE VEZE IZMEĐU PILEĆIH KRILACA I AMAZONSKE ŠUME</vt:lpstr>
      <vt:lpstr>Globalno povećanje potrošnje mesa</vt:lpstr>
      <vt:lpstr>KLIMATSKE  PROMJENE  I  POTROŠNJA  MESA</vt:lpstr>
      <vt:lpstr>Kako to da je za klimu meso postalo problematičnije od transporta?</vt:lpstr>
      <vt:lpstr>Priča: Od Paragvaja do mojeg tanjura </vt:lpstr>
      <vt:lpstr>Slajd 6</vt:lpstr>
      <vt:lpstr>Slajd 7</vt:lpstr>
      <vt:lpstr>Podaci o razini potrošnje mesa u zemljama partnericama</vt:lpstr>
      <vt:lpstr>Slajd 9</vt:lpstr>
      <vt:lpstr>Jeste li znali da... ?</vt:lpstr>
      <vt:lpstr>Kutak za definicije</vt:lpstr>
      <vt:lpstr>Zaključak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RAZOTKRIVANJE VEZE IZMEĐU PILEĆIH KRILACA I AMAZONSKE ŠUME</dc:title>
  <dc:creator>My computer</dc:creator>
  <cp:lastModifiedBy>Učenik6</cp:lastModifiedBy>
  <cp:revision>13</cp:revision>
  <dcterms:created xsi:type="dcterms:W3CDTF">2016-02-07T10:06:16Z</dcterms:created>
  <dcterms:modified xsi:type="dcterms:W3CDTF">2016-02-11T11:45:10Z</dcterms:modified>
</cp:coreProperties>
</file>