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 varScale="1">
        <p:scale>
          <a:sx n="97" d="100"/>
          <a:sy n="97" d="100"/>
        </p:scale>
        <p:origin x="-11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F5E77-5F97-4BFB-AC12-E4723F1E0DCC}" type="datetimeFigureOut">
              <a:rPr lang="hr-HR" smtClean="0"/>
              <a:pPr/>
              <a:t>3.5.2016.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4D114-151E-4CEF-83E6-A2C89D817B7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4D114-151E-4CEF-83E6-A2C89D817B7E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D8D1-0B93-4E7B-85BD-013FA1CD7A11}" type="datetimeFigureOut">
              <a:rPr lang="hr-HR" smtClean="0"/>
              <a:pPr/>
              <a:t>3.5.2016.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AA73-0A93-486F-9710-3E032552264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D8D1-0B93-4E7B-85BD-013FA1CD7A11}" type="datetimeFigureOut">
              <a:rPr lang="hr-HR" smtClean="0"/>
              <a:pPr/>
              <a:t>3.5.2016.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AA73-0A93-486F-9710-3E032552264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D8D1-0B93-4E7B-85BD-013FA1CD7A11}" type="datetimeFigureOut">
              <a:rPr lang="hr-HR" smtClean="0"/>
              <a:pPr/>
              <a:t>3.5.2016.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AA73-0A93-486F-9710-3E032552264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D8D1-0B93-4E7B-85BD-013FA1CD7A11}" type="datetimeFigureOut">
              <a:rPr lang="hr-HR" smtClean="0"/>
              <a:pPr/>
              <a:t>3.5.2016.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AA73-0A93-486F-9710-3E032552264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D8D1-0B93-4E7B-85BD-013FA1CD7A11}" type="datetimeFigureOut">
              <a:rPr lang="hr-HR" smtClean="0"/>
              <a:pPr/>
              <a:t>3.5.2016.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AA73-0A93-486F-9710-3E032552264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D8D1-0B93-4E7B-85BD-013FA1CD7A11}" type="datetimeFigureOut">
              <a:rPr lang="hr-HR" smtClean="0"/>
              <a:pPr/>
              <a:t>3.5.2016.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AA73-0A93-486F-9710-3E032552264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D8D1-0B93-4E7B-85BD-013FA1CD7A11}" type="datetimeFigureOut">
              <a:rPr lang="hr-HR" smtClean="0"/>
              <a:pPr/>
              <a:t>3.5.2016.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AA73-0A93-486F-9710-3E032552264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D8D1-0B93-4E7B-85BD-013FA1CD7A11}" type="datetimeFigureOut">
              <a:rPr lang="hr-HR" smtClean="0"/>
              <a:pPr/>
              <a:t>3.5.2016.</a:t>
            </a:fld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DAA73-0A93-486F-9710-3E032552264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D8D1-0B93-4E7B-85BD-013FA1CD7A11}" type="datetimeFigureOut">
              <a:rPr lang="hr-HR" smtClean="0"/>
              <a:pPr/>
              <a:t>3.5.2016.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AA73-0A93-486F-9710-3E032552264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D8D1-0B93-4E7B-85BD-013FA1CD7A11}" type="datetimeFigureOut">
              <a:rPr lang="hr-HR" smtClean="0"/>
              <a:pPr/>
              <a:t>3.5.2016.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0DDAA73-0A93-486F-9710-3E032552264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040D8D1-0B93-4E7B-85BD-013FA1CD7A11}" type="datetimeFigureOut">
              <a:rPr lang="hr-HR" smtClean="0"/>
              <a:pPr/>
              <a:t>3.5.2016.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AA73-0A93-486F-9710-3E032552264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u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u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40D8D1-0B93-4E7B-85BD-013FA1CD7A11}" type="datetimeFigureOut">
              <a:rPr lang="hr-HR" smtClean="0"/>
              <a:pPr/>
              <a:t>3.5.2016.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0DDAA73-0A93-486F-9710-3E032552264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video" Target="file:///F:\'Racing%20Extinction'%20Official%20Trailer.mp4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31640" y="2495912"/>
            <a:ext cx="6480048" cy="2301240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00B050"/>
                </a:solidFill>
              </a:rPr>
              <a:t>Uništavanje bioraznolikosti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480048" cy="1752600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00B050"/>
                </a:solidFill>
              </a:rPr>
              <a:t>Iz filma </a:t>
            </a:r>
            <a:r>
              <a:rPr lang="hr-HR" i="1" dirty="0" smtClean="0">
                <a:solidFill>
                  <a:srgbClr val="00B050"/>
                </a:solidFill>
              </a:rPr>
              <a:t>“Na rubu izumiranja”</a:t>
            </a:r>
            <a:endParaRPr lang="hr-HR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5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'Racing Extinction' Official Traile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~PP3620.WAV">
            <a:hlinkClick r:id="" action="ppaction://media"/>
          </p:cNvPr>
          <p:cNvPicPr>
            <a:picLocks noRot="1" noChangeAspect="1"/>
          </p:cNvPicPr>
          <p:nvPr>
            <a:wavAudioFile r:embed="rId2" name="~PP3620.WAV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319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 rot="21357822">
            <a:off x="611560" y="692696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00B050"/>
                </a:solidFill>
              </a:rPr>
              <a:t>Pojam</a:t>
            </a:r>
            <a:r>
              <a:rPr lang="hr-HR" dirty="0" smtClean="0">
                <a:solidFill>
                  <a:srgbClr val="00B050"/>
                </a:solidFill>
              </a:rPr>
              <a:t> </a:t>
            </a:r>
            <a:r>
              <a:rPr lang="hr-HR" b="1" dirty="0" smtClean="0">
                <a:solidFill>
                  <a:srgbClr val="00B050"/>
                </a:solidFill>
              </a:rPr>
              <a:t>bioraznolikost</a:t>
            </a:r>
            <a:r>
              <a:rPr lang="hr-HR" dirty="0" smtClean="0">
                <a:solidFill>
                  <a:srgbClr val="00B050"/>
                </a:solidFill>
              </a:rPr>
              <a:t> </a:t>
            </a:r>
            <a:r>
              <a:rPr lang="vi-VN" dirty="0" smtClean="0">
                <a:solidFill>
                  <a:srgbClr val="00B050"/>
                </a:solidFill>
              </a:rPr>
              <a:t>označava </a:t>
            </a:r>
            <a:r>
              <a:rPr lang="hr-HR" dirty="0" smtClean="0">
                <a:solidFill>
                  <a:srgbClr val="00B050"/>
                </a:solidFill>
              </a:rPr>
              <a:t>raznolikost</a:t>
            </a:r>
            <a:r>
              <a:rPr lang="vi-VN" dirty="0" smtClean="0">
                <a:solidFill>
                  <a:srgbClr val="00B050"/>
                </a:solidFill>
              </a:rPr>
              <a:t> među živim organizmima svih podrijetla, uključujući i kopnene, morske i druge vodene </a:t>
            </a:r>
            <a:r>
              <a:rPr lang="hr-HR" dirty="0" smtClean="0">
                <a:solidFill>
                  <a:srgbClr val="00B050"/>
                </a:solidFill>
              </a:rPr>
              <a:t>ekosustave</a:t>
            </a:r>
            <a:r>
              <a:rPr lang="vi-VN" dirty="0" smtClean="0">
                <a:solidFill>
                  <a:srgbClr val="00B050"/>
                </a:solidFill>
              </a:rPr>
              <a:t> i ekološke komplekse kojim pripadaju. To uključuje raznolikost unutar vrsta (raznolikosti vrsta), između vrsta i raznolikost ekosustava. Biološka raznolikost je važan temelj za ljudsko blagostanje, pa je n</a:t>
            </a:r>
            <a:r>
              <a:rPr lang="hr-HR" dirty="0" smtClean="0">
                <a:solidFill>
                  <a:srgbClr val="00B050"/>
                </a:solidFill>
              </a:rPr>
              <a:t>jena</a:t>
            </a:r>
            <a:r>
              <a:rPr lang="vi-VN" dirty="0" smtClean="0">
                <a:solidFill>
                  <a:srgbClr val="00B050"/>
                </a:solidFill>
              </a:rPr>
              <a:t> zaštita od posebnog interesa. Često se posljedice pada bioraznolikosti osjete prvo kod siromašnih ljudi na </a:t>
            </a:r>
            <a:r>
              <a:rPr lang="hr-HR" dirty="0" smtClean="0">
                <a:solidFill>
                  <a:srgbClr val="00B050"/>
                </a:solidFill>
              </a:rPr>
              <a:t>Z</a:t>
            </a:r>
            <a:r>
              <a:rPr lang="vi-VN" dirty="0" smtClean="0">
                <a:solidFill>
                  <a:srgbClr val="00B050"/>
                </a:solidFill>
              </a:rPr>
              <a:t>emlji, jer oni često ovise o prirodim resursim</a:t>
            </a:r>
            <a:r>
              <a:rPr lang="hr-HR" dirty="0" smtClean="0">
                <a:solidFill>
                  <a:srgbClr val="00B050"/>
                </a:solidFill>
              </a:rPr>
              <a:t>a.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Franjo\Downloads\hqdefault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3442">
            <a:off x="5002585" y="3699169"/>
            <a:ext cx="3150096" cy="23625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 rot="21279340">
            <a:off x="1402684" y="528050"/>
            <a:ext cx="3467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B050"/>
                </a:solidFill>
              </a:rPr>
              <a:t>Najviše biološke raznolikosti ekosustava na Zemlji imaju kišne šume.</a:t>
            </a:r>
            <a:endParaRPr lang="hr-HR" sz="24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Franjo\Downloads\View_from_Bukit_Teris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4660">
            <a:off x="5185323" y="482220"/>
            <a:ext cx="3419872" cy="2564904"/>
          </a:xfrm>
          <a:prstGeom prst="rect">
            <a:avLst/>
          </a:prstGeom>
          <a:noFill/>
        </p:spPr>
      </p:pic>
      <p:pic>
        <p:nvPicPr>
          <p:cNvPr id="2051" name="Picture 3" descr="C:\Users\Franjo\Downloads\costa_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692">
            <a:off x="297783" y="2422088"/>
            <a:ext cx="2914343" cy="1885751"/>
          </a:xfrm>
          <a:prstGeom prst="rect">
            <a:avLst/>
          </a:prstGeom>
          <a:noFill/>
        </p:spPr>
      </p:pic>
      <p:pic>
        <p:nvPicPr>
          <p:cNvPr id="2052" name="Picture 4" descr="C:\Users\Franjo\Downloads\Slika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0284">
            <a:off x="4186162" y="3086987"/>
            <a:ext cx="3721595" cy="2791196"/>
          </a:xfrm>
          <a:prstGeom prst="rect">
            <a:avLst/>
          </a:prstGeom>
          <a:noFill/>
        </p:spPr>
      </p:pic>
      <p:pic>
        <p:nvPicPr>
          <p:cNvPr id="2053" name="Picture 5" descr="C:\Users\Franjo\Downloads\ur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83648">
            <a:off x="755576" y="4653136"/>
            <a:ext cx="2772087" cy="1850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195736" y="1268760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00B050"/>
                </a:solidFill>
              </a:rPr>
              <a:t>Hrvatska je </a:t>
            </a:r>
            <a:r>
              <a:rPr lang="hr-HR" dirty="0" smtClean="0">
                <a:solidFill>
                  <a:srgbClr val="00B050"/>
                </a:solidFill>
              </a:rPr>
              <a:t>u pogledu </a:t>
            </a:r>
            <a:r>
              <a:rPr lang="vi-VN" dirty="0" smtClean="0">
                <a:solidFill>
                  <a:srgbClr val="00B050"/>
                </a:solidFill>
              </a:rPr>
              <a:t>biološke raznolikosti jedna od najbogatijih zemalja Europe zahvaljujući svojem specifičnom geografskom položaju na </a:t>
            </a:r>
            <a:r>
              <a:rPr lang="hr-HR" dirty="0" smtClean="0">
                <a:solidFill>
                  <a:srgbClr val="00B050"/>
                </a:solidFill>
              </a:rPr>
              <a:t>granici</a:t>
            </a:r>
            <a:r>
              <a:rPr lang="vi-VN" dirty="0" smtClean="0">
                <a:solidFill>
                  <a:srgbClr val="00B050"/>
                </a:solidFill>
              </a:rPr>
              <a:t> nekoliko biogeografskih regija te karakterističnim ekološkim</a:t>
            </a:r>
            <a:r>
              <a:rPr lang="hr-HR" dirty="0" smtClean="0">
                <a:solidFill>
                  <a:srgbClr val="00B050"/>
                </a:solidFill>
              </a:rPr>
              <a:t> i </a:t>
            </a:r>
            <a:r>
              <a:rPr lang="vi-VN" dirty="0" smtClean="0">
                <a:solidFill>
                  <a:srgbClr val="00B050"/>
                </a:solidFill>
              </a:rPr>
              <a:t>klimatskim uvjetima</a:t>
            </a:r>
            <a:r>
              <a:rPr lang="hr-HR" dirty="0" smtClean="0">
                <a:solidFill>
                  <a:srgbClr val="00B050"/>
                </a:solidFill>
              </a:rPr>
              <a:t> kao i raznolikošću tla</a:t>
            </a:r>
            <a:r>
              <a:rPr lang="vi-VN" dirty="0" smtClean="0">
                <a:solidFill>
                  <a:srgbClr val="00B050"/>
                </a:solidFill>
              </a:rPr>
              <a:t>. Velika raznolikost kopnenih, morskih i podzemnih staništa rezultirala je bogatstvom vrsta i podvrsta sa znatnim brojem endema</a:t>
            </a:r>
            <a:r>
              <a:rPr lang="hr-HR" dirty="0" smtClean="0">
                <a:solidFill>
                  <a:srgbClr val="00B050"/>
                </a:solidFill>
              </a:rPr>
              <a:t>.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Franjo\Downloads\ol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45221">
            <a:off x="811103" y="3845158"/>
            <a:ext cx="2972878" cy="1407988"/>
          </a:xfrm>
          <a:prstGeom prst="rect">
            <a:avLst/>
          </a:prstGeom>
          <a:noFill/>
        </p:spPr>
      </p:pic>
      <p:pic>
        <p:nvPicPr>
          <p:cNvPr id="4099" name="Picture 3" descr="C:\Users\Franjo\Downloads\x30393085220646212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4625">
            <a:off x="5217370" y="3819737"/>
            <a:ext cx="2297675" cy="172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827584" y="692696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B050"/>
                </a:solidFill>
              </a:rPr>
              <a:t>Svi smo mi sastavni dio prirode; naša je sudbina usko povezana s biološkom raznolikošću, ogromnom raznolikošću životinja i biljaka, mjesta gdje one žive i okolišem koji ih okružuje… Oslanjamo se na raznolikost života kako bismo si osigurali hranu, gorivo, lijekove i druge potrepštine bez kojih jednostavno ne možemo živjeti. Ipak, ta bogata raznolikost nevjerojatnom se brzinom gubi zbog ljudskih aktivnosti, a čime slabi sposobnost živih sustava da se odupru rastućim prijetnjama kao što su klimatske promjene. </a:t>
            </a:r>
            <a:endParaRPr lang="hr-H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2051720" y="1556792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srgbClr val="FF0000"/>
                </a:solidFill>
              </a:rPr>
              <a:t> Zaključak:</a:t>
            </a:r>
            <a:r>
              <a:rPr lang="vi-VN" sz="2400" dirty="0" smtClean="0">
                <a:solidFill>
                  <a:srgbClr val="FF0000"/>
                </a:solidFill>
              </a:rPr>
              <a:t> </a:t>
            </a:r>
            <a:endParaRPr lang="hr-HR" sz="2400" dirty="0" smtClean="0">
              <a:solidFill>
                <a:srgbClr val="FF0000"/>
              </a:solidFill>
            </a:endParaRPr>
          </a:p>
          <a:p>
            <a:r>
              <a:rPr lang="hr-HR" sz="2400" dirty="0" smtClean="0">
                <a:solidFill>
                  <a:srgbClr val="FF0000"/>
                </a:solidFill>
              </a:rPr>
              <a:t>Bioraznolikost</a:t>
            </a:r>
            <a:r>
              <a:rPr lang="vi-VN" sz="2400" dirty="0" smtClean="0">
                <a:solidFill>
                  <a:srgbClr val="FF0000"/>
                </a:solidFill>
              </a:rPr>
              <a:t> je veza između svih organizama na planeti, spajanje ekosustava u kojem sve vrste imaju svoju ulogu. Drugim riječima, to je mreža života</a:t>
            </a:r>
            <a:r>
              <a:rPr lang="hr-HR" sz="2400" dirty="0" smtClean="0">
                <a:solidFill>
                  <a:srgbClr val="FF0000"/>
                </a:solidFill>
              </a:rPr>
              <a:t> koju smo kao (razumna???) ljudska bića dužni očuvati.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683568" y="141277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FFFF00"/>
                </a:solidFill>
              </a:rPr>
              <a:t>Pitanja (za razumna bića):</a:t>
            </a:r>
          </a:p>
          <a:p>
            <a:pPr marL="342900" indent="-342900" algn="just"/>
            <a:r>
              <a:rPr lang="hr-HR" dirty="0" smtClean="0">
                <a:solidFill>
                  <a:srgbClr val="FFFF00"/>
                </a:solidFill>
              </a:rPr>
              <a:t>              </a:t>
            </a:r>
          </a:p>
          <a:p>
            <a:pPr marL="342900" indent="-342900" algn="just"/>
            <a:r>
              <a:rPr lang="hr-HR" dirty="0" smtClean="0">
                <a:solidFill>
                  <a:srgbClr val="FFFF00"/>
                </a:solidFill>
              </a:rPr>
              <a:t>                1. Nabroji još barem 3 endemične vrste iz Hrvatske.</a:t>
            </a:r>
          </a:p>
          <a:p>
            <a:pPr marL="342900" indent="-342900" algn="just"/>
            <a:r>
              <a:rPr lang="hr-HR" dirty="0" smtClean="0">
                <a:solidFill>
                  <a:srgbClr val="FFFF00"/>
                </a:solidFill>
              </a:rPr>
              <a:t>                2. Koje su posljedice sječe kišnih šuma?</a:t>
            </a:r>
          </a:p>
          <a:p>
            <a:pPr marL="342900" indent="-342900" algn="just"/>
            <a:r>
              <a:rPr lang="hr-HR" dirty="0" smtClean="0">
                <a:solidFill>
                  <a:srgbClr val="FFFF00"/>
                </a:solidFill>
              </a:rPr>
              <a:t>		  3. Što bi se dogodilo kad bi na Zemlji nestalo kisika na samo 5     	       sekundi? A što ako bi se količina kisika udvostručila?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3275856" y="594928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Prezentaciju izradili: Mihael, Matej, Marko i Marko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Tehnički">
  <a:themeElements>
    <a:clrScheme name="Tehnički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čki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č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210</Words>
  <Application>Microsoft Office PowerPoint</Application>
  <PresentationFormat>Prikaz na zaslonu (4:3)</PresentationFormat>
  <Paragraphs>15</Paragraphs>
  <Slides>8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Tehnički</vt:lpstr>
      <vt:lpstr>Uništavanje bioraznolikosti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Uništavanje bioraznolikosti</dc:title>
  <dc:creator>Franjo Podgajski</dc:creator>
  <cp:lastModifiedBy>Učenik6</cp:lastModifiedBy>
  <cp:revision>57</cp:revision>
  <dcterms:created xsi:type="dcterms:W3CDTF">2016-04-03T07:27:44Z</dcterms:created>
  <dcterms:modified xsi:type="dcterms:W3CDTF">2016-05-03T15:32:54Z</dcterms:modified>
</cp:coreProperties>
</file>